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97" r:id="rId3"/>
    <p:sldId id="302" r:id="rId4"/>
    <p:sldId id="303" r:id="rId5"/>
    <p:sldId id="304" r:id="rId6"/>
    <p:sldId id="314" r:id="rId7"/>
    <p:sldId id="305" r:id="rId8"/>
    <p:sldId id="306" r:id="rId9"/>
    <p:sldId id="308" r:id="rId10"/>
    <p:sldId id="309" r:id="rId11"/>
    <p:sldId id="315" r:id="rId12"/>
    <p:sldId id="299" r:id="rId13"/>
    <p:sldId id="327" r:id="rId14"/>
    <p:sldId id="328" r:id="rId15"/>
    <p:sldId id="329" r:id="rId16"/>
    <p:sldId id="330" r:id="rId17"/>
    <p:sldId id="331" r:id="rId18"/>
    <p:sldId id="332" r:id="rId19"/>
    <p:sldId id="333" r:id="rId20"/>
    <p:sldId id="334" r:id="rId21"/>
    <p:sldId id="335" r:id="rId22"/>
    <p:sldId id="336" r:id="rId23"/>
    <p:sldId id="337" r:id="rId24"/>
    <p:sldId id="338" r:id="rId25"/>
    <p:sldId id="339" r:id="rId26"/>
    <p:sldId id="340" r:id="rId27"/>
    <p:sldId id="341" r:id="rId28"/>
    <p:sldId id="342" r:id="rId29"/>
    <p:sldId id="343" r:id="rId30"/>
    <p:sldId id="344" r:id="rId31"/>
    <p:sldId id="345" r:id="rId32"/>
    <p:sldId id="346" r:id="rId33"/>
    <p:sldId id="347" r:id="rId34"/>
    <p:sldId id="348" r:id="rId35"/>
    <p:sldId id="263" r:id="rId36"/>
    <p:sldId id="295" r:id="rId37"/>
    <p:sldId id="262" r:id="rId38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DA65"/>
    <a:srgbClr val="FFD03B"/>
    <a:srgbClr val="E8F17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17" autoAdjust="0"/>
    <p:restoredTop sz="94660"/>
  </p:normalViewPr>
  <p:slideViewPr>
    <p:cSldViewPr snapToGrid="0">
      <p:cViewPr varScale="1">
        <p:scale>
          <a:sx n="84" d="100"/>
          <a:sy n="84" d="100"/>
        </p:scale>
        <p:origin x="108" y="1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7CBCFF6-7AE3-485E-B098-C979821D729A}" type="doc">
      <dgm:prSet loTypeId="urn:microsoft.com/office/officeart/2005/8/layout/pyramid2" loCatId="list" qsTypeId="urn:microsoft.com/office/officeart/2005/8/quickstyle/simple1" qsCatId="simple" csTypeId="urn:microsoft.com/office/officeart/2005/8/colors/accent1_2" csCatId="accent1" phldr="1"/>
      <dgm:spPr/>
    </dgm:pt>
    <dgm:pt modelId="{D5F6047B-48F0-438A-9CB4-C5297AF80802}">
      <dgm:prSet/>
      <dgm:spPr/>
      <dgm:t>
        <a:bodyPr/>
        <a:lstStyle/>
        <a:p>
          <a:r>
            <a:rPr lang="ru-RU" dirty="0" smtClean="0"/>
            <a:t>налаживание первичного контакта между родителями детей и специалистом</a:t>
          </a:r>
          <a:endParaRPr lang="ru-RU" dirty="0"/>
        </a:p>
      </dgm:t>
    </dgm:pt>
    <dgm:pt modelId="{3BD014AF-49FB-497A-B4A7-1FD16A116C30}" type="parTrans" cxnId="{54272968-E4F3-47BD-9328-8B803BB6B8C9}">
      <dgm:prSet/>
      <dgm:spPr/>
      <dgm:t>
        <a:bodyPr/>
        <a:lstStyle/>
        <a:p>
          <a:endParaRPr lang="ru-RU"/>
        </a:p>
      </dgm:t>
    </dgm:pt>
    <dgm:pt modelId="{F6CB8C26-7814-4318-A3B8-8E929CC9840E}" type="sibTrans" cxnId="{54272968-E4F3-47BD-9328-8B803BB6B8C9}">
      <dgm:prSet/>
      <dgm:spPr/>
      <dgm:t>
        <a:bodyPr/>
        <a:lstStyle/>
        <a:p>
          <a:endParaRPr lang="ru-RU"/>
        </a:p>
      </dgm:t>
    </dgm:pt>
    <dgm:pt modelId="{AE4CA354-A673-44CF-B0BA-7163361F1E57}">
      <dgm:prSet/>
      <dgm:spPr/>
      <dgm:t>
        <a:bodyPr/>
        <a:lstStyle/>
        <a:p>
          <a:r>
            <a:rPr lang="ru-RU" smtClean="0"/>
            <a:t>агрессивное поведение родителей несовершеннолетних</a:t>
          </a:r>
          <a:endParaRPr lang="ru-RU"/>
        </a:p>
      </dgm:t>
    </dgm:pt>
    <dgm:pt modelId="{82B0BBDB-FC8C-4124-8679-D182134B1D12}" type="parTrans" cxnId="{46D64445-5228-4A44-9F81-7975B4F619CA}">
      <dgm:prSet/>
      <dgm:spPr/>
      <dgm:t>
        <a:bodyPr/>
        <a:lstStyle/>
        <a:p>
          <a:endParaRPr lang="ru-RU"/>
        </a:p>
      </dgm:t>
    </dgm:pt>
    <dgm:pt modelId="{BC0ADED5-4163-4E97-ACE6-D5E7EE905AC6}" type="sibTrans" cxnId="{46D64445-5228-4A44-9F81-7975B4F619CA}">
      <dgm:prSet/>
      <dgm:spPr/>
      <dgm:t>
        <a:bodyPr/>
        <a:lstStyle/>
        <a:p>
          <a:endParaRPr lang="ru-RU"/>
        </a:p>
      </dgm:t>
    </dgm:pt>
    <dgm:pt modelId="{0B8A4A03-04E7-45E1-B22F-15B890B09654}">
      <dgm:prSet/>
      <dgm:spPr/>
      <dgm:t>
        <a:bodyPr/>
        <a:lstStyle/>
        <a:p>
          <a:r>
            <a:rPr lang="ru-RU" smtClean="0"/>
            <a:t>отсутствие мотивации у родителей</a:t>
          </a:r>
          <a:endParaRPr lang="ru-RU"/>
        </a:p>
      </dgm:t>
    </dgm:pt>
    <dgm:pt modelId="{209F9E72-8EE2-4028-9B4B-85A1ED569250}" type="parTrans" cxnId="{433C5FC6-0284-43A7-86E4-0342F1C9C1AE}">
      <dgm:prSet/>
      <dgm:spPr/>
      <dgm:t>
        <a:bodyPr/>
        <a:lstStyle/>
        <a:p>
          <a:endParaRPr lang="ru-RU"/>
        </a:p>
      </dgm:t>
    </dgm:pt>
    <dgm:pt modelId="{30440FB3-9F3D-4EFD-ABD5-3DD4E3308148}" type="sibTrans" cxnId="{433C5FC6-0284-43A7-86E4-0342F1C9C1AE}">
      <dgm:prSet/>
      <dgm:spPr/>
      <dgm:t>
        <a:bodyPr/>
        <a:lstStyle/>
        <a:p>
          <a:endParaRPr lang="ru-RU"/>
        </a:p>
      </dgm:t>
    </dgm:pt>
    <dgm:pt modelId="{00580941-FA35-4721-8494-84FF25C24CDC}" type="pres">
      <dgm:prSet presAssocID="{77CBCFF6-7AE3-485E-B098-C979821D729A}" presName="compositeShape" presStyleCnt="0">
        <dgm:presLayoutVars>
          <dgm:dir/>
          <dgm:resizeHandles/>
        </dgm:presLayoutVars>
      </dgm:prSet>
      <dgm:spPr/>
    </dgm:pt>
    <dgm:pt modelId="{2D3DFD25-7861-4DD3-9270-2CFE2CF92D86}" type="pres">
      <dgm:prSet presAssocID="{77CBCFF6-7AE3-485E-B098-C979821D729A}" presName="pyramid" presStyleLbl="node1" presStyleIdx="0" presStyleCnt="1" custScaleX="162527"/>
      <dgm:spPr>
        <a:solidFill>
          <a:srgbClr val="FF0000"/>
        </a:solidFill>
      </dgm:spPr>
    </dgm:pt>
    <dgm:pt modelId="{E6671C79-566A-4123-BE02-A978F7391EE3}" type="pres">
      <dgm:prSet presAssocID="{77CBCFF6-7AE3-485E-B098-C979821D729A}" presName="theList" presStyleCnt="0"/>
      <dgm:spPr/>
    </dgm:pt>
    <dgm:pt modelId="{80964C21-8E6F-4F4D-8016-19409D06663B}" type="pres">
      <dgm:prSet presAssocID="{D5F6047B-48F0-438A-9CB4-C5297AF80802}" presName="aNode" presStyleLbl="fgAcc1" presStyleIdx="0" presStyleCnt="3" custScaleX="13629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ADAA7D1-E398-45D5-838B-24F812AD3E0E}" type="pres">
      <dgm:prSet presAssocID="{D5F6047B-48F0-438A-9CB4-C5297AF80802}" presName="aSpace" presStyleCnt="0"/>
      <dgm:spPr/>
    </dgm:pt>
    <dgm:pt modelId="{D8D84E10-E7D2-44BB-9FBF-6DBC36C8F255}" type="pres">
      <dgm:prSet presAssocID="{AE4CA354-A673-44CF-B0BA-7163361F1E57}" presName="aNode" presStyleLbl="fgAcc1" presStyleIdx="1" presStyleCnt="3" custScaleX="14124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3C6816A-E822-41A2-A224-44BC2BD2F3B4}" type="pres">
      <dgm:prSet presAssocID="{AE4CA354-A673-44CF-B0BA-7163361F1E57}" presName="aSpace" presStyleCnt="0"/>
      <dgm:spPr/>
    </dgm:pt>
    <dgm:pt modelId="{AC83D353-EF09-484A-951A-9C994CA2594F}" type="pres">
      <dgm:prSet presAssocID="{0B8A4A03-04E7-45E1-B22F-15B890B09654}" presName="aNode" presStyleLbl="fgAcc1" presStyleIdx="2" presStyleCnt="3" custScaleX="13959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C13BCA7-4F59-45CE-9F3A-00B05B8EFEAB}" type="pres">
      <dgm:prSet presAssocID="{0B8A4A03-04E7-45E1-B22F-15B890B09654}" presName="aSpace" presStyleCnt="0"/>
      <dgm:spPr/>
    </dgm:pt>
  </dgm:ptLst>
  <dgm:cxnLst>
    <dgm:cxn modelId="{54272968-E4F3-47BD-9328-8B803BB6B8C9}" srcId="{77CBCFF6-7AE3-485E-B098-C979821D729A}" destId="{D5F6047B-48F0-438A-9CB4-C5297AF80802}" srcOrd="0" destOrd="0" parTransId="{3BD014AF-49FB-497A-B4A7-1FD16A116C30}" sibTransId="{F6CB8C26-7814-4318-A3B8-8E929CC9840E}"/>
    <dgm:cxn modelId="{433C5FC6-0284-43A7-86E4-0342F1C9C1AE}" srcId="{77CBCFF6-7AE3-485E-B098-C979821D729A}" destId="{0B8A4A03-04E7-45E1-B22F-15B890B09654}" srcOrd="2" destOrd="0" parTransId="{209F9E72-8EE2-4028-9B4B-85A1ED569250}" sibTransId="{30440FB3-9F3D-4EFD-ABD5-3DD4E3308148}"/>
    <dgm:cxn modelId="{46D64445-5228-4A44-9F81-7975B4F619CA}" srcId="{77CBCFF6-7AE3-485E-B098-C979821D729A}" destId="{AE4CA354-A673-44CF-B0BA-7163361F1E57}" srcOrd="1" destOrd="0" parTransId="{82B0BBDB-FC8C-4124-8679-D182134B1D12}" sibTransId="{BC0ADED5-4163-4E97-ACE6-D5E7EE905AC6}"/>
    <dgm:cxn modelId="{FCCC74FE-BE6C-467D-975B-CCA6F435D029}" type="presOf" srcId="{D5F6047B-48F0-438A-9CB4-C5297AF80802}" destId="{80964C21-8E6F-4F4D-8016-19409D06663B}" srcOrd="0" destOrd="0" presId="urn:microsoft.com/office/officeart/2005/8/layout/pyramid2"/>
    <dgm:cxn modelId="{08E02B41-380F-4210-B9C5-C061AB61286A}" type="presOf" srcId="{0B8A4A03-04E7-45E1-B22F-15B890B09654}" destId="{AC83D353-EF09-484A-951A-9C994CA2594F}" srcOrd="0" destOrd="0" presId="urn:microsoft.com/office/officeart/2005/8/layout/pyramid2"/>
    <dgm:cxn modelId="{C9F3B27B-29A4-46E0-AAE4-595577135E7E}" type="presOf" srcId="{AE4CA354-A673-44CF-B0BA-7163361F1E57}" destId="{D8D84E10-E7D2-44BB-9FBF-6DBC36C8F255}" srcOrd="0" destOrd="0" presId="urn:microsoft.com/office/officeart/2005/8/layout/pyramid2"/>
    <dgm:cxn modelId="{8424FDB5-6341-4ABB-B944-8537CDB090F8}" type="presOf" srcId="{77CBCFF6-7AE3-485E-B098-C979821D729A}" destId="{00580941-FA35-4721-8494-84FF25C24CDC}" srcOrd="0" destOrd="0" presId="urn:microsoft.com/office/officeart/2005/8/layout/pyramid2"/>
    <dgm:cxn modelId="{AE74F5BC-152D-4E8D-AC4C-3D9C2388D7A6}" type="presParOf" srcId="{00580941-FA35-4721-8494-84FF25C24CDC}" destId="{2D3DFD25-7861-4DD3-9270-2CFE2CF92D86}" srcOrd="0" destOrd="0" presId="urn:microsoft.com/office/officeart/2005/8/layout/pyramid2"/>
    <dgm:cxn modelId="{10491399-822F-496E-8559-7131AA30A448}" type="presParOf" srcId="{00580941-FA35-4721-8494-84FF25C24CDC}" destId="{E6671C79-566A-4123-BE02-A978F7391EE3}" srcOrd="1" destOrd="0" presId="urn:microsoft.com/office/officeart/2005/8/layout/pyramid2"/>
    <dgm:cxn modelId="{17F6F415-607A-464B-9AFC-1BAA764C595F}" type="presParOf" srcId="{E6671C79-566A-4123-BE02-A978F7391EE3}" destId="{80964C21-8E6F-4F4D-8016-19409D06663B}" srcOrd="0" destOrd="0" presId="urn:microsoft.com/office/officeart/2005/8/layout/pyramid2"/>
    <dgm:cxn modelId="{B86DAD61-82E1-4530-A228-25417F405EFD}" type="presParOf" srcId="{E6671C79-566A-4123-BE02-A978F7391EE3}" destId="{5ADAA7D1-E398-45D5-838B-24F812AD3E0E}" srcOrd="1" destOrd="0" presId="urn:microsoft.com/office/officeart/2005/8/layout/pyramid2"/>
    <dgm:cxn modelId="{19C4B9E1-9B6A-4C5B-89AE-0027E7670726}" type="presParOf" srcId="{E6671C79-566A-4123-BE02-A978F7391EE3}" destId="{D8D84E10-E7D2-44BB-9FBF-6DBC36C8F255}" srcOrd="2" destOrd="0" presId="urn:microsoft.com/office/officeart/2005/8/layout/pyramid2"/>
    <dgm:cxn modelId="{C0B6C3B3-D3D6-424B-8306-344243E7BB1A}" type="presParOf" srcId="{E6671C79-566A-4123-BE02-A978F7391EE3}" destId="{A3C6816A-E822-41A2-A224-44BC2BD2F3B4}" srcOrd="3" destOrd="0" presId="urn:microsoft.com/office/officeart/2005/8/layout/pyramid2"/>
    <dgm:cxn modelId="{66804416-5755-438B-90E4-79CFE6E2D441}" type="presParOf" srcId="{E6671C79-566A-4123-BE02-A978F7391EE3}" destId="{AC83D353-EF09-484A-951A-9C994CA2594F}" srcOrd="4" destOrd="0" presId="urn:microsoft.com/office/officeart/2005/8/layout/pyramid2"/>
    <dgm:cxn modelId="{29AD9A9A-4C00-4FAD-81EE-4A4C8A53523D}" type="presParOf" srcId="{E6671C79-566A-4123-BE02-A978F7391EE3}" destId="{DC13BCA7-4F59-45CE-9F3A-00B05B8EFEAB}" srcOrd="5" destOrd="0" presId="urn:microsoft.com/office/officeart/2005/8/layout/pyramid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D3DFD25-7861-4DD3-9270-2CFE2CF92D86}">
      <dsp:nvSpPr>
        <dsp:cNvPr id="0" name=""/>
        <dsp:cNvSpPr/>
      </dsp:nvSpPr>
      <dsp:spPr>
        <a:xfrm>
          <a:off x="433308" y="0"/>
          <a:ext cx="6928643" cy="4263072"/>
        </a:xfrm>
        <a:prstGeom prst="triangle">
          <a:avLst/>
        </a:prstGeom>
        <a:solidFill>
          <a:srgbClr val="FF0000"/>
        </a:solidFill>
        <a:ln w="34925" cap="flat" cmpd="sng" algn="in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0964C21-8E6F-4F4D-8016-19409D06663B}">
      <dsp:nvSpPr>
        <dsp:cNvPr id="0" name=""/>
        <dsp:cNvSpPr/>
      </dsp:nvSpPr>
      <dsp:spPr>
        <a:xfrm>
          <a:off x="3394707" y="428596"/>
          <a:ext cx="3776840" cy="1009149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34925" cap="flat" cmpd="sng" algn="in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900" kern="1200" dirty="0" smtClean="0"/>
            <a:t>налаживание первичного контакта между родителями детей и специалистом</a:t>
          </a:r>
          <a:endParaRPr lang="ru-RU" sz="1900" kern="1200" dirty="0"/>
        </a:p>
      </dsp:txBody>
      <dsp:txXfrm>
        <a:off x="3443970" y="477859"/>
        <a:ext cx="3678314" cy="910623"/>
      </dsp:txXfrm>
    </dsp:sp>
    <dsp:sp modelId="{D8D84E10-E7D2-44BB-9FBF-6DBC36C8F255}">
      <dsp:nvSpPr>
        <dsp:cNvPr id="0" name=""/>
        <dsp:cNvSpPr/>
      </dsp:nvSpPr>
      <dsp:spPr>
        <a:xfrm>
          <a:off x="3326125" y="1563889"/>
          <a:ext cx="3914005" cy="1009149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34925" cap="flat" cmpd="sng" algn="in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900" kern="1200" smtClean="0"/>
            <a:t>агрессивное поведение родителей несовершеннолетних</a:t>
          </a:r>
          <a:endParaRPr lang="ru-RU" sz="1900" kern="1200"/>
        </a:p>
      </dsp:txBody>
      <dsp:txXfrm>
        <a:off x="3375388" y="1613152"/>
        <a:ext cx="3815479" cy="910623"/>
      </dsp:txXfrm>
    </dsp:sp>
    <dsp:sp modelId="{AC83D353-EF09-484A-951A-9C994CA2594F}">
      <dsp:nvSpPr>
        <dsp:cNvPr id="0" name=""/>
        <dsp:cNvSpPr/>
      </dsp:nvSpPr>
      <dsp:spPr>
        <a:xfrm>
          <a:off x="3348986" y="2699182"/>
          <a:ext cx="3868283" cy="1009149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34925" cap="flat" cmpd="sng" algn="in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900" kern="1200" smtClean="0"/>
            <a:t>отсутствие мотивации у родителей</a:t>
          </a:r>
          <a:endParaRPr lang="ru-RU" sz="1900" kern="1200"/>
        </a:p>
      </dsp:txBody>
      <dsp:txXfrm>
        <a:off x="3398249" y="2748445"/>
        <a:ext cx="3769757" cy="91062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yramid2">
  <dgm:title val=""/>
  <dgm:desc val=""/>
  <dgm:catLst>
    <dgm:cat type="pyramid" pri="3000"/>
    <dgm:cat type="list" pri="21000"/>
    <dgm:cat type="convert" pri="1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alg type="composite"/>
    <dgm:shape xmlns:r="http://schemas.openxmlformats.org/officeDocument/2006/relationships" r:blip="">
      <dgm:adjLst/>
    </dgm:shape>
    <dgm:presOf/>
    <dgm:varLst>
      <dgm:dir/>
      <dgm:resizeHandles/>
    </dgm:varLst>
    <dgm:choose name="Name0">
      <dgm:if name="Name1" func="var" arg="dir" op="equ" val="norm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l" for="ch" forName="theList" refType="w" refFor="ch" refForName="pyramid" fact="0.5"/>
          <dgm:constr type="h" for="des" forName="aSpace" refType="h" fact="0.1"/>
        </dgm:constrLst>
      </dgm:if>
      <dgm:else name="Name2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r" for="ch" forName="theList" refType="w" refFor="ch" refForName="pyramid" fact="0.5"/>
          <dgm:constr type="h" for="des" forName="aSpace" refType="h" fact="0.1"/>
        </dgm:constrLst>
      </dgm:else>
    </dgm:choose>
    <dgm:ruleLst/>
    <dgm:choose name="Name3">
      <dgm:if name="Name4" axis="ch" ptType="node" func="cnt" op="gte" val="1">
        <dgm:layoutNode name="pyramid" styleLbl="node1">
          <dgm:alg type="sp"/>
          <dgm:shape xmlns:r="http://schemas.openxmlformats.org/officeDocument/2006/relationships" type="triangle" r:blip="">
            <dgm:adjLst/>
          </dgm:shape>
          <dgm:presOf/>
          <dgm:constrLst/>
          <dgm:ruleLst/>
        </dgm:layoutNode>
        <dgm:layoutNode name="theLis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aNode" refType="w"/>
            <dgm:constr type="h" for="ch" forName="aNode" refType="h"/>
            <dgm:constr type="primFontSz" for="ch" ptType="node" op="equ"/>
          </dgm:constrLst>
          <dgm:ruleLst/>
          <dgm:forEach name="aNodeForEach" axis="ch" ptType="node">
            <dgm:layoutNode name="aNode" styleLbl="fgAcc1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layoutNode name="a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layoutNode>
      </dgm:if>
      <dgm:else name="Name5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15128" y="1788454"/>
            <a:ext cx="8361229" cy="2098226"/>
          </a:xfrm>
        </p:spPr>
        <p:txBody>
          <a:bodyPr anchor="b">
            <a:noAutofit/>
          </a:bodyPr>
          <a:lstStyle>
            <a:lvl1pPr algn="ctr">
              <a:defRPr sz="7200" cap="all" baseline="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79906" y="3956279"/>
            <a:ext cx="6831673" cy="1086237"/>
          </a:xfrm>
        </p:spPr>
        <p:txBody>
          <a:bodyPr>
            <a:normAutofit/>
          </a:bodyPr>
          <a:lstStyle>
            <a:lvl1pPr marL="0" indent="0" algn="ct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23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52858" y="6453386"/>
            <a:ext cx="1607944" cy="404614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0F4DC382-7FE7-4593-B6A6-23964E8ED133}" type="datetimeFigureOut">
              <a:rPr lang="ru-RU" smtClean="0"/>
              <a:t>20.02.2025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84054" y="6453386"/>
            <a:ext cx="7023377" cy="404614"/>
          </a:xfrm>
        </p:spPr>
        <p:txBody>
          <a:bodyPr/>
          <a:lstStyle>
            <a:lvl1pPr algn="ctr">
              <a:defRPr baseline="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30683" y="6453386"/>
            <a:ext cx="1596292" cy="404614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0B274057-00ED-4001-9A05-9F49DCC4DC5C}" type="slidenum">
              <a:rPr lang="ru-RU" smtClean="0"/>
              <a:t>‹#›</a:t>
            </a:fld>
            <a:endParaRPr lang="ru-RU"/>
          </a:p>
        </p:txBody>
      </p:sp>
      <p:grpSp>
        <p:nvGrpSpPr>
          <p:cNvPr id="7" name="Group 6"/>
          <p:cNvGrpSpPr/>
          <p:nvPr/>
        </p:nvGrpSpPr>
        <p:grpSpPr>
          <a:xfrm>
            <a:off x="752858" y="744469"/>
            <a:ext cx="10674117" cy="5349671"/>
            <a:chOff x="752858" y="744469"/>
            <a:chExt cx="10674117" cy="5349671"/>
          </a:xfrm>
        </p:grpSpPr>
        <p:sp>
          <p:nvSpPr>
            <p:cNvPr id="11" name="Freeform 6"/>
            <p:cNvSpPr/>
            <p:nvPr/>
          </p:nvSpPr>
          <p:spPr bwMode="auto">
            <a:xfrm>
              <a:off x="8151962" y="1685652"/>
              <a:ext cx="3275013" cy="4408488"/>
            </a:xfrm>
            <a:custGeom>
              <a:avLst/>
              <a:gdLst/>
              <a:ahLst/>
              <a:cxnLst/>
              <a:rect l="l" t="t" r="r" b="b"/>
              <a:pathLst>
                <a:path w="10000" h="10000">
                  <a:moveTo>
                    <a:pt x="8761" y="0"/>
                  </a:moveTo>
                  <a:lnTo>
                    <a:pt x="10000" y="0"/>
                  </a:lnTo>
                  <a:lnTo>
                    <a:pt x="10000" y="10000"/>
                  </a:lnTo>
                  <a:lnTo>
                    <a:pt x="0" y="10000"/>
                  </a:lnTo>
                  <a:lnTo>
                    <a:pt x="0" y="9126"/>
                  </a:lnTo>
                  <a:lnTo>
                    <a:pt x="8761" y="9127"/>
                  </a:lnTo>
                  <a:lnTo>
                    <a:pt x="8761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14" name="Freeform 6"/>
            <p:cNvSpPr/>
            <p:nvPr/>
          </p:nvSpPr>
          <p:spPr bwMode="auto">
            <a:xfrm flipH="1" flipV="1">
              <a:off x="752858" y="744469"/>
              <a:ext cx="3275668" cy="4408488"/>
            </a:xfrm>
            <a:custGeom>
              <a:avLst/>
              <a:gdLst/>
              <a:ahLst/>
              <a:cxnLst/>
              <a:rect l="l" t="t" r="r" b="b"/>
              <a:pathLst>
                <a:path w="10002" h="10000">
                  <a:moveTo>
                    <a:pt x="8763" y="0"/>
                  </a:moveTo>
                  <a:lnTo>
                    <a:pt x="10002" y="0"/>
                  </a:lnTo>
                  <a:lnTo>
                    <a:pt x="10002" y="10000"/>
                  </a:lnTo>
                  <a:lnTo>
                    <a:pt x="2" y="10000"/>
                  </a:lnTo>
                  <a:cubicBezTo>
                    <a:pt x="-2" y="9698"/>
                    <a:pt x="4" y="9427"/>
                    <a:pt x="0" y="9125"/>
                  </a:cubicBezTo>
                  <a:lnTo>
                    <a:pt x="8763" y="9128"/>
                  </a:lnTo>
                  <a:lnTo>
                    <a:pt x="8763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</p:grpSp>
    </p:spTree>
    <p:extLst>
      <p:ext uri="{BB962C8B-B14F-4D97-AF65-F5344CB8AC3E}">
        <p14:creationId xmlns:p14="http://schemas.microsoft.com/office/powerpoint/2010/main" val="60385260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71600" y="2295525"/>
            <a:ext cx="9601200" cy="357187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4DC382-7FE7-4593-B6A6-23964E8ED133}" type="datetimeFigureOut">
              <a:rPr lang="ru-RU" smtClean="0"/>
              <a:t>20.02.2025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274057-00ED-4001-9A05-9F49DCC4DC5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628387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596561" y="624156"/>
            <a:ext cx="1565766" cy="5243244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71600" y="624156"/>
            <a:ext cx="8179641" cy="5243244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4DC382-7FE7-4593-B6A6-23964E8ED133}" type="datetimeFigureOut">
              <a:rPr lang="ru-RU" smtClean="0"/>
              <a:t>20.02.2025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274057-00ED-4001-9A05-9F49DCC4DC5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893069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4DC382-7FE7-4593-B6A6-23964E8ED133}" type="datetimeFigureOut">
              <a:rPr lang="ru-RU" smtClean="0"/>
              <a:t>20.02.2025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274057-00ED-4001-9A05-9F49DCC4DC5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077953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5025" y="1301360"/>
            <a:ext cx="9612971" cy="2852737"/>
          </a:xfrm>
        </p:spPr>
        <p:txBody>
          <a:bodyPr anchor="b">
            <a:normAutofit/>
          </a:bodyPr>
          <a:lstStyle>
            <a:lvl1pPr algn="r">
              <a:defRPr sz="7200" cap="all" baseline="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5025" y="4216328"/>
            <a:ext cx="9612971" cy="1143324"/>
          </a:xfrm>
        </p:spPr>
        <p:txBody>
          <a:bodyPr/>
          <a:lstStyle>
            <a:lvl1pPr marL="0" indent="0" algn="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38908" y="6453386"/>
            <a:ext cx="1622409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0F4DC382-7FE7-4593-B6A6-23964E8ED133}" type="datetimeFigureOut">
              <a:rPr lang="ru-RU" smtClean="0"/>
              <a:t>20.02.2025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84312" y="6453386"/>
            <a:ext cx="7023377" cy="404614"/>
          </a:xfrm>
        </p:spPr>
        <p:txBody>
          <a:bodyPr/>
          <a:lstStyle>
            <a:lvl1pPr algn="ctr">
              <a:defRPr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30683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0B274057-00ED-4001-9A05-9F49DCC4DC5C}" type="slidenum">
              <a:rPr lang="ru-RU" smtClean="0"/>
              <a:t>‹#›</a:t>
            </a:fld>
            <a:endParaRPr lang="ru-RU"/>
          </a:p>
        </p:txBody>
      </p:sp>
      <p:sp>
        <p:nvSpPr>
          <p:cNvPr id="7" name="Freeform 6" title="Crop Mark"/>
          <p:cNvSpPr/>
          <p:nvPr/>
        </p:nvSpPr>
        <p:spPr bwMode="auto">
          <a:xfrm>
            <a:off x="8151962" y="1685652"/>
            <a:ext cx="3275013" cy="4408488"/>
          </a:xfrm>
          <a:custGeom>
            <a:avLst/>
            <a:gdLst/>
            <a:ahLst/>
            <a:cxnLst/>
            <a:rect l="0" t="0" r="r" b="b"/>
            <a:pathLst>
              <a:path w="4125" h="5554">
                <a:moveTo>
                  <a:pt x="3614" y="0"/>
                </a:moveTo>
                <a:lnTo>
                  <a:pt x="4125" y="0"/>
                </a:lnTo>
                <a:lnTo>
                  <a:pt x="4125" y="5554"/>
                </a:lnTo>
                <a:lnTo>
                  <a:pt x="0" y="5554"/>
                </a:lnTo>
                <a:lnTo>
                  <a:pt x="0" y="5074"/>
                </a:lnTo>
                <a:lnTo>
                  <a:pt x="3614" y="5074"/>
                </a:lnTo>
                <a:lnTo>
                  <a:pt x="3614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</p:spTree>
    <p:extLst>
      <p:ext uri="{BB962C8B-B14F-4D97-AF65-F5344CB8AC3E}">
        <p14:creationId xmlns:p14="http://schemas.microsoft.com/office/powerpoint/2010/main" val="160856796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371600" y="2285999"/>
            <a:ext cx="4447786" cy="3581401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25403" y="2285999"/>
            <a:ext cx="4447786" cy="3581401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4DC382-7FE7-4593-B6A6-23964E8ED133}" type="datetimeFigureOut">
              <a:rPr lang="ru-RU" smtClean="0"/>
              <a:t>20.02.2025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274057-00ED-4001-9A05-9F49DCC4DC5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436540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14859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340864"/>
            <a:ext cx="4443984" cy="823912"/>
          </a:xfrm>
        </p:spPr>
        <p:txBody>
          <a:bodyPr anchor="b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3000" b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371600" y="3305207"/>
            <a:ext cx="4443984" cy="2562193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25014" y="2340864"/>
            <a:ext cx="4443984" cy="823912"/>
          </a:xfrm>
        </p:spPr>
        <p:txBody>
          <a:bodyPr anchor="b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3000" b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525014" y="3305207"/>
            <a:ext cx="4443984" cy="2562193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4DC382-7FE7-4593-B6A6-23964E8ED133}" type="datetimeFigureOut">
              <a:rPr lang="ru-RU" smtClean="0"/>
              <a:t>20.02.2025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274057-00ED-4001-9A05-9F49DCC4DC5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18458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4DC382-7FE7-4593-B6A6-23964E8ED133}" type="datetimeFigureOut">
              <a:rPr lang="ru-RU" smtClean="0"/>
              <a:t>20.02.2025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274057-00ED-4001-9A05-9F49DCC4DC5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838944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4DC382-7FE7-4593-B6A6-23964E8ED133}" type="datetimeFigureOut">
              <a:rPr lang="ru-RU" smtClean="0"/>
              <a:t>20.02.2025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274057-00ED-4001-9A05-9F49DCC4DC5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899065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 title="Background Shape"/>
          <p:cNvSpPr/>
          <p:nvPr/>
        </p:nvSpPr>
        <p:spPr>
          <a:xfrm>
            <a:off x="0" y="376"/>
            <a:ext cx="5303520" cy="68576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3900" y="685800"/>
            <a:ext cx="3855720" cy="2157884"/>
          </a:xfrm>
        </p:spPr>
        <p:txBody>
          <a:bodyPr anchor="t">
            <a:noAutofit/>
          </a:bodyPr>
          <a:lstStyle>
            <a:lvl1pPr>
              <a:lnSpc>
                <a:spcPct val="84000"/>
              </a:lnSpc>
              <a:defRPr sz="4800" baseline="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56020" y="685801"/>
            <a:ext cx="5212080" cy="517525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23900" y="2856344"/>
            <a:ext cx="3855720" cy="3011056"/>
          </a:xfrm>
        </p:spPr>
        <p:txBody>
          <a:bodyPr/>
          <a:lstStyle>
            <a:lvl1pPr marL="0" indent="0">
              <a:lnSpc>
                <a:spcPct val="113000"/>
              </a:lnSpc>
              <a:spcBef>
                <a:spcPts val="0"/>
              </a:spcBef>
              <a:spcAft>
                <a:spcPts val="1500"/>
              </a:spcAft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23900" y="6453386"/>
            <a:ext cx="120457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0F4DC382-7FE7-4593-B6A6-23964E8ED133}" type="datetimeFigureOut">
              <a:rPr lang="ru-RU" smtClean="0"/>
              <a:t>20.02.2025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205945" y="6453386"/>
            <a:ext cx="2373675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883140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0B274057-00ED-4001-9A05-9F49DCC4DC5C}" type="slidenum">
              <a:rPr lang="ru-RU" smtClean="0"/>
              <a:t>‹#›</a:t>
            </a:fld>
            <a:endParaRPr lang="ru-RU"/>
          </a:p>
        </p:txBody>
      </p:sp>
      <p:sp>
        <p:nvSpPr>
          <p:cNvPr id="9" name="Rectangle 8" title="Divider Bar"/>
          <p:cNvSpPr/>
          <p:nvPr/>
        </p:nvSpPr>
        <p:spPr>
          <a:xfrm>
            <a:off x="5303520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6901980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 title="Background Shape"/>
          <p:cNvSpPr/>
          <p:nvPr/>
        </p:nvSpPr>
        <p:spPr>
          <a:xfrm>
            <a:off x="0" y="376"/>
            <a:ext cx="5303520" cy="68576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3900" y="685800"/>
            <a:ext cx="3855720" cy="2157884"/>
          </a:xfrm>
        </p:spPr>
        <p:txBody>
          <a:bodyPr anchor="t">
            <a:normAutofit/>
          </a:bodyPr>
          <a:lstStyle>
            <a:lvl1pPr>
              <a:lnSpc>
                <a:spcPct val="84000"/>
              </a:lnSpc>
              <a:defRPr sz="4800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532120" y="0"/>
            <a:ext cx="6659880" cy="6857999"/>
          </a:xfrm>
        </p:spPr>
        <p:txBody>
          <a:bodyPr anchor="t"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23900" y="2855968"/>
            <a:ext cx="3855720" cy="3011432"/>
          </a:xfrm>
        </p:spPr>
        <p:txBody>
          <a:bodyPr/>
          <a:lstStyle>
            <a:lvl1pPr marL="0" indent="0">
              <a:lnSpc>
                <a:spcPct val="113000"/>
              </a:lnSpc>
              <a:spcBef>
                <a:spcPts val="0"/>
              </a:spcBef>
              <a:spcAft>
                <a:spcPts val="1500"/>
              </a:spcAft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23900" y="6453386"/>
            <a:ext cx="120457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0F4DC382-7FE7-4593-B6A6-23964E8ED133}" type="datetimeFigureOut">
              <a:rPr lang="ru-RU" smtClean="0"/>
              <a:t>20.02.2025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205945" y="6453386"/>
            <a:ext cx="2373675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883140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0B274057-00ED-4001-9A05-9F49DCC4DC5C}" type="slidenum">
              <a:rPr lang="ru-RU" smtClean="0"/>
              <a:t>‹#›</a:t>
            </a:fld>
            <a:endParaRPr lang="ru-RU"/>
          </a:p>
        </p:txBody>
      </p:sp>
      <p:sp>
        <p:nvSpPr>
          <p:cNvPr id="9" name="Rectangle 8" title="Divider Bar"/>
          <p:cNvSpPr/>
          <p:nvPr/>
        </p:nvSpPr>
        <p:spPr>
          <a:xfrm>
            <a:off x="5303520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2294646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14859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286000"/>
            <a:ext cx="9601200" cy="3581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390650" y="6453386"/>
            <a:ext cx="1204572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2"/>
                </a:solidFill>
              </a:defRPr>
            </a:lvl1pPr>
          </a:lstStyle>
          <a:p>
            <a:fld id="{0F4DC382-7FE7-4593-B6A6-23964E8ED133}" type="datetimeFigureOut">
              <a:rPr lang="ru-RU" smtClean="0"/>
              <a:t>20.02.2025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893564" y="6453386"/>
            <a:ext cx="6280830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472736" y="6453386"/>
            <a:ext cx="1596292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aseline="0">
                <a:solidFill>
                  <a:schemeClr val="tx2"/>
                </a:solidFill>
              </a:defRPr>
            </a:lvl1pPr>
          </a:lstStyle>
          <a:p>
            <a:fld id="{0B274057-00ED-4001-9A05-9F49DCC4DC5C}" type="slidenum">
              <a:rPr lang="ru-RU" smtClean="0"/>
              <a:t>‹#›</a:t>
            </a:fld>
            <a:endParaRPr lang="ru-RU"/>
          </a:p>
        </p:txBody>
      </p:sp>
      <p:sp>
        <p:nvSpPr>
          <p:cNvPr id="9" name="Rectangle 8" title="Side bar"/>
          <p:cNvSpPr/>
          <p:nvPr/>
        </p:nvSpPr>
        <p:spPr>
          <a:xfrm>
            <a:off x="478095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2277960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89000"/>
        </a:lnSpc>
        <a:spcBef>
          <a:spcPct val="0"/>
        </a:spcBef>
        <a:buNone/>
        <a:defRPr sz="4400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84048" indent="-384048" algn="l" defTabSz="914400" rtl="0" eaLnBrk="1" latinLnBrk="0" hangingPunct="1">
        <a:lnSpc>
          <a:spcPct val="94000"/>
        </a:lnSpc>
        <a:spcBef>
          <a:spcPts val="1000"/>
        </a:spcBef>
        <a:spcAft>
          <a:spcPts val="200"/>
        </a:spcAft>
        <a:buFont typeface="Franklin Gothic Book" panose="020B0503020102020204" pitchFamily="34" charset="0"/>
        <a:buChar char="■"/>
        <a:defRPr sz="2000" kern="1200" baseline="0">
          <a:solidFill>
            <a:schemeClr val="tx2"/>
          </a:solidFill>
          <a:latin typeface="+mn-lt"/>
          <a:ea typeface="+mn-ea"/>
          <a:cs typeface="+mn-cs"/>
        </a:defRPr>
      </a:lvl1pPr>
      <a:lvl2pPr marL="9144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2000" i="1" kern="1200" baseline="0">
          <a:solidFill>
            <a:schemeClr val="tx2"/>
          </a:solidFill>
          <a:latin typeface="+mn-lt"/>
          <a:ea typeface="+mn-ea"/>
          <a:cs typeface="+mn-cs"/>
        </a:defRPr>
      </a:lvl2pPr>
      <a:lvl3pPr marL="13716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800" kern="1200" baseline="0">
          <a:solidFill>
            <a:schemeClr val="tx2"/>
          </a:solidFill>
          <a:latin typeface="+mn-lt"/>
          <a:ea typeface="+mn-ea"/>
          <a:cs typeface="+mn-cs"/>
        </a:defRPr>
      </a:lvl3pPr>
      <a:lvl4pPr marL="18288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800" i="1" kern="1200" baseline="0">
          <a:solidFill>
            <a:schemeClr val="tx2"/>
          </a:solidFill>
          <a:latin typeface="+mn-lt"/>
          <a:ea typeface="+mn-ea"/>
          <a:cs typeface="+mn-cs"/>
        </a:defRPr>
      </a:lvl4pPr>
      <a:lvl5pPr marL="22860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27432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600" i="1" kern="1200" baseline="0">
          <a:solidFill>
            <a:schemeClr val="tx2"/>
          </a:solidFill>
          <a:latin typeface="+mn-lt"/>
          <a:ea typeface="+mn-ea"/>
          <a:cs typeface="+mn-cs"/>
        </a:defRPr>
      </a:lvl6pPr>
      <a:lvl7pPr marL="32004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36576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400" i="1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41148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3" orient="horz" pos="1368">
          <p15:clr>
            <a:srgbClr val="F26B43"/>
          </p15:clr>
        </p15:guide>
        <p15:guide id="4" orient="horz" pos="1440">
          <p15:clr>
            <a:srgbClr val="F26B43"/>
          </p15:clr>
        </p15:guide>
        <p15:guide id="6" orient="horz" pos="3696">
          <p15:clr>
            <a:srgbClr val="F26B43"/>
          </p15:clr>
        </p15:guide>
        <p15:guide id="7" orient="horz" pos="432">
          <p15:clr>
            <a:srgbClr val="F26B43"/>
          </p15:clr>
        </p15:guide>
        <p15:guide id="8" orient="horz" pos="1512">
          <p15:clr>
            <a:srgbClr val="F26B43"/>
          </p15:clr>
        </p15:guide>
        <p15:guide id="9" pos="6912">
          <p15:clr>
            <a:srgbClr val="F26B43"/>
          </p15:clr>
        </p15:guide>
        <p15:guide id="10" pos="936">
          <p15:clr>
            <a:srgbClr val="F26B43"/>
          </p15:clr>
        </p15:guide>
        <p15:guide id="11" pos="864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9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4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7.jp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241476" y="3979578"/>
            <a:ext cx="9537894" cy="1731931"/>
          </a:xfrm>
        </p:spPr>
        <p:txBody>
          <a:bodyPr/>
          <a:lstStyle/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онлайн-</a:t>
            </a:r>
            <a:r>
              <a:rPr lang="ru-RU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консультированиЕ</a:t>
            </a:r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5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5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Методический мост»</a:t>
            </a:r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Тема:</a:t>
            </a:r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400" b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14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Особенности взаимодействия специалистов помогающих профессий с законными представителями несовершеннолетних, находящимися в изменённом состоянии»</a:t>
            </a:r>
            <a:r>
              <a:rPr lang="ru-RU" sz="4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sz="4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ru-RU" sz="5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1347" y="1033882"/>
            <a:ext cx="3038622" cy="1254478"/>
          </a:xfrm>
          <a:prstGeom prst="rect">
            <a:avLst/>
          </a:prstGeom>
          <a:effectLst>
            <a:softEdge rad="190500"/>
          </a:effectLst>
        </p:spPr>
      </p:pic>
      <p:sp>
        <p:nvSpPr>
          <p:cNvPr id="5" name="Текст 2"/>
          <p:cNvSpPr txBox="1">
            <a:spLocks/>
          </p:cNvSpPr>
          <p:nvPr/>
        </p:nvSpPr>
        <p:spPr>
          <a:xfrm>
            <a:off x="8889024" y="5037139"/>
            <a:ext cx="2027506" cy="41575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Font typeface="Franklin Gothic Book" panose="020B0503020102020204" pitchFamily="34" charset="0"/>
              <a:buNone/>
              <a:defRPr sz="23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None/>
              <a:defRPr sz="20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None/>
              <a:defRPr sz="18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None/>
              <a:defRPr sz="16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None/>
              <a:defRPr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None/>
              <a:defRPr sz="16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None/>
              <a:defRPr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None/>
              <a:defRPr sz="16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None/>
              <a:defRPr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20.02.2025</a:t>
            </a: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974271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48425" y="400986"/>
            <a:ext cx="2975548" cy="783236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Агрессия и потребности человека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52871" y="2340128"/>
            <a:ext cx="5231567" cy="4015490"/>
          </a:xfrm>
        </p:spPr>
        <p:txBody>
          <a:bodyPr>
            <a:normAutofit fontScale="92500" lnSpcReduction="20000"/>
          </a:bodyPr>
          <a:lstStyle/>
          <a:p>
            <a:pPr algn="just">
              <a:lnSpc>
                <a:spcPct val="106000"/>
              </a:lnSpc>
              <a:spcAft>
                <a:spcPts val="0"/>
              </a:spcAft>
            </a:pPr>
            <a:r>
              <a:rPr lang="ru-RU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человек 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не осознаёт до конца, что в его жизни что-то не так, а все ему говорят, что то, как он жил – плохо. Это нарушается потребность (самоидентификация)</a:t>
            </a:r>
            <a:endParaRPr lang="ru-RU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6000"/>
              </a:lnSpc>
              <a:spcAft>
                <a:spcPts val="0"/>
              </a:spcAft>
            </a:pPr>
            <a:r>
              <a:rPr lang="ru-RU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на 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взгляд самого родителя он много делает для своих детей, но иногда позволяет себе по вечерам расслабиться, а ему говорят, что его дети в опасности (потребность в признании).</a:t>
            </a:r>
            <a:endParaRPr lang="ru-RU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6000"/>
              </a:lnSpc>
              <a:spcAft>
                <a:spcPts val="0"/>
              </a:spcAft>
            </a:pPr>
            <a:r>
              <a:rPr lang="ru-RU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 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нему приходят в дом с комиссией, сейчас вся его жизнь как на ладони (потребность в безопасности);</a:t>
            </a:r>
            <a:endParaRPr lang="ru-RU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6000"/>
              </a:lnSpc>
              <a:spcAft>
                <a:spcPts val="0"/>
              </a:spcAft>
            </a:pPr>
            <a:r>
              <a:rPr lang="ru-RU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у 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него возможно отобрали ребёнка (отсутствие принадлежности к социальной группе (семья).</a:t>
            </a:r>
            <a:endParaRPr lang="ru-RU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27841" y="561006"/>
            <a:ext cx="5506387" cy="5794612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706" y="461044"/>
            <a:ext cx="1371719" cy="9815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15988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71600" y="91972"/>
            <a:ext cx="10500610" cy="1485900"/>
          </a:xfrm>
        </p:spPr>
        <p:txBody>
          <a:bodyPr/>
          <a:lstStyle/>
          <a:p>
            <a:r>
              <a:rPr lang="ru-RU" dirty="0" smtClean="0"/>
              <a:t>Берегите себя!  Вы у себя одни такие…</a:t>
            </a:r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743319" y="755444"/>
            <a:ext cx="6250779" cy="6250779"/>
          </a:xfrm>
          <a:prstGeom prst="rect">
            <a:avLst/>
          </a:prstGeom>
          <a:effectLst>
            <a:softEdge rad="736600"/>
          </a:effec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302" y="755444"/>
            <a:ext cx="1371719" cy="9815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11491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31570" y="1549949"/>
            <a:ext cx="10637520" cy="976082"/>
          </a:xfrm>
        </p:spPr>
        <p:txBody>
          <a:bodyPr>
            <a:normAutofit fontScale="90000"/>
          </a:bodyPr>
          <a:lstStyle/>
          <a:p>
            <a:pPr marL="635" algn="ctr"/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«Использование мотивационного интервью в работе педагога-психолога»</a:t>
            </a: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sz="3600" i="1" dirty="0" err="1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</a:rPr>
              <a:t>Гамова</a:t>
            </a:r>
            <a:r>
              <a:rPr lang="ru-RU" sz="3600" i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</a:rPr>
              <a:t> Анастасия Викторовна</a:t>
            </a:r>
            <a:r>
              <a:rPr lang="ru-RU" sz="3600" i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/>
            </a:r>
            <a:br>
              <a:rPr lang="ru-RU" sz="3600" i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</a:br>
            <a:r>
              <a:rPr lang="ru-RU" sz="3600" i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педагог-психолог </a:t>
            </a:r>
            <a:r>
              <a:rPr lang="ru-RU" sz="3600" i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Национального центра </a:t>
            </a:r>
            <a:r>
              <a:rPr lang="ru-RU" sz="3600" i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усыновления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36001"/>
            <a:ext cx="1371600" cy="973917"/>
          </a:xfrm>
          <a:effectLst>
            <a:softEdge rad="114300"/>
          </a:effectLst>
        </p:spPr>
      </p:pic>
    </p:spTree>
    <p:extLst>
      <p:ext uri="{BB962C8B-B14F-4D97-AF65-F5344CB8AC3E}">
        <p14:creationId xmlns:p14="http://schemas.microsoft.com/office/powerpoint/2010/main" val="29799682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Содержимое 2"/>
          <p:cNvSpPr>
            <a:spLocks noGrp="1"/>
          </p:cNvSpPr>
          <p:nvPr>
            <p:ph sz="quarter" idx="1"/>
          </p:nvPr>
        </p:nvSpPr>
        <p:spPr>
          <a:xfrm>
            <a:off x="831272" y="2140528"/>
            <a:ext cx="11243667" cy="2466216"/>
          </a:xfrm>
        </p:spPr>
        <p:txBody>
          <a:bodyPr>
            <a:normAutofit/>
          </a:bodyPr>
          <a:lstStyle/>
          <a:p>
            <a:pPr eaLnBrk="1" hangingPunct="1">
              <a:buFontTx/>
              <a:buNone/>
            </a:pPr>
            <a:r>
              <a:rPr lang="ru-RU" altLang="ru-RU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altLang="ru-RU" sz="23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Мотивационное </a:t>
            </a:r>
            <a:r>
              <a:rPr lang="ru-RU" altLang="ru-RU" sz="23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интервью </a:t>
            </a:r>
            <a:endParaRPr lang="ru-RU" altLang="ru-RU" sz="2300" dirty="0">
              <a:latin typeface="Times New Roman" pitchFamily="18" charset="0"/>
              <a:cs typeface="Times New Roman" pitchFamily="18" charset="0"/>
            </a:endParaRPr>
          </a:p>
          <a:p>
            <a:pPr algn="just" eaLnBrk="1" hangingPunct="1">
              <a:buFontTx/>
              <a:buNone/>
            </a:pPr>
            <a:r>
              <a:rPr lang="ru-RU" altLang="ru-RU" dirty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altLang="ru-RU" sz="2200" dirty="0">
                <a:latin typeface="Times New Roman" pitchFamily="18" charset="0"/>
                <a:cs typeface="Times New Roman" pitchFamily="18" charset="0"/>
              </a:rPr>
              <a:t> - это процесс, </a:t>
            </a:r>
            <a:r>
              <a:rPr lang="ru-RU" altLang="ru-RU" sz="2200" i="1" dirty="0">
                <a:latin typeface="Times New Roman" pitchFamily="18" charset="0"/>
                <a:cs typeface="Times New Roman" pitchFamily="18" charset="0"/>
              </a:rPr>
              <a:t>совместного</a:t>
            </a:r>
            <a:r>
              <a:rPr lang="ru-RU" altLang="ru-RU" sz="2200" dirty="0">
                <a:latin typeface="Times New Roman" pitchFamily="18" charset="0"/>
                <a:cs typeface="Times New Roman" pitchFamily="18" charset="0"/>
              </a:rPr>
              <a:t> с консультантом рассмотрения стимулов, </a:t>
            </a:r>
            <a:r>
              <a:rPr lang="ru-RU" altLang="ru-RU" sz="2200" i="1" dirty="0">
                <a:latin typeface="Times New Roman" pitchFamily="18" charset="0"/>
                <a:cs typeface="Times New Roman" pitchFamily="18" charset="0"/>
              </a:rPr>
              <a:t>побуждающих</a:t>
            </a:r>
            <a:r>
              <a:rPr lang="ru-RU" altLang="ru-RU" sz="2200" dirty="0">
                <a:latin typeface="Times New Roman" pitchFamily="18" charset="0"/>
                <a:cs typeface="Times New Roman" pitchFamily="18" charset="0"/>
              </a:rPr>
              <a:t> человека к </a:t>
            </a:r>
            <a:r>
              <a:rPr lang="ru-RU" altLang="ru-RU" sz="2200" i="1" dirty="0">
                <a:latin typeface="Times New Roman" pitchFamily="18" charset="0"/>
                <a:cs typeface="Times New Roman" pitchFamily="18" charset="0"/>
              </a:rPr>
              <a:t>принятию решения и действию</a:t>
            </a:r>
            <a:r>
              <a:rPr lang="ru-RU" altLang="ru-RU" sz="2200" dirty="0">
                <a:latin typeface="Times New Roman" pitchFamily="18" charset="0"/>
                <a:cs typeface="Times New Roman" pitchFamily="18" charset="0"/>
              </a:rPr>
              <a:t> по отношению к какой-либо ситуации</a:t>
            </a:r>
            <a:r>
              <a:rPr lang="ru-RU" altLang="ru-RU" sz="22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>
              <a:buNone/>
            </a:pPr>
            <a:r>
              <a:rPr lang="ru-RU" altLang="ru-RU" sz="2200" dirty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altLang="ru-RU" sz="2200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altLang="ru-RU" sz="2200" dirty="0">
                <a:latin typeface="Times New Roman" pitchFamily="18" charset="0"/>
                <a:cs typeface="Times New Roman" pitchFamily="18" charset="0"/>
              </a:rPr>
              <a:t>это метод консультирования, призванный помочь людям </a:t>
            </a:r>
            <a:r>
              <a:rPr lang="ru-RU" altLang="ru-RU" sz="2200" i="1" dirty="0">
                <a:latin typeface="Times New Roman" pitchFamily="18" charset="0"/>
                <a:cs typeface="Times New Roman" pitchFamily="18" charset="0"/>
              </a:rPr>
              <a:t>найти мотивацию для позитивных изменений</a:t>
            </a:r>
            <a:r>
              <a:rPr lang="ru-RU" altLang="ru-RU" sz="2200" dirty="0">
                <a:latin typeface="Times New Roman" pitchFamily="18" charset="0"/>
                <a:cs typeface="Times New Roman" pitchFamily="18" charset="0"/>
              </a:rPr>
              <a:t> в </a:t>
            </a:r>
            <a:r>
              <a:rPr lang="ru-RU" altLang="ru-RU" sz="2200" dirty="0" smtClean="0">
                <a:latin typeface="Times New Roman" pitchFamily="18" charset="0"/>
                <a:cs typeface="Times New Roman" pitchFamily="18" charset="0"/>
              </a:rPr>
              <a:t>поведении.</a:t>
            </a:r>
            <a:endParaRPr lang="ru-RU" altLang="ru-RU" sz="2200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ru-RU" alt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Метод был предложен </a:t>
            </a:r>
            <a:r>
              <a:rPr lang="ru-RU" alt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alt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начале 1990-х годов </a:t>
            </a:r>
            <a:r>
              <a:rPr lang="ru-RU" alt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Уильямом </a:t>
            </a:r>
            <a:r>
              <a:rPr lang="ru-RU" alt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Р. </a:t>
            </a:r>
            <a:r>
              <a:rPr lang="ru-RU" alt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Миллером и Стивеном Роллником</a:t>
            </a:r>
            <a:r>
              <a:rPr lang="ru-RU" alt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457200" indent="-457200">
              <a:buFontTx/>
              <a:buAutoNum type="arabicPeriod"/>
            </a:pPr>
            <a:endParaRPr lang="ru-RU" alt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05922" y="136077"/>
            <a:ext cx="3749215" cy="2004451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1371720" y="159072"/>
            <a:ext cx="6109736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«Такая форма работы при первых визитах, как мотивационное интервью, помогает в 95% случаев» 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специалист 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благотворительного 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фонда  «Дорога к дому»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924791" y="4606744"/>
            <a:ext cx="8655627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Теоретические основы: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- психотерапия Карла Роджерса</a:t>
            </a: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;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- теория </a:t>
            </a: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когнитивного диссонанса </a:t>
            </a: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Леона Фестингера</a:t>
            </a: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;</a:t>
            </a: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- теория самопонимания</a:t>
            </a: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Дерила Бема;</a:t>
            </a:r>
            <a:endParaRPr kumimoji="0" lang="ru-RU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- транстеоретическая </a:t>
            </a: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модель (далее - ТТМ ) </a:t>
            </a: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изменений Джеймса Прохазка</a:t>
            </a: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, </a:t>
            </a: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 Карло </a:t>
            </a: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ди </a:t>
            </a: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Клименте.</a:t>
            </a:r>
            <a:endParaRPr kumimoji="0" lang="ru-RU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48513"/>
            <a:ext cx="1371719" cy="975445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025770" y="3727588"/>
            <a:ext cx="1166230" cy="1629666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986896" y="4490351"/>
            <a:ext cx="1278766" cy="16174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94781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41596" y="135081"/>
            <a:ext cx="10351109" cy="1810283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71719" y="2277873"/>
            <a:ext cx="10385022" cy="3921315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824218"/>
            <a:ext cx="1371719" cy="9754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91221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163782" y="0"/>
            <a:ext cx="10661072" cy="49552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1" i="0" u="none" strike="noStrike" kern="1200" cap="none" spc="0" normalizeH="0" baseline="0" noProof="0" dirty="0">
                <a:ln>
                  <a:noFill/>
                </a:ln>
                <a:solidFill>
                  <a:srgbClr val="376092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Определение</a:t>
            </a:r>
            <a:r>
              <a:rPr kumimoji="0" lang="ru-RU" sz="3200" b="1" i="0" u="none" strike="noStrike" kern="1200" cap="none" spc="0" normalizeH="0" baseline="0" noProof="0" dirty="0">
                <a:ln>
                  <a:noFill/>
                </a:ln>
                <a:solidFill>
                  <a:srgbClr val="4F81BD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ru-RU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4F81BD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понятий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3200" b="1" i="0" u="none" strike="noStrike" kern="1200" cap="none" spc="0" normalizeH="0" baseline="0" noProof="0" dirty="0">
              <a:ln>
                <a:noFill/>
              </a:ln>
              <a:solidFill>
                <a:srgbClr val="4F81BD">
                  <a:lumMod val="75000"/>
                </a:srgbClr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Мотивационное интервью = мотивационное </a:t>
            </a:r>
            <a:r>
              <a:rPr kumimoji="0" lang="ru-RU" sz="2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консультирование = МИ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8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Специалисты</a:t>
            </a:r>
            <a:r>
              <a:rPr kumimoji="0" lang="ru-RU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, работающие с семьями (педагоги-психологи, педагог социальный) = Специалист = С</a:t>
            </a:r>
            <a:r>
              <a:rPr kumimoji="0" lang="ru-RU" sz="2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8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Законные </a:t>
            </a:r>
            <a:r>
              <a:rPr kumimoji="0" lang="ru-RU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представители, родители = Родитель = Р</a:t>
            </a:r>
            <a:r>
              <a:rPr kumimoji="0" lang="ru-RU" sz="2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8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Поведение</a:t>
            </a:r>
            <a:r>
              <a:rPr kumimoji="0" lang="ru-RU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, имеющее негативные последствия для человека, членов семьи) = проблемное поведение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0906"/>
            <a:ext cx="1371719" cy="9754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40835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35560" y="116632"/>
            <a:ext cx="7385248" cy="504056"/>
          </a:xfrm>
        </p:spPr>
        <p:txBody>
          <a:bodyPr>
            <a:noAutofit/>
          </a:bodyPr>
          <a:lstStyle/>
          <a:p>
            <a:pPr algn="ctr">
              <a:defRPr/>
            </a:pPr>
            <a:r>
              <a:rPr lang="ru-RU" altLang="ru-RU" sz="36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Применение МИ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1153391" y="767703"/>
            <a:ext cx="10754591" cy="5861697"/>
          </a:xfrm>
        </p:spPr>
        <p:txBody>
          <a:bodyPr>
            <a:normAutofit fontScale="25000" lnSpcReduction="20000"/>
          </a:bodyPr>
          <a:lstStyle/>
          <a:p>
            <a:pPr marL="0" indent="0"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ru-RU" altLang="ru-RU" dirty="0" smtClean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altLang="ru-RU" sz="8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 сфере профилактики </a:t>
            </a:r>
            <a:r>
              <a:rPr lang="ru-RU" altLang="ru-RU" sz="8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семейного неблагополучия и социального </a:t>
            </a:r>
            <a:r>
              <a:rPr lang="ru-RU" altLang="ru-RU" sz="8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сиротства </a:t>
            </a:r>
            <a:r>
              <a:rPr lang="ru-RU" altLang="ru-RU" sz="8000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«работа с немотивированными родителями»</a:t>
            </a:r>
            <a:r>
              <a:rPr lang="ru-RU" altLang="ru-RU" sz="8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sz="8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стабильно входит в число самых популярных запросов. </a:t>
            </a:r>
            <a:r>
              <a:rPr lang="ru-RU" altLang="ru-RU" sz="8000" dirty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altLang="ru-RU" sz="8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Использование МИ позволяет: </a:t>
            </a:r>
          </a:p>
          <a:p>
            <a:pPr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ü"/>
              <a:defRPr/>
            </a:pPr>
            <a:r>
              <a:rPr lang="ru-RU" altLang="ru-RU" sz="8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установить доверительный </a:t>
            </a:r>
            <a:r>
              <a:rPr lang="ru-RU" altLang="ru-RU" sz="8000" i="1" dirty="0">
                <a:solidFill>
                  <a:srgbClr val="376092"/>
                </a:solidFill>
                <a:latin typeface="Times New Roman" pitchFamily="18" charset="0"/>
                <a:cs typeface="Times New Roman" pitchFamily="18" charset="0"/>
              </a:rPr>
              <a:t>контакт</a:t>
            </a:r>
            <a:r>
              <a:rPr lang="ru-RU" altLang="ru-RU" sz="8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ü"/>
              <a:defRPr/>
            </a:pPr>
            <a:r>
              <a:rPr lang="ru-RU" altLang="ru-RU" sz="8000" i="1" dirty="0" smtClean="0">
                <a:solidFill>
                  <a:srgbClr val="376092"/>
                </a:solidFill>
                <a:latin typeface="Times New Roman" pitchFamily="18" charset="0"/>
                <a:cs typeface="Times New Roman" pitchFamily="18" charset="0"/>
              </a:rPr>
              <a:t>преодолеть </a:t>
            </a:r>
            <a:r>
              <a:rPr lang="ru-RU" altLang="ru-RU" sz="8000" i="1" dirty="0">
                <a:solidFill>
                  <a:srgbClr val="376092"/>
                </a:solidFill>
                <a:latin typeface="Times New Roman" pitchFamily="18" charset="0"/>
                <a:cs typeface="Times New Roman" pitchFamily="18" charset="0"/>
              </a:rPr>
              <a:t>сопротивление </a:t>
            </a:r>
            <a:r>
              <a:rPr lang="ru-RU" altLang="ru-RU" sz="8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изменениям, определить </a:t>
            </a:r>
            <a:r>
              <a:rPr lang="ru-RU" altLang="ru-RU" sz="8000" i="1" dirty="0">
                <a:solidFill>
                  <a:srgbClr val="376092"/>
                </a:solidFill>
                <a:latin typeface="Times New Roman" pitchFamily="18" charset="0"/>
                <a:cs typeface="Times New Roman" pitchFamily="18" charset="0"/>
              </a:rPr>
              <a:t>степень готовности </a:t>
            </a:r>
            <a:r>
              <a:rPr lang="ru-RU" altLang="ru-RU" sz="8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Р. к </a:t>
            </a:r>
            <a:r>
              <a:rPr lang="ru-RU" altLang="ru-RU" sz="8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изменениям;</a:t>
            </a:r>
          </a:p>
          <a:p>
            <a:pPr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ü"/>
              <a:defRPr/>
            </a:pPr>
            <a:r>
              <a:rPr lang="ru-RU" altLang="ru-RU" sz="8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определить </a:t>
            </a:r>
            <a:r>
              <a:rPr lang="ru-RU" altLang="ru-RU" sz="8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собственную </a:t>
            </a:r>
            <a:r>
              <a:rPr lang="ru-RU" altLang="ru-RU" sz="8000" i="1" dirty="0">
                <a:solidFill>
                  <a:srgbClr val="376092"/>
                </a:solidFill>
                <a:latin typeface="Times New Roman" pitchFamily="18" charset="0"/>
                <a:cs typeface="Times New Roman" pitchFamily="18" charset="0"/>
              </a:rPr>
              <a:t>мотивацию</a:t>
            </a:r>
            <a:r>
              <a:rPr lang="ru-RU" altLang="ru-RU" sz="8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sz="8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Р. и </a:t>
            </a:r>
            <a:r>
              <a:rPr lang="ru-RU" altLang="ru-RU" sz="8000" i="1" dirty="0">
                <a:solidFill>
                  <a:srgbClr val="376092"/>
                </a:solidFill>
                <a:latin typeface="Times New Roman" pitchFamily="18" charset="0"/>
                <a:cs typeface="Times New Roman" pitchFamily="18" charset="0"/>
              </a:rPr>
              <a:t>путь</a:t>
            </a:r>
            <a:r>
              <a:rPr lang="ru-RU" altLang="ru-RU" sz="8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изменений.</a:t>
            </a:r>
          </a:p>
          <a:p>
            <a:pPr marL="0" indent="0"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ru-RU" altLang="ru-RU" sz="8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	Изначально МИ использовалось в работе с людьми, страдающими химическими зависимостями, а также в консультировании для перехода к здоровому образу жизни – снижению веса, отказу от курения и др. </a:t>
            </a:r>
          </a:p>
          <a:p>
            <a:pPr marL="0" indent="0"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ru-RU" altLang="ru-RU" sz="8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altLang="ru-RU" sz="8000" b="1" dirty="0">
                <a:solidFill>
                  <a:srgbClr val="376092"/>
                </a:solidFill>
                <a:latin typeface="Times New Roman" pitchFamily="18" charset="0"/>
                <a:cs typeface="Times New Roman" pitchFamily="18" charset="0"/>
              </a:rPr>
              <a:t>Современная сфера применения МИ </a:t>
            </a:r>
            <a:r>
              <a:rPr lang="ru-RU" altLang="ru-RU" sz="8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(области здравоохранения и социальной работы): </a:t>
            </a:r>
          </a:p>
          <a:p>
            <a:pPr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q"/>
              <a:defRPr/>
            </a:pPr>
            <a:r>
              <a:rPr lang="ru-RU" altLang="ru-RU" sz="8000" i="1" dirty="0" smtClean="0">
                <a:solidFill>
                  <a:srgbClr val="376092"/>
                </a:solidFill>
                <a:latin typeface="Times New Roman" pitchFamily="18" charset="0"/>
                <a:cs typeface="Times New Roman" pitchFamily="18" charset="0"/>
              </a:rPr>
              <a:t>зависимости</a:t>
            </a:r>
            <a:r>
              <a:rPr lang="ru-RU" altLang="ru-RU" sz="8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(в том числе, алкогольная, наркотическая, игровая);</a:t>
            </a:r>
            <a:endParaRPr lang="ru-RU" altLang="ru-RU" sz="8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q"/>
              <a:defRPr/>
            </a:pPr>
            <a:r>
              <a:rPr lang="ru-RU" altLang="ru-RU" sz="8000" i="1" dirty="0" smtClean="0">
                <a:solidFill>
                  <a:srgbClr val="376092"/>
                </a:solidFill>
                <a:latin typeface="Times New Roman" pitchFamily="18" charset="0"/>
                <a:cs typeface="Times New Roman" pitchFamily="18" charset="0"/>
              </a:rPr>
              <a:t>соматические </a:t>
            </a:r>
            <a:r>
              <a:rPr lang="ru-RU" altLang="ru-RU" sz="8000" i="1" dirty="0">
                <a:solidFill>
                  <a:srgbClr val="376092"/>
                </a:solidFill>
                <a:latin typeface="Times New Roman" pitchFamily="18" charset="0"/>
                <a:cs typeface="Times New Roman" pitchFamily="18" charset="0"/>
              </a:rPr>
              <a:t>и психиатрические заболевания</a:t>
            </a:r>
            <a:r>
              <a:rPr lang="ru-RU" altLang="ru-RU" sz="8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(например, </a:t>
            </a:r>
            <a:r>
              <a:rPr lang="ru-RU" altLang="ru-RU" sz="8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артериальная гипертензия, РПП</a:t>
            </a:r>
            <a:r>
              <a:rPr lang="ru-RU" altLang="ru-RU" sz="8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депрессия);</a:t>
            </a:r>
          </a:p>
          <a:p>
            <a:pPr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q"/>
              <a:defRPr/>
            </a:pPr>
            <a:r>
              <a:rPr lang="ru-RU" altLang="ru-RU" sz="8000" i="1" dirty="0">
                <a:solidFill>
                  <a:srgbClr val="376092"/>
                </a:solidFill>
                <a:latin typeface="Times New Roman" pitchFamily="18" charset="0"/>
                <a:cs typeface="Times New Roman" pitchFamily="18" charset="0"/>
              </a:rPr>
              <a:t>профилактика семейного неблагополучия и социального сиротства </a:t>
            </a:r>
            <a:r>
              <a:rPr lang="ru-RU" altLang="ru-RU" sz="8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 контексте </a:t>
            </a:r>
            <a:r>
              <a:rPr lang="ru-RU" altLang="ru-RU" sz="8000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междисциплинарного</a:t>
            </a:r>
            <a:r>
              <a:rPr lang="ru-RU" altLang="ru-RU" sz="8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взаимодействия (зависимости, повышение уровня заработка, улучшение жилищной ситуации, изменений детско-родительских </a:t>
            </a:r>
            <a:r>
              <a:rPr lang="ru-RU" altLang="ru-RU" sz="8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коммуникаций, неадекватные/насильственные методы воспитания).</a:t>
            </a:r>
            <a:endParaRPr lang="ru-RU" altLang="ru-RU" sz="8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  <a:defRPr/>
            </a:pPr>
            <a:endParaRPr lang="ru-RU" altLang="ru-RU" sz="7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534" y="279980"/>
            <a:ext cx="1371719" cy="9754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31842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35559" y="188640"/>
            <a:ext cx="7569549" cy="465987"/>
          </a:xfrm>
        </p:spPr>
        <p:txBody>
          <a:bodyPr>
            <a:noAutofit/>
          </a:bodyPr>
          <a:lstStyle/>
          <a:p>
            <a:pPr algn="ctr">
              <a:defRPr/>
            </a:pPr>
            <a:r>
              <a:rPr lang="ru-RU" altLang="ru-RU" sz="3600" b="1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Условия применения МИ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1179784" y="1013217"/>
            <a:ext cx="10686633" cy="5127810"/>
          </a:xfrm>
        </p:spPr>
        <p:txBody>
          <a:bodyPr>
            <a:normAutofit/>
          </a:bodyPr>
          <a:lstStyle/>
          <a:p>
            <a:pPr algn="just">
              <a:spcAft>
                <a:spcPts val="0"/>
              </a:spcAft>
              <a:buFont typeface="Wingdings" panose="05000000000000000000" pitchFamily="2" charset="2"/>
              <a:buChar char="q"/>
              <a:defRPr/>
            </a:pPr>
            <a:r>
              <a:rPr lang="ru-RU" altLang="ru-RU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</a:t>
            </a:r>
            <a:r>
              <a:rPr lang="ru-RU" alt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 чувствует </a:t>
            </a:r>
            <a:r>
              <a:rPr lang="ru-RU" altLang="ru-RU" sz="240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амбивалентность</a:t>
            </a:r>
            <a:r>
              <a:rPr lang="ru-RU" alt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по поводу изменения поведения;</a:t>
            </a:r>
          </a:p>
          <a:p>
            <a:pPr algn="just">
              <a:spcAft>
                <a:spcPts val="0"/>
              </a:spcAft>
              <a:buFont typeface="Wingdings" panose="05000000000000000000" pitchFamily="2" charset="2"/>
              <a:buChar char="q"/>
              <a:defRPr/>
            </a:pPr>
            <a:r>
              <a:rPr lang="ru-RU" alt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есть </a:t>
            </a:r>
            <a:r>
              <a:rPr lang="ru-RU" altLang="ru-RU" sz="240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факты негативных последствий </a:t>
            </a:r>
            <a:r>
              <a:rPr lang="ru-RU" alt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данного поведения (в т.ч. для детей);</a:t>
            </a:r>
          </a:p>
          <a:p>
            <a:pPr algn="just">
              <a:spcAft>
                <a:spcPts val="0"/>
              </a:spcAft>
              <a:buFont typeface="Wingdings" panose="05000000000000000000" pitchFamily="2" charset="2"/>
              <a:buChar char="q"/>
              <a:defRPr/>
            </a:pPr>
            <a:r>
              <a:rPr lang="ru-RU" alt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есть </a:t>
            </a:r>
            <a:r>
              <a:rPr lang="ru-RU" altLang="ru-RU" sz="240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альтернатива,</a:t>
            </a:r>
            <a:r>
              <a:rPr lang="ru-RU" alt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которая соответствует интересам семьи;</a:t>
            </a:r>
          </a:p>
          <a:p>
            <a:pPr algn="just">
              <a:spcAft>
                <a:spcPts val="0"/>
              </a:spcAft>
              <a:buFont typeface="Wingdings" panose="05000000000000000000" pitchFamily="2" charset="2"/>
              <a:buChar char="q"/>
              <a:defRPr/>
            </a:pPr>
            <a:r>
              <a:rPr lang="ru-RU" alt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возможность </a:t>
            </a:r>
            <a:r>
              <a:rPr lang="ru-RU" altLang="ru-RU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для изменений </a:t>
            </a:r>
            <a:r>
              <a:rPr lang="ru-RU" altLang="ru-RU" sz="2400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реально доступна</a:t>
            </a:r>
            <a:r>
              <a:rPr lang="ru-RU" alt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0" indent="0" algn="just">
              <a:spcAft>
                <a:spcPts val="0"/>
              </a:spcAft>
              <a:buNone/>
              <a:defRPr/>
            </a:pPr>
            <a:r>
              <a:rPr lang="ru-RU" alt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altLang="ru-RU" sz="24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Невозможность</a:t>
            </a:r>
            <a:r>
              <a:rPr lang="ru-RU" alt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применения МИ: </a:t>
            </a:r>
          </a:p>
          <a:p>
            <a:pPr marL="0" indent="0" algn="just">
              <a:spcAft>
                <a:spcPts val="0"/>
              </a:spcAft>
              <a:buNone/>
              <a:defRPr/>
            </a:pPr>
            <a:r>
              <a:rPr lang="ru-RU" altLang="ru-RU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alt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altLang="ru-RU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случае размытых целей - «</a:t>
            </a:r>
            <a:r>
              <a:rPr lang="ru-RU" altLang="ru-RU" sz="2400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замотивировать немотивированного Р</a:t>
            </a:r>
            <a:r>
              <a:rPr lang="ru-RU" altLang="ru-RU" sz="240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r>
              <a:rPr lang="ru-RU" alt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»:  </a:t>
            </a:r>
            <a:r>
              <a:rPr lang="ru-RU" altLang="ru-RU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требуется </a:t>
            </a:r>
            <a:r>
              <a:rPr lang="ru-RU" altLang="ru-RU" sz="2400" dirty="0">
                <a:solidFill>
                  <a:srgbClr val="376092"/>
                </a:solidFill>
                <a:latin typeface="Times New Roman" pitchFamily="18" charset="0"/>
                <a:cs typeface="Times New Roman" pitchFamily="18" charset="0"/>
              </a:rPr>
              <a:t>конкретное поведение </a:t>
            </a:r>
            <a:r>
              <a:rPr lang="ru-RU" altLang="ru-RU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 </a:t>
            </a:r>
            <a:r>
              <a:rPr lang="ru-RU" altLang="ru-RU" sz="2400" dirty="0">
                <a:solidFill>
                  <a:srgbClr val="376092"/>
                </a:solidFill>
                <a:latin typeface="Times New Roman" pitchFamily="18" charset="0"/>
                <a:cs typeface="Times New Roman" pitchFamily="18" charset="0"/>
              </a:rPr>
              <a:t>образ конкретных желаемых изменений</a:t>
            </a:r>
            <a:r>
              <a:rPr lang="ru-RU" altLang="ru-RU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(конкретные цели</a:t>
            </a:r>
            <a:r>
              <a:rPr lang="ru-RU" alt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).</a:t>
            </a:r>
            <a:endParaRPr lang="ru-RU" altLang="ru-RU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46343" y="420997"/>
            <a:ext cx="1371719" cy="9754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61375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75608" y="188640"/>
            <a:ext cx="7263247" cy="486769"/>
          </a:xfrm>
        </p:spPr>
        <p:txBody>
          <a:bodyPr>
            <a:noAutofit/>
          </a:bodyPr>
          <a:lstStyle/>
          <a:p>
            <a:pPr algn="ctr">
              <a:defRPr/>
            </a:pPr>
            <a:r>
              <a:rPr lang="ru-RU" altLang="ru-RU" sz="3600" b="1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Условия применения МИ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1080655" y="1018308"/>
            <a:ext cx="10723417" cy="5611091"/>
          </a:xfrm>
        </p:spPr>
        <p:txBody>
          <a:bodyPr>
            <a:normAutofit/>
          </a:bodyPr>
          <a:lstStyle/>
          <a:p>
            <a:pPr marL="0" indent="0" algn="just">
              <a:spcAft>
                <a:spcPts val="0"/>
              </a:spcAft>
              <a:buNone/>
              <a:defRPr/>
            </a:pPr>
            <a:r>
              <a:rPr lang="ru-RU" altLang="ru-RU" dirty="0" smtClean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alt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Эффективная</a:t>
            </a:r>
            <a:r>
              <a:rPr lang="ru-RU" alt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sz="2400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комплексная оценка рисков и ресурсов семьи</a:t>
            </a:r>
            <a:r>
              <a:rPr lang="ru-RU" altLang="ru-RU" sz="24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alt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работе по профилактике семейного неблагополучия и </a:t>
            </a:r>
            <a:r>
              <a:rPr lang="ru-RU" altLang="ru-RU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социального сиротства позволяет:</a:t>
            </a:r>
          </a:p>
          <a:p>
            <a:pPr marL="0" indent="0" algn="just">
              <a:spcAft>
                <a:spcPts val="0"/>
              </a:spcAft>
              <a:buNone/>
              <a:defRPr/>
            </a:pPr>
            <a:r>
              <a:rPr lang="ru-RU" altLang="ru-RU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1.	Выявлять ситуации, которые требуют обращения за </a:t>
            </a:r>
            <a:r>
              <a:rPr lang="ru-RU" altLang="ru-RU" sz="2400" dirty="0">
                <a:solidFill>
                  <a:srgbClr val="376092"/>
                </a:solidFill>
                <a:latin typeface="Times New Roman" pitchFamily="18" charset="0"/>
                <a:cs typeface="Times New Roman" pitchFamily="18" charset="0"/>
              </a:rPr>
              <a:t>экстренной помощью </a:t>
            </a:r>
            <a:r>
              <a:rPr lang="ru-RU" altLang="ru-RU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 профильные организации (</a:t>
            </a:r>
            <a:r>
              <a:rPr lang="ru-RU" altLang="ru-RU" sz="2400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партнерское насилие, потенциально опасные последствия злоупотреблений алкоголем или наркотиками, обострения психических заболеваний у Р.</a:t>
            </a:r>
            <a:r>
              <a:rPr lang="ru-RU" altLang="ru-RU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pPr marL="0" indent="0" algn="ctr">
              <a:spcAft>
                <a:spcPts val="0"/>
              </a:spcAft>
              <a:buNone/>
              <a:defRPr/>
            </a:pPr>
            <a:r>
              <a:rPr lang="ru-RU" altLang="ru-RU" sz="24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Ситуации, когда речь идет о здоровье и безопасности ребенка требуют немедленного реагирования.</a:t>
            </a:r>
          </a:p>
          <a:p>
            <a:pPr marL="0" indent="0" algn="just">
              <a:spcAft>
                <a:spcPts val="0"/>
              </a:spcAft>
              <a:buNone/>
              <a:defRPr/>
            </a:pPr>
            <a:r>
              <a:rPr lang="ru-RU" altLang="ru-RU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2.	Выявлять ситуации, не создающие высокий уровень риска (</a:t>
            </a:r>
            <a:r>
              <a:rPr lang="ru-RU" altLang="ru-RU" sz="2400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частое, </a:t>
            </a:r>
            <a:r>
              <a:rPr lang="ru-RU" altLang="ru-RU" sz="240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проблемное </a:t>
            </a:r>
            <a:r>
              <a:rPr lang="ru-RU" altLang="ru-RU" sz="2400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употребление алкоголя и зависимость от него, супружеские </a:t>
            </a:r>
            <a:r>
              <a:rPr lang="ru-RU" altLang="ru-RU" sz="240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конфликты и прочее</a:t>
            </a:r>
            <a:r>
              <a:rPr lang="ru-RU" alt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), </a:t>
            </a:r>
            <a:r>
              <a:rPr lang="ru-RU" altLang="ru-RU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чтобы иметь возможность </a:t>
            </a:r>
            <a:r>
              <a:rPr lang="ru-RU" altLang="ru-RU" sz="2400" dirty="0">
                <a:solidFill>
                  <a:srgbClr val="376092"/>
                </a:solidFill>
                <a:latin typeface="Times New Roman" pitchFamily="18" charset="0"/>
                <a:cs typeface="Times New Roman" pitchFamily="18" charset="0"/>
              </a:rPr>
              <a:t>сосредоточиться на самых значимых проблемах.</a:t>
            </a:r>
            <a:r>
              <a:rPr lang="ru-RU" altLang="ru-RU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82670"/>
            <a:ext cx="1371719" cy="9754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76981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794260" y="249253"/>
            <a:ext cx="7720460" cy="454840"/>
          </a:xfrm>
        </p:spPr>
        <p:txBody>
          <a:bodyPr>
            <a:noAutofit/>
          </a:bodyPr>
          <a:lstStyle/>
          <a:p>
            <a:pPr algn="ctr"/>
            <a:r>
              <a:rPr lang="ru-RU" sz="3600" b="1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Принципы МИ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1049481" y="800099"/>
            <a:ext cx="10813359" cy="6354521"/>
          </a:xfrm>
        </p:spPr>
        <p:txBody>
          <a:bodyPr>
            <a:normAutofit lnSpcReduction="10000"/>
          </a:bodyPr>
          <a:lstStyle/>
          <a:p>
            <a:pPr marL="0" indent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 b="1" dirty="0">
                <a:solidFill>
                  <a:srgbClr val="376092"/>
                </a:solidFill>
                <a:latin typeface="Times New Roman" pitchFamily="18" charset="0"/>
                <a:cs typeface="Times New Roman" pitchFamily="18" charset="0"/>
              </a:rPr>
              <a:t>1. Выражение эмпатии</a:t>
            </a:r>
          </a:p>
          <a:p>
            <a:pPr algn="just">
              <a:spcBef>
                <a:spcPts val="0"/>
              </a:spcBef>
              <a:spcAft>
                <a:spcPts val="0"/>
              </a:spcAft>
              <a:buFontTx/>
              <a:buChar char="-"/>
            </a:pPr>
            <a:r>
              <a:rPr lang="ru-RU" sz="1800" i="1" dirty="0" smtClean="0">
                <a:solidFill>
                  <a:srgbClr val="376092"/>
                </a:solidFill>
                <a:latin typeface="Times New Roman" pitchFamily="18" charset="0"/>
                <a:cs typeface="Times New Roman" pitchFamily="18" charset="0"/>
              </a:rPr>
              <a:t>принять </a:t>
            </a:r>
            <a:r>
              <a:rPr lang="ru-RU" sz="1800" i="1" dirty="0">
                <a:solidFill>
                  <a:srgbClr val="376092"/>
                </a:solidFill>
                <a:latin typeface="Times New Roman" pitchFamily="18" charset="0"/>
                <a:cs typeface="Times New Roman" pitchFamily="18" charset="0"/>
              </a:rPr>
              <a:t>без критики или порицания</a:t>
            </a:r>
            <a:r>
              <a:rPr lang="ru-RU" sz="1800" dirty="0">
                <a:solidFill>
                  <a:srgbClr val="376092"/>
                </a:solidFill>
                <a:latin typeface="Times New Roman" pitchFamily="18" charset="0"/>
                <a:cs typeface="Times New Roman" pitchFamily="18" charset="0"/>
              </a:rPr>
              <a:t>;</a:t>
            </a:r>
            <a:r>
              <a:rPr lang="ru-RU" sz="1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не обязательно соглашаться или одобрять, но показать, что человек заслуживает </a:t>
            </a:r>
            <a:r>
              <a:rPr lang="ru-RU" sz="1800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понимания</a:t>
            </a:r>
            <a:r>
              <a:rPr lang="ru-RU" sz="1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 Принятие </a:t>
            </a:r>
            <a:r>
              <a:rPr lang="ru-RU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Р. таким, какой он </a:t>
            </a:r>
            <a:r>
              <a:rPr lang="ru-RU" sz="1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есть, способствует изменениям. Эмпатия, установление контакта позволяет Р. высказывать много противоречивых мыслей, выявляя </a:t>
            </a:r>
            <a:r>
              <a:rPr lang="ru-RU" sz="1800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амбивалентность </a:t>
            </a:r>
            <a:r>
              <a:rPr lang="ru-RU" sz="1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противоречивые мотивы поведения) </a:t>
            </a:r>
            <a:r>
              <a:rPr lang="ru-RU" sz="1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 отношению к </a:t>
            </a:r>
            <a:r>
              <a:rPr lang="ru-RU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изменениям: (</a:t>
            </a:r>
            <a:r>
              <a:rPr lang="ru-RU" sz="1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например, «</a:t>
            </a:r>
            <a:r>
              <a:rPr lang="ru-RU" sz="1800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хочу употреблять алкоголь – хочу сохранить семью</a:t>
            </a:r>
            <a:r>
              <a:rPr lang="ru-RU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»). </a:t>
            </a:r>
          </a:p>
          <a:p>
            <a:pPr marL="0" indent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Проблемное поведение, </a:t>
            </a:r>
            <a:r>
              <a:rPr lang="ru-RU" sz="1800" i="1" dirty="0">
                <a:solidFill>
                  <a:srgbClr val="376092"/>
                </a:solidFill>
                <a:latin typeface="Times New Roman" pitchFamily="18" charset="0"/>
                <a:cs typeface="Times New Roman" pitchFamily="18" charset="0"/>
              </a:rPr>
              <a:t>помимо недостатков, обычно имеет и свои преимущества </a:t>
            </a:r>
            <a:r>
              <a:rPr lang="ru-RU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(возможно заменить вопрос </a:t>
            </a:r>
            <a:r>
              <a:rPr lang="ru-RU" sz="1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«Почему?» на вопрос «Зачем?»).</a:t>
            </a:r>
            <a:endParaRPr lang="ru-RU" sz="18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b="1" dirty="0" smtClean="0">
                <a:solidFill>
                  <a:srgbClr val="376092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sz="1800" b="1" dirty="0">
                <a:solidFill>
                  <a:srgbClr val="376092"/>
                </a:solidFill>
                <a:latin typeface="Times New Roman" pitchFamily="18" charset="0"/>
                <a:cs typeface="Times New Roman" pitchFamily="18" charset="0"/>
              </a:rPr>
              <a:t>. Выделение противоречий</a:t>
            </a:r>
            <a:endParaRPr lang="ru-RU" sz="1800" dirty="0">
              <a:solidFill>
                <a:srgbClr val="376092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spcBef>
                <a:spcPct val="20000"/>
              </a:spcBef>
              <a:spcAft>
                <a:spcPts val="0"/>
              </a:spcAft>
              <a:buNone/>
            </a:pPr>
            <a:r>
              <a:rPr lang="ru-RU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 показать </a:t>
            </a:r>
            <a:r>
              <a:rPr lang="ru-RU" sz="1800" i="1" dirty="0">
                <a:solidFill>
                  <a:srgbClr val="376092"/>
                </a:solidFill>
                <a:latin typeface="Times New Roman" pitchFamily="18" charset="0"/>
                <a:cs typeface="Times New Roman" pitchFamily="18" charset="0"/>
              </a:rPr>
              <a:t>контраст между фактическим поведением Р. и его собственными целями, ценностями или образом </a:t>
            </a:r>
            <a:r>
              <a:rPr lang="ru-RU" sz="1800" i="1" dirty="0" smtClean="0">
                <a:solidFill>
                  <a:srgbClr val="376092"/>
                </a:solidFill>
                <a:latin typeface="Times New Roman" pitchFamily="18" charset="0"/>
                <a:cs typeface="Times New Roman" pitchFamily="18" charset="0"/>
              </a:rPr>
              <a:t>себя</a:t>
            </a:r>
            <a:r>
              <a:rPr lang="ru-RU" sz="1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r>
              <a:rPr lang="ru-RU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ц</a:t>
            </a:r>
            <a:r>
              <a:rPr lang="ru-RU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енность </a:t>
            </a:r>
            <a:r>
              <a:rPr lang="ru-RU" sz="1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родительства, ценность детей, </a:t>
            </a:r>
            <a:r>
              <a:rPr lang="ru-RU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ценность образа себя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ru-RU" sz="180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1800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Я – хороший родитель. Несмотря на ..., зато я</a:t>
            </a:r>
            <a:r>
              <a:rPr lang="ru-RU" sz="180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…»).</a:t>
            </a:r>
            <a:endParaRPr lang="ru-RU" sz="1800" i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spcBef>
                <a:spcPct val="20000"/>
              </a:spcBef>
              <a:spcAft>
                <a:spcPts val="0"/>
              </a:spcAft>
              <a:buNone/>
            </a:pPr>
            <a:r>
              <a:rPr lang="ru-RU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	Сместить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i="1" dirty="0">
                <a:solidFill>
                  <a:srgbClr val="376092"/>
                </a:solidFill>
                <a:latin typeface="Times New Roman" pitchFamily="18" charset="0"/>
                <a:cs typeface="Times New Roman" pitchFamily="18" charset="0"/>
              </a:rPr>
              <a:t>«динамическое равновесие»</a:t>
            </a:r>
            <a:r>
              <a:rPr lang="ru-RU" sz="1800" dirty="0">
                <a:solidFill>
                  <a:srgbClr val="37609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конфликтующих форм поведения, целей и ценностей в сторону здоровых и адаптивных перемен. </a:t>
            </a:r>
          </a:p>
          <a:p>
            <a:pPr marL="0" indent="0" algn="just">
              <a:spcBef>
                <a:spcPct val="20000"/>
              </a:spcBef>
              <a:spcAft>
                <a:spcPts val="0"/>
              </a:spcAft>
              <a:buNone/>
            </a:pPr>
            <a:r>
              <a:rPr lang="ru-RU" sz="1800" b="1" dirty="0">
                <a:solidFill>
                  <a:srgbClr val="376092"/>
                </a:solidFill>
                <a:latin typeface="Times New Roman" pitchFamily="18" charset="0"/>
                <a:cs typeface="Times New Roman" pitchFamily="18" charset="0"/>
              </a:rPr>
              <a:t>3. !!! Избегание конфронтации</a:t>
            </a: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 споры</a:t>
            </a:r>
            <a:r>
              <a:rPr lang="ru-RU" sz="1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попытки убедить и доказать </a:t>
            </a:r>
            <a:r>
              <a:rPr lang="ru-RU" sz="1800" i="1" dirty="0">
                <a:solidFill>
                  <a:srgbClr val="376092"/>
                </a:solidFill>
                <a:latin typeface="Times New Roman" pitchFamily="18" charset="0"/>
                <a:cs typeface="Times New Roman" pitchFamily="18" charset="0"/>
              </a:rPr>
              <a:t>провоцируют сопротивление </a:t>
            </a:r>
            <a:r>
              <a:rPr lang="ru-RU" sz="1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Р., вызывают реакцию, обратную желаемой. </a:t>
            </a:r>
            <a:r>
              <a:rPr lang="ru-RU" sz="1800" u="sng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Сопротивление</a:t>
            </a:r>
            <a:r>
              <a:rPr lang="ru-RU" sz="1800" i="1" u="sng" dirty="0">
                <a:solidFill>
                  <a:srgbClr val="37609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u="sng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не является «внутренней» установкой человека. </a:t>
            </a:r>
            <a:r>
              <a:rPr lang="ru-RU" sz="1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Сопротивление – </a:t>
            </a:r>
            <a:r>
              <a:rPr lang="ru-RU" sz="1800" u="sng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результат взаимодействия</a:t>
            </a:r>
            <a:r>
              <a:rPr lang="ru-RU" sz="1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между С. и </a:t>
            </a:r>
            <a:r>
              <a:rPr lang="ru-RU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Р., </a:t>
            </a:r>
            <a:r>
              <a:rPr lang="ru-RU" sz="1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следовательно, меняя стратегию можно влиять на сопротивление: избегая конфронтации можно минимизировать сопротивления или избегать его возникновения. </a:t>
            </a: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sz="18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sz="1800" i="1" dirty="0">
                <a:solidFill>
                  <a:srgbClr val="376092"/>
                </a:solidFill>
                <a:latin typeface="Times New Roman" pitchFamily="18" charset="0"/>
                <a:cs typeface="Times New Roman" pitchFamily="18" charset="0"/>
              </a:rPr>
              <a:t>«Движение с сопротивлением» </a:t>
            </a:r>
          </a:p>
          <a:p>
            <a:pPr marL="0" indent="0" algn="just">
              <a:spcBef>
                <a:spcPct val="20000"/>
              </a:spcBef>
              <a:spcAft>
                <a:spcPts val="0"/>
              </a:spcAft>
              <a:buNone/>
            </a:pPr>
            <a:r>
              <a:rPr lang="ru-RU" sz="1800" b="1" dirty="0">
                <a:solidFill>
                  <a:srgbClr val="376092"/>
                </a:solidFill>
                <a:latin typeface="Times New Roman" pitchFamily="18" charset="0"/>
                <a:cs typeface="Times New Roman" pitchFamily="18" charset="0"/>
              </a:rPr>
              <a:t>4. Поддержка самоэффективности, субъектности</a:t>
            </a:r>
          </a:p>
          <a:p>
            <a:pPr marL="0" indent="0" algn="just">
              <a:spcBef>
                <a:spcPct val="20000"/>
              </a:spcBef>
              <a:spcAft>
                <a:spcPts val="0"/>
              </a:spcAft>
              <a:buNone/>
            </a:pPr>
            <a:r>
              <a:rPr lang="ru-RU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 развитие </a:t>
            </a:r>
            <a:r>
              <a:rPr lang="ru-RU" sz="1800" i="1" dirty="0">
                <a:solidFill>
                  <a:srgbClr val="376092"/>
                </a:solidFill>
                <a:latin typeface="Times New Roman" pitchFamily="18" charset="0"/>
                <a:cs typeface="Times New Roman" pitchFamily="18" charset="0"/>
              </a:rPr>
              <a:t>самомотивации</a:t>
            </a:r>
            <a:r>
              <a:rPr lang="ru-RU" sz="1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ru-RU" sz="1800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зачем?</a:t>
            </a:r>
            <a:r>
              <a:rPr lang="ru-RU" sz="1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), опора на </a:t>
            </a:r>
            <a:r>
              <a:rPr lang="ru-RU" sz="1800" i="1" dirty="0">
                <a:solidFill>
                  <a:srgbClr val="376092"/>
                </a:solidFill>
                <a:latin typeface="Times New Roman" pitchFamily="18" charset="0"/>
                <a:cs typeface="Times New Roman" pitchFamily="18" charset="0"/>
              </a:rPr>
              <a:t>внутренние ресурсы </a:t>
            </a:r>
            <a:r>
              <a:rPr lang="ru-RU" sz="1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sz="1800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как?</a:t>
            </a:r>
            <a:r>
              <a:rPr lang="ru-RU" sz="1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) способствует продолжительным изменениям в любой сфере жизни. </a:t>
            </a:r>
          </a:p>
          <a:p>
            <a:pPr marL="0" indent="0" algn="ctr">
              <a:spcBef>
                <a:spcPct val="20000"/>
              </a:spcBef>
              <a:spcAft>
                <a:spcPts val="0"/>
              </a:spcAft>
              <a:buNone/>
            </a:pPr>
            <a:r>
              <a:rPr lang="ru-RU" sz="1800" i="1" dirty="0" smtClean="0">
                <a:solidFill>
                  <a:srgbClr val="376092"/>
                </a:solidFill>
                <a:latin typeface="Times New Roman" pitchFamily="18" charset="0"/>
                <a:cs typeface="Times New Roman" pitchFamily="18" charset="0"/>
              </a:rPr>
              <a:t>Вера </a:t>
            </a:r>
            <a:r>
              <a:rPr lang="ru-RU" sz="1800" i="1" dirty="0">
                <a:solidFill>
                  <a:srgbClr val="376092"/>
                </a:solidFill>
                <a:latin typeface="Times New Roman" pitchFamily="18" charset="0"/>
                <a:cs typeface="Times New Roman" pitchFamily="18" charset="0"/>
              </a:rPr>
              <a:t>в способность Р. стать </a:t>
            </a:r>
            <a:r>
              <a:rPr lang="ru-RU" sz="1800" i="1" dirty="0" smtClean="0">
                <a:solidFill>
                  <a:srgbClr val="376092"/>
                </a:solidFill>
                <a:latin typeface="Times New Roman" pitchFamily="18" charset="0"/>
                <a:cs typeface="Times New Roman" pitchFamily="18" charset="0"/>
              </a:rPr>
              <a:t>автором </a:t>
            </a:r>
            <a:r>
              <a:rPr lang="ru-RU" sz="1800" i="1" dirty="0">
                <a:solidFill>
                  <a:srgbClr val="376092"/>
                </a:solidFill>
                <a:latin typeface="Times New Roman" pitchFamily="18" charset="0"/>
                <a:cs typeface="Times New Roman" pitchFamily="18" charset="0"/>
              </a:rPr>
              <a:t>перемен в собственной жизни.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49253"/>
            <a:ext cx="1300668" cy="924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88671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31570" y="1549949"/>
            <a:ext cx="10637520" cy="976082"/>
          </a:xfrm>
        </p:spPr>
        <p:txBody>
          <a:bodyPr>
            <a:normAutofit fontScale="90000"/>
          </a:bodyPr>
          <a:lstStyle/>
          <a:p>
            <a:pPr marL="635" algn="ctr"/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</a:rPr>
              <a:t>«Сложности, возникающие во взаимодействии специалистов с родителями, </a:t>
            </a:r>
            <a:r>
              <a:rPr lang="ru-RU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/>
            </a:r>
            <a:br>
              <a:rPr lang="ru-RU" dirty="0" smtClean="0">
                <a:latin typeface="Times New Roman" panose="02020603050405020304" pitchFamily="18" charset="0"/>
                <a:ea typeface="Calibri" panose="020F0502020204030204" pitchFamily="34" charset="0"/>
              </a:rPr>
            </a:br>
            <a:r>
              <a:rPr lang="ru-RU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употребляющими </a:t>
            </a:r>
            <a:r>
              <a:rPr lang="ru-RU" dirty="0" err="1">
                <a:latin typeface="Times New Roman" panose="02020603050405020304" pitchFamily="18" charset="0"/>
                <a:ea typeface="Calibri" panose="020F0502020204030204" pitchFamily="34" charset="0"/>
              </a:rPr>
              <a:t>психоактивные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</a:rPr>
              <a:t> вещества</a:t>
            </a:r>
            <a:r>
              <a:rPr lang="ru-RU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»</a:t>
            </a: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sz="3600" i="1" dirty="0" err="1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</a:rPr>
              <a:t>Чубуркова</a:t>
            </a:r>
            <a:r>
              <a:rPr lang="ru-RU" sz="3600" i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</a:rPr>
              <a:t> Анна Владимировна</a:t>
            </a:r>
            <a:r>
              <a:rPr lang="ru-RU" sz="3600" i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br>
              <a:rPr lang="ru-RU" sz="3600" i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</a:br>
            <a:r>
              <a:rPr lang="ru-RU" sz="3600" i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педагог-психолог </a:t>
            </a:r>
            <a:r>
              <a:rPr lang="ru-RU" sz="3600" i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Национального центра </a:t>
            </a:r>
            <a:r>
              <a:rPr lang="ru-RU" sz="3600" i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усыновления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36001"/>
            <a:ext cx="1371600" cy="973917"/>
          </a:xfrm>
          <a:effectLst>
            <a:softEdge rad="114300"/>
          </a:effectLst>
        </p:spPr>
      </p:pic>
    </p:spTree>
    <p:extLst>
      <p:ext uri="{BB962C8B-B14F-4D97-AF65-F5344CB8AC3E}">
        <p14:creationId xmlns:p14="http://schemas.microsoft.com/office/powerpoint/2010/main" val="20980116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2140527" y="135081"/>
            <a:ext cx="8167255" cy="628053"/>
          </a:xfrm>
          <a:prstGeom prst="rect">
            <a:avLst/>
          </a:prstGeom>
        </p:spPr>
        <p:txBody>
          <a:bodyPr>
            <a:noAutofit/>
          </a:bodyPr>
          <a:lstStyle/>
          <a:p>
            <a:pPr algn="ctr">
              <a:lnSpc>
                <a:spcPct val="100000"/>
              </a:lnSpc>
              <a:spcBef>
                <a:spcPts val="0"/>
              </a:spcBef>
              <a:defRPr/>
            </a:pPr>
            <a:r>
              <a:rPr lang="ru-RU" sz="36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Ключевые процессы </a:t>
            </a:r>
            <a:r>
              <a:rPr lang="ru-RU" sz="3600" b="1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МИ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29391"/>
            <a:ext cx="1371719" cy="975445"/>
          </a:xfrm>
          <a:prstGeom prst="rect">
            <a:avLst/>
          </a:prstGeom>
        </p:spPr>
      </p:pic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1111826" y="835871"/>
            <a:ext cx="10764983" cy="5751965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ru-RU" dirty="0" smtClean="0"/>
              <a:t>	</a:t>
            </a:r>
            <a:r>
              <a:rPr lang="ru-RU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следуют </a:t>
            </a:r>
            <a:r>
              <a:rPr lang="ru-RU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друг за другом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имеют </a:t>
            </a:r>
            <a:r>
              <a:rPr lang="ru-RU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большую или меньшую продолжительность 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 времени в зависимости от того, на какой из стадий изменений находится Р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 algn="ctr">
              <a:buNone/>
            </a:pPr>
            <a:r>
              <a:rPr lang="ru-RU" dirty="0">
                <a:solidFill>
                  <a:srgbClr val="37609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Задача С. – изменение родительского поведения в пользу ребенка.</a:t>
            </a:r>
          </a:p>
          <a:p>
            <a:pPr marL="0" indent="0" algn="just">
              <a:buNone/>
            </a:pPr>
            <a:r>
              <a:rPr lang="ru-RU" b="1" dirty="0" smtClean="0">
                <a:solidFill>
                  <a:srgbClr val="37609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Вовлечение 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(в терминах этапов психологического консультирования - установление раппорта)</a:t>
            </a:r>
            <a:r>
              <a:rPr lang="ru-RU" b="1" dirty="0" smtClean="0">
                <a:solidFill>
                  <a:srgbClr val="37609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ru-RU" b="1" dirty="0" smtClean="0">
                <a:solidFill>
                  <a:srgbClr val="37609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процесс </a:t>
            </a:r>
            <a:r>
              <a:rPr lang="ru-RU" i="1" dirty="0" smtClean="0">
                <a:solidFill>
                  <a:srgbClr val="37609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установления контакта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 </a:t>
            </a:r>
            <a:endParaRPr lang="ru-RU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b="1" dirty="0" smtClean="0">
                <a:solidFill>
                  <a:srgbClr val="37609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Фокусирование 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(- обозначение проблемы) – 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это процесс, с помощью которого С. </a:t>
            </a:r>
            <a:r>
              <a:rPr lang="ru-RU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развивает и поддерживает </a:t>
            </a:r>
            <a:r>
              <a:rPr lang="ru-RU" i="1" dirty="0">
                <a:solidFill>
                  <a:srgbClr val="37609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определенное направление в беседе об </a:t>
            </a:r>
            <a:r>
              <a:rPr lang="ru-RU" i="1" dirty="0" smtClean="0">
                <a:solidFill>
                  <a:srgbClr val="37609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изменении, опираясь на ценности </a:t>
            </a:r>
            <a:r>
              <a:rPr lang="ru-RU" i="1" dirty="0">
                <a:solidFill>
                  <a:srgbClr val="37609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</a:t>
            </a:r>
            <a:r>
              <a:rPr lang="ru-RU" i="1" dirty="0" smtClean="0">
                <a:solidFill>
                  <a:srgbClr val="37609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цели </a:t>
            </a:r>
            <a:r>
              <a:rPr lang="ru-RU" i="1" dirty="0">
                <a:solidFill>
                  <a:srgbClr val="37609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Р.  </a:t>
            </a: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Желание 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сразу направить фокус на проблемное с точки зрения С. поведение (особенно когда последствия поведения крайне деструктивные) может встретить сопротивление: Р. может считать другие вопросы (особенно повседневные сложности, которые не связаны с его действиями), гораздо более важными. Сотрудничество в поисках направления работы и целей, </a:t>
            </a:r>
            <a:r>
              <a:rPr lang="ru-RU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которые устроят и С., и Р. 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центральный элемент фокусирования. </a:t>
            </a:r>
            <a:endParaRPr lang="ru-RU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b="1" dirty="0">
                <a:solidFill>
                  <a:srgbClr val="37609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(ЧТО?)</a:t>
            </a:r>
            <a:endParaRPr lang="ru-RU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b="1" dirty="0" smtClean="0">
                <a:solidFill>
                  <a:srgbClr val="37609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Побуждение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(- определение целей) – 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это процесс </a:t>
            </a:r>
            <a:r>
              <a:rPr lang="ru-RU" i="1" dirty="0">
                <a:solidFill>
                  <a:srgbClr val="37609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выявления собственной мотивации 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Р. к изменению. 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Принятие 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аргументов Р. в пользу того, чтобы оставить все как есть позволяет Р. привести и аргументы в пользу изменений. Отсутствие споров и сомнений со стороны С. нивелирует потребность Р. защищаться. 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Важным 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для Р. является</a:t>
            </a:r>
            <a:r>
              <a:rPr lang="ru-RU" dirty="0">
                <a:solidFill>
                  <a:srgbClr val="37609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свобода двигаться «вперед» и «назад</a:t>
            </a:r>
            <a:r>
              <a:rPr lang="ru-RU" dirty="0" smtClean="0">
                <a:solidFill>
                  <a:srgbClr val="37609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».</a:t>
            </a: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Центральный 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этап:</a:t>
            </a:r>
            <a:r>
              <a:rPr lang="ru-RU" dirty="0" smtClean="0">
                <a:solidFill>
                  <a:srgbClr val="37609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smtClean="0">
                <a:solidFill>
                  <a:srgbClr val="37609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(ЗАЧЕМ?)</a:t>
            </a: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ru-RU" b="1" dirty="0" smtClean="0">
              <a:solidFill>
                <a:srgbClr val="37609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b="1" dirty="0" smtClean="0">
                <a:solidFill>
                  <a:srgbClr val="37609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4. Планирование</a:t>
            </a:r>
            <a:r>
              <a:rPr lang="ru-RU" dirty="0" smtClean="0">
                <a:solidFill>
                  <a:srgbClr val="37609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(-принятие решения, деятельность) -</a:t>
            </a:r>
            <a:r>
              <a:rPr lang="ru-RU" dirty="0" smtClean="0">
                <a:solidFill>
                  <a:srgbClr val="37609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включает</a:t>
            </a:r>
            <a:r>
              <a:rPr lang="ru-RU" dirty="0" smtClean="0">
                <a:solidFill>
                  <a:srgbClr val="37609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как </a:t>
            </a:r>
            <a:r>
              <a:rPr lang="ru-RU" i="1" dirty="0">
                <a:solidFill>
                  <a:srgbClr val="37609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развитие готовности 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 изменению, так и</a:t>
            </a:r>
            <a:r>
              <a:rPr lang="ru-RU" dirty="0">
                <a:solidFill>
                  <a:srgbClr val="37609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i="1" dirty="0">
                <a:solidFill>
                  <a:srgbClr val="37609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разработку конкретного плана действий.</a:t>
            </a: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b="1" dirty="0">
                <a:solidFill>
                  <a:srgbClr val="37609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(КОГДА? и КАК?)</a:t>
            </a:r>
            <a:endParaRPr lang="ru-RU" b="1" dirty="0">
              <a:solidFill>
                <a:srgbClr val="376092"/>
              </a:solidFill>
            </a:endParaRP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ru-RU" dirty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22082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2150917" y="1"/>
            <a:ext cx="8188038" cy="519544"/>
          </a:xfrm>
          <a:prstGeom prst="rect">
            <a:avLst/>
          </a:prstGeom>
        </p:spPr>
        <p:txBody>
          <a:bodyPr>
            <a:noAutofit/>
          </a:bodyPr>
          <a:lstStyle/>
          <a:p>
            <a:pPr algn="ctr">
              <a:lnSpc>
                <a:spcPct val="100000"/>
              </a:lnSpc>
              <a:spcBef>
                <a:spcPts val="0"/>
              </a:spcBef>
              <a:defRPr/>
            </a:pPr>
            <a:r>
              <a:rPr lang="ru-RU" sz="3600" b="1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Процессы МИ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29391"/>
            <a:ext cx="1371719" cy="975445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7152" y="519544"/>
            <a:ext cx="11003175" cy="62418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52111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2369127" y="83128"/>
            <a:ext cx="7938655" cy="491030"/>
          </a:xfrm>
          <a:prstGeom prst="rect">
            <a:avLst/>
          </a:prstGeom>
        </p:spPr>
        <p:txBody>
          <a:bodyPr>
            <a:noAutofit/>
          </a:bodyPr>
          <a:lstStyle/>
          <a:p>
            <a:pPr algn="ctr">
              <a:lnSpc>
                <a:spcPct val="100000"/>
              </a:lnSpc>
              <a:spcBef>
                <a:spcPts val="0"/>
              </a:spcBef>
              <a:defRPr/>
            </a:pPr>
            <a:r>
              <a:rPr lang="ru-RU" sz="36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Приемы МИ</a:t>
            </a:r>
            <a:endParaRPr lang="ru-RU" sz="3600" b="1" dirty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29391"/>
            <a:ext cx="1371719" cy="975445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63782" y="637742"/>
            <a:ext cx="10557163" cy="61303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90774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2369127" y="83128"/>
            <a:ext cx="7876309" cy="540326"/>
          </a:xfrm>
          <a:prstGeom prst="rect">
            <a:avLst/>
          </a:prstGeom>
        </p:spPr>
        <p:txBody>
          <a:bodyPr>
            <a:noAutofit/>
          </a:bodyPr>
          <a:lstStyle/>
          <a:p>
            <a:pPr algn="ctr">
              <a:lnSpc>
                <a:spcPct val="100000"/>
              </a:lnSpc>
              <a:spcBef>
                <a:spcPts val="0"/>
              </a:spcBef>
              <a:defRPr/>
            </a:pPr>
            <a:r>
              <a:rPr lang="ru-RU" sz="32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Приемы МИ</a:t>
            </a:r>
            <a:endParaRPr lang="ru-RU" sz="3200" b="1" dirty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29391"/>
            <a:ext cx="1371719" cy="975445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9378" y="1629642"/>
            <a:ext cx="11305250" cy="38463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08998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19536" y="1124744"/>
            <a:ext cx="7560840" cy="4822542"/>
          </a:xfrm>
        </p:spPr>
        <p:txBody>
          <a:bodyPr>
            <a:noAutofit/>
          </a:bodyPr>
          <a:lstStyle/>
          <a:p>
            <a:pPr algn="ctr"/>
            <a:r>
              <a:rPr lang="ru-RU" sz="3200" b="1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br>
              <a:rPr lang="ru-RU" sz="3200" b="1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200" b="1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br>
              <a:rPr lang="ru-RU" sz="3200" b="1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>
                <a:latin typeface="Times New Roman" pitchFamily="18" charset="0"/>
                <a:cs typeface="Times New Roman" pitchFamily="18" charset="0"/>
              </a:rPr>
            </a:br>
            <a:r>
              <a:rPr lang="ru-RU" sz="1200" dirty="0">
                <a:latin typeface="Times New Roman"/>
              </a:rPr>
              <a:t/>
            </a:r>
            <a:br>
              <a:rPr lang="ru-RU" sz="1200" dirty="0">
                <a:latin typeface="Times New Roman"/>
              </a:rPr>
            </a:br>
            <a:r>
              <a:rPr lang="ru-RU" sz="1200" dirty="0"/>
              <a:t/>
            </a:r>
            <a:br>
              <a:rPr lang="ru-RU" sz="1200" dirty="0"/>
            </a:br>
            <a:endParaRPr lang="ru-RU" sz="1200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1194956" y="166255"/>
            <a:ext cx="10797176" cy="6587836"/>
          </a:xfrm>
        </p:spPr>
        <p:txBody>
          <a:bodyPr>
            <a:normAutofit fontScale="70000" lnSpcReduction="20000"/>
          </a:bodyPr>
          <a:lstStyle/>
          <a:p>
            <a:pPr marL="0" indent="0" algn="ctr">
              <a:buNone/>
            </a:pPr>
            <a:r>
              <a:rPr lang="ru-RU" sz="3800" b="1" dirty="0" smtClean="0">
                <a:solidFill>
                  <a:srgbClr val="7E0000"/>
                </a:solidFill>
                <a:latin typeface="Times New Roman" pitchFamily="18" charset="0"/>
                <a:cs typeface="Times New Roman" pitchFamily="18" charset="0"/>
              </a:rPr>
              <a:t>Стадии изменения </a:t>
            </a:r>
            <a:endParaRPr lang="ru-RU" sz="2200" dirty="0"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Уровень </a:t>
            </a:r>
            <a:r>
              <a:rPr lang="ru-RU" sz="2600" dirty="0">
                <a:latin typeface="Times New Roman" pitchFamily="18" charset="0"/>
                <a:cs typeface="Times New Roman" pitchFamily="18" charset="0"/>
              </a:rPr>
              <a:t>готовности Р. к изменениям </a:t>
            </a:r>
            <a:r>
              <a:rPr lang="ru-RU" sz="2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можно рассмотреть через </a:t>
            </a:r>
            <a:r>
              <a:rPr lang="ru-RU" sz="2600" b="1" dirty="0">
                <a:solidFill>
                  <a:srgbClr val="376092"/>
                </a:solidFill>
                <a:latin typeface="Times New Roman" pitchFamily="18" charset="0"/>
                <a:cs typeface="Times New Roman" pitchFamily="18" charset="0"/>
              </a:rPr>
              <a:t>транстеоретическую модель (ТТМ) стадий готовности к изменениям</a:t>
            </a:r>
            <a:r>
              <a:rPr lang="ru-RU" sz="2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(авт. Джеймс Прочаска/Прохазка, Карло ди Клименте и Джон Норкросс). </a:t>
            </a:r>
          </a:p>
          <a:p>
            <a:pPr marL="0" indent="0" algn="just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	Данные </a:t>
            </a:r>
            <a:r>
              <a:rPr lang="ru-RU" sz="2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авторы обобщили исследования людей, которые пытались изменить поведение </a:t>
            </a:r>
            <a:r>
              <a:rPr lang="ru-RU" sz="2600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 разных сферах жизни</a:t>
            </a:r>
            <a:r>
              <a:rPr lang="ru-RU" sz="2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60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 </a:t>
            </a:r>
            <a:r>
              <a:rPr lang="ru-RU" sz="2600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 разных контекстах </a:t>
            </a:r>
            <a:r>
              <a:rPr lang="ru-RU" sz="2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 выделили соответствующие стадии изменения.</a:t>
            </a:r>
            <a:endParaRPr lang="ru-RU" sz="2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buNone/>
            </a:pPr>
            <a:r>
              <a:rPr lang="ru-RU" sz="2600" b="1" dirty="0" smtClean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.   </a:t>
            </a:r>
            <a:r>
              <a:rPr lang="ru-RU" sz="2600" b="1" dirty="0" smtClean="0">
                <a:latin typeface="Times New Roman" pitchFamily="18" charset="0"/>
                <a:cs typeface="Times New Roman" pitchFamily="18" charset="0"/>
              </a:rPr>
              <a:t>Пресозерцание </a:t>
            </a:r>
            <a:r>
              <a:rPr lang="ru-RU" sz="2600" dirty="0">
                <a:latin typeface="Times New Roman" pitchFamily="18" charset="0"/>
                <a:cs typeface="Times New Roman" pitchFamily="18" charset="0"/>
              </a:rPr>
              <a:t>(предобдумывание, спокойствие, преднамерение) </a:t>
            </a:r>
          </a:p>
          <a:p>
            <a:pPr marL="0" indent="0"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600" dirty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sz="2600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Отсутствие/недостаточность знаний о проблеме</a:t>
            </a:r>
            <a:r>
              <a:rPr lang="ru-RU" sz="2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600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отсутствие намерений к изменению</a:t>
            </a:r>
            <a:r>
              <a:rPr lang="ru-RU" sz="2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pPr marL="0" indent="0"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Р. не проявляет интереса к предлагаемым методам самопомощи, не склонен к обсуждению своего поведения или даже активно избегает информации и людей, которые могли бы подтолкнуть его в направлении изменений. Склонен </a:t>
            </a:r>
            <a:r>
              <a:rPr lang="ru-RU" sz="2600" i="1" dirty="0">
                <a:solidFill>
                  <a:srgbClr val="376092"/>
                </a:solidFill>
                <a:latin typeface="Times New Roman" pitchFamily="18" charset="0"/>
                <a:cs typeface="Times New Roman" pitchFamily="18" charset="0"/>
              </a:rPr>
              <a:t>преувеличивать положительные стороны своего образа жизни </a:t>
            </a:r>
            <a:r>
              <a:rPr lang="ru-RU" sz="2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 недооценивать степень риска.  	</a:t>
            </a:r>
            <a:endParaRPr lang="ru-RU" sz="26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sz="2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</a:t>
            </a:r>
            <a:r>
              <a:rPr lang="ru-RU" sz="2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 не осознает проблемы, может вести себя и агрессивно по отношению к </a:t>
            </a:r>
            <a:r>
              <a:rPr lang="ru-RU" sz="2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С., </a:t>
            </a:r>
            <a:r>
              <a:rPr lang="ru-RU" sz="2600" dirty="0">
                <a:solidFill>
                  <a:srgbClr val="376092"/>
                </a:solidFill>
                <a:latin typeface="Times New Roman" pitchFamily="18" charset="0"/>
                <a:cs typeface="Times New Roman" pitchFamily="18" charset="0"/>
              </a:rPr>
              <a:t>занимает оборонительную позицию, </a:t>
            </a:r>
            <a:r>
              <a:rPr lang="ru-RU" sz="2600" i="1" dirty="0">
                <a:solidFill>
                  <a:srgbClr val="376092"/>
                </a:solidFill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2600" i="1" dirty="0" smtClean="0">
                <a:solidFill>
                  <a:srgbClr val="376092"/>
                </a:solidFill>
                <a:latin typeface="Times New Roman" pitchFamily="18" charset="0"/>
                <a:cs typeface="Times New Roman" pitchFamily="18" charset="0"/>
              </a:rPr>
              <a:t>немотивированный», </a:t>
            </a:r>
            <a:r>
              <a:rPr lang="ru-RU" sz="2600" i="1" dirty="0">
                <a:solidFill>
                  <a:srgbClr val="376092"/>
                </a:solidFill>
                <a:latin typeface="Times New Roman" pitchFamily="18" charset="0"/>
                <a:cs typeface="Times New Roman" pitchFamily="18" charset="0"/>
              </a:rPr>
              <a:t>«сопротивляющийся».  </a:t>
            </a:r>
          </a:p>
          <a:p>
            <a:pPr marL="0" indent="0" algn="just">
              <a:buNone/>
            </a:pPr>
            <a:r>
              <a:rPr lang="ru-RU" sz="2600" b="1" dirty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sz="26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ru-RU" sz="2600" b="1" dirty="0" smtClean="0">
                <a:latin typeface="Times New Roman" pitchFamily="18" charset="0"/>
                <a:cs typeface="Times New Roman" pitchFamily="18" charset="0"/>
              </a:rPr>
              <a:t>Созерцание </a:t>
            </a:r>
            <a:r>
              <a:rPr lang="ru-RU" sz="2600" dirty="0">
                <a:latin typeface="Times New Roman" pitchFamily="18" charset="0"/>
                <a:cs typeface="Times New Roman" pitchFamily="18" charset="0"/>
              </a:rPr>
              <a:t>(сомнение, размышление, обдумывание, стадия амбивалентности</a:t>
            </a: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)</a:t>
            </a:r>
            <a:endParaRPr lang="ru-RU" sz="2600" dirty="0"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sz="260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Признание </a:t>
            </a:r>
            <a:r>
              <a:rPr lang="ru-RU" sz="2600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проблемы и желание что-то изменить</a:t>
            </a:r>
            <a:r>
              <a:rPr lang="ru-RU" sz="2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600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отсутствие действий</a:t>
            </a:r>
            <a:r>
              <a:rPr lang="ru-RU" sz="2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pPr marL="0" indent="0"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Р. начинает всерьез рассматривать возможность изменения своего проблемного поведения, оценивает </a:t>
            </a:r>
            <a:r>
              <a:rPr lang="ru-RU" sz="2600" i="1" dirty="0">
                <a:solidFill>
                  <a:srgbClr val="376092"/>
                </a:solidFill>
                <a:latin typeface="Times New Roman" pitchFamily="18" charset="0"/>
                <a:cs typeface="Times New Roman" pitchFamily="18" charset="0"/>
              </a:rPr>
              <a:t>«за» и «против» своего образа жизни как примерно равные. </a:t>
            </a:r>
            <a:endParaRPr lang="ru-RU" sz="2600" i="1" dirty="0" smtClean="0">
              <a:solidFill>
                <a:srgbClr val="376092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	Проблемное </a:t>
            </a:r>
            <a:r>
              <a:rPr lang="ru-RU" sz="2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поведение, </a:t>
            </a:r>
            <a:r>
              <a:rPr lang="ru-RU" sz="2600" dirty="0">
                <a:solidFill>
                  <a:srgbClr val="376092"/>
                </a:solidFill>
                <a:latin typeface="Times New Roman" pitchFamily="18" charset="0"/>
                <a:cs typeface="Times New Roman" pitchFamily="18" charset="0"/>
              </a:rPr>
              <a:t>помимо недостатков, обычно имеет и свои преимущества</a:t>
            </a:r>
            <a:r>
              <a:rPr lang="ru-RU" sz="2600" dirty="0" smtClean="0">
                <a:solidFill>
                  <a:srgbClr val="376092"/>
                </a:solidFill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pPr marL="0" indent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!!! Именно </a:t>
            </a:r>
            <a:r>
              <a:rPr lang="ru-RU" sz="2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амбивалентность является той стадией, где многие люди застревают на пути к изменению</a:t>
            </a:r>
            <a:r>
              <a:rPr lang="ru-RU" sz="2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0" indent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sz="2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вопрос «Почему?» на вопрос «Зачем?»).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37022"/>
            <a:ext cx="1288473" cy="9162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07464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19536" y="1124744"/>
            <a:ext cx="7560840" cy="4822542"/>
          </a:xfrm>
        </p:spPr>
        <p:txBody>
          <a:bodyPr>
            <a:noAutofit/>
          </a:bodyPr>
          <a:lstStyle/>
          <a:p>
            <a:pPr algn="ctr"/>
            <a:r>
              <a:rPr lang="ru-RU" sz="3200" b="1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br>
              <a:rPr lang="ru-RU" sz="3200" b="1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200" b="1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br>
              <a:rPr lang="ru-RU" sz="3200" b="1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>
                <a:latin typeface="Times New Roman" pitchFamily="18" charset="0"/>
                <a:cs typeface="Times New Roman" pitchFamily="18" charset="0"/>
              </a:rPr>
            </a:br>
            <a:r>
              <a:rPr lang="ru-RU" sz="1200" dirty="0">
                <a:latin typeface="Times New Roman"/>
              </a:rPr>
              <a:t/>
            </a:r>
            <a:br>
              <a:rPr lang="ru-RU" sz="1200" dirty="0">
                <a:latin typeface="Times New Roman"/>
              </a:rPr>
            </a:br>
            <a:r>
              <a:rPr lang="ru-RU" sz="1200" dirty="0"/>
              <a:t/>
            </a:r>
            <a:br>
              <a:rPr lang="ru-RU" sz="1200" dirty="0"/>
            </a:br>
            <a:endParaRPr lang="ru-RU" sz="1200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1194956" y="166255"/>
            <a:ext cx="10797176" cy="6587836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3600" b="1" dirty="0" smtClean="0">
                <a:solidFill>
                  <a:srgbClr val="7E0000"/>
                </a:solidFill>
                <a:latin typeface="Times New Roman" pitchFamily="18" charset="0"/>
                <a:cs typeface="Times New Roman" pitchFamily="18" charset="0"/>
              </a:rPr>
              <a:t>Стадии изменения 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3</a:t>
            </a:r>
            <a:r>
              <a:rPr lang="ru-RU" sz="1800" b="1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  Подготовка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(принятие решения, планирование) </a:t>
            </a:r>
          </a:p>
          <a:p>
            <a:pPr marL="0" indent="0" algn="just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sz="180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Желание </a:t>
            </a:r>
            <a:r>
              <a:rPr lang="ru-RU" sz="1800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изменений и планирование действий</a:t>
            </a:r>
            <a:r>
              <a:rPr lang="ru-RU" sz="1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pPr marL="0" indent="0" algn="just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Р. намерен изменить свое поведение в течение ближайшего месяца. </a:t>
            </a:r>
            <a:r>
              <a:rPr lang="ru-RU" sz="1800" i="1" dirty="0">
                <a:solidFill>
                  <a:srgbClr val="376092"/>
                </a:solidFill>
                <a:latin typeface="Times New Roman" pitchFamily="18" charset="0"/>
                <a:cs typeface="Times New Roman" pitchFamily="18" charset="0"/>
              </a:rPr>
              <a:t>Аргументы «за» перевешивают </a:t>
            </a:r>
            <a:r>
              <a:rPr lang="ru-RU" sz="1800" i="1" dirty="0" smtClean="0">
                <a:solidFill>
                  <a:srgbClr val="376092"/>
                </a:solidFill>
                <a:latin typeface="Times New Roman" pitchFamily="18" charset="0"/>
                <a:cs typeface="Times New Roman" pitchFamily="18" charset="0"/>
              </a:rPr>
              <a:t>аргументы «против</a:t>
            </a:r>
            <a:r>
              <a:rPr lang="ru-RU" sz="1800" i="1" dirty="0">
                <a:solidFill>
                  <a:srgbClr val="376092"/>
                </a:solidFill>
                <a:latin typeface="Times New Roman" pitchFamily="18" charset="0"/>
                <a:cs typeface="Times New Roman" pitchFamily="18" charset="0"/>
              </a:rPr>
              <a:t>»</a:t>
            </a:r>
            <a:r>
              <a:rPr lang="ru-RU" sz="1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хотя и те, и другие все еще высоки. </a:t>
            </a:r>
          </a:p>
          <a:p>
            <a:pPr marL="0" indent="0" algn="just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 b="1" dirty="0">
                <a:latin typeface="Times New Roman" pitchFamily="18" charset="0"/>
                <a:cs typeface="Times New Roman" pitchFamily="18" charset="0"/>
              </a:rPr>
              <a:t>4. </a:t>
            </a: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   Действие </a:t>
            </a:r>
            <a:endParaRPr lang="ru-RU" sz="1800" b="1" dirty="0"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sz="180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Изменение </a:t>
            </a:r>
            <a:r>
              <a:rPr lang="ru-RU" sz="1800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проблемного поведения и достижение определенных результатов</a:t>
            </a:r>
            <a:r>
              <a:rPr lang="ru-RU" sz="1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0" indent="0" algn="just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Р. совершает определенные изменения своего образа жизни с сохранением нового стиля поведения в течение 6 месячного срока. Актуальным является вопрос </a:t>
            </a:r>
            <a:r>
              <a:rPr lang="ru-RU" sz="1800" i="1" dirty="0" smtClean="0">
                <a:solidFill>
                  <a:srgbClr val="376092"/>
                </a:solidFill>
                <a:latin typeface="Times New Roman" pitchFamily="18" charset="0"/>
                <a:cs typeface="Times New Roman" pitchFamily="18" charset="0"/>
              </a:rPr>
              <a:t>возможности возвращения </a:t>
            </a:r>
            <a:r>
              <a:rPr lang="ru-RU" sz="1800" i="1" dirty="0">
                <a:solidFill>
                  <a:srgbClr val="376092"/>
                </a:solidFill>
                <a:latin typeface="Times New Roman" pitchFamily="18" charset="0"/>
                <a:cs typeface="Times New Roman" pitchFamily="18" charset="0"/>
              </a:rPr>
              <a:t>к старым паттернам поведения.</a:t>
            </a:r>
          </a:p>
          <a:p>
            <a:pPr marL="0" indent="0" algn="just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 b="1" dirty="0">
                <a:latin typeface="Times New Roman" pitchFamily="18" charset="0"/>
                <a:cs typeface="Times New Roman" pitchFamily="18" charset="0"/>
              </a:rPr>
              <a:t>5. </a:t>
            </a: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  Поддержание </a:t>
            </a:r>
            <a:endParaRPr lang="ru-RU" sz="1800" b="1" dirty="0"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sz="180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Сохранение </a:t>
            </a:r>
            <a:r>
              <a:rPr lang="ru-RU" sz="1800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адаптивного поведения</a:t>
            </a:r>
            <a:r>
              <a:rPr lang="ru-RU" sz="1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после истечения 6 </a:t>
            </a:r>
            <a:r>
              <a:rPr lang="ru-RU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мес. </a:t>
            </a:r>
            <a:r>
              <a:rPr lang="ru-RU" sz="1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 момента явного поведенческого изменения, и </a:t>
            </a:r>
            <a:r>
              <a:rPr lang="ru-RU" sz="1800" i="1" dirty="0">
                <a:solidFill>
                  <a:srgbClr val="376092"/>
                </a:solidFill>
                <a:latin typeface="Times New Roman" pitchFamily="18" charset="0"/>
                <a:cs typeface="Times New Roman" pitchFamily="18" charset="0"/>
              </a:rPr>
              <a:t>работа по профилактике </a:t>
            </a:r>
            <a:r>
              <a:rPr lang="ru-RU" sz="1800" i="1" dirty="0" smtClean="0">
                <a:solidFill>
                  <a:srgbClr val="376092"/>
                </a:solidFill>
                <a:latin typeface="Times New Roman" pitchFamily="18" charset="0"/>
                <a:cs typeface="Times New Roman" pitchFamily="18" charset="0"/>
              </a:rPr>
              <a:t>рецидива – </a:t>
            </a:r>
            <a:r>
              <a:rPr lang="ru-RU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возвращение деструктивных моделей поведения.</a:t>
            </a:r>
            <a:endParaRPr lang="ru-RU" sz="1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6.   Прекращение </a:t>
            </a:r>
            <a:endParaRPr lang="ru-RU" sz="1800" b="1" dirty="0"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sz="180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Реализация </a:t>
            </a:r>
            <a:r>
              <a:rPr lang="ru-RU" sz="1800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цели, когда проблемное поведение теряет актуальность</a:t>
            </a:r>
            <a:r>
              <a:rPr lang="ru-RU" sz="1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0" indent="0" algn="just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Момент прекращения существования деструктивного поведения определяется по полному отсутствию соблазна в любых проблемных ситуациях и </a:t>
            </a:r>
            <a:r>
              <a:rPr lang="ru-RU" sz="1800" i="1" dirty="0">
                <a:solidFill>
                  <a:srgbClr val="376092"/>
                </a:solidFill>
                <a:latin typeface="Times New Roman" pitchFamily="18" charset="0"/>
                <a:cs typeface="Times New Roman" pitchFamily="18" charset="0"/>
              </a:rPr>
              <a:t>по умению предотвратить рецидив в триггерных </a:t>
            </a:r>
            <a:r>
              <a:rPr lang="ru-RU" sz="1800" dirty="0">
                <a:solidFill>
                  <a:srgbClr val="376092"/>
                </a:solidFill>
                <a:latin typeface="Times New Roman" pitchFamily="18" charset="0"/>
                <a:cs typeface="Times New Roman" pitchFamily="18" charset="0"/>
              </a:rPr>
              <a:t>условиях. </a:t>
            </a:r>
          </a:p>
          <a:p>
            <a:pPr marL="0" indent="0" algn="just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ru-RU" sz="2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37022"/>
            <a:ext cx="1288473" cy="9162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27182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6461556" y="644420"/>
            <a:ext cx="5095861" cy="6573344"/>
          </a:xfrm>
        </p:spPr>
        <p:txBody>
          <a:bodyPr/>
          <a:lstStyle/>
          <a:p>
            <a:pPr indent="0" algn="just">
              <a:lnSpc>
                <a:spcPct val="107000"/>
              </a:lnSpc>
              <a:spcAft>
                <a:spcPts val="0"/>
              </a:spcAft>
              <a:buNone/>
            </a:pPr>
            <a:r>
              <a:rPr lang="ru-RU" sz="2200" dirty="0">
                <a:latin typeface="Times New Roman" pitchFamily="18" charset="0"/>
                <a:ea typeface="Times New Roman"/>
                <a:cs typeface="Times New Roman" pitchFamily="18" charset="0"/>
              </a:rPr>
              <a:t>	</a:t>
            </a:r>
            <a:r>
              <a:rPr lang="ru-RU" sz="2200" dirty="0">
                <a:solidFill>
                  <a:schemeClr val="tx1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Стадии изменения являются </a:t>
            </a:r>
            <a:r>
              <a:rPr lang="ru-RU" sz="2200" b="1" i="1" dirty="0">
                <a:solidFill>
                  <a:srgbClr val="376092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спиралевидными и циклическими</a:t>
            </a:r>
            <a:r>
              <a:rPr lang="ru-RU" sz="2200" dirty="0">
                <a:solidFill>
                  <a:schemeClr val="tx1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. Не каждый человек завершает цикл. Некоторые множество раз проходят его вновь и вновь; другие остаются на одной или другой стадиях, никогда не покидая цикл, многие на каком-то участке возвращаются на раннюю стадию (</a:t>
            </a:r>
            <a:r>
              <a:rPr lang="ru-RU" sz="2200" dirty="0" smtClean="0">
                <a:solidFill>
                  <a:schemeClr val="tx1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рис.2). </a:t>
            </a:r>
            <a:endParaRPr lang="ru-RU" sz="1800" i="1" dirty="0">
              <a:solidFill>
                <a:schemeClr val="tx1"/>
              </a:solidFill>
              <a:latin typeface="Times New Roman" pitchFamily="18" charset="0"/>
              <a:ea typeface="Calibri"/>
              <a:cs typeface="Times New Roman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89609" y="405430"/>
            <a:ext cx="4565255" cy="5569344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937" y="644420"/>
            <a:ext cx="1371719" cy="975445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1775119" y="5974774"/>
            <a:ext cx="478154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Рис 2 - Стадии изменения в ТТМ изменений </a:t>
            </a: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909014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1349115" y="332656"/>
            <a:ext cx="10842885" cy="4987489"/>
          </a:xfrm>
        </p:spPr>
        <p:txBody>
          <a:bodyPr/>
          <a:lstStyle/>
          <a:p>
            <a:pPr indent="0" algn="just">
              <a:lnSpc>
                <a:spcPct val="107000"/>
              </a:lnSpc>
              <a:spcAft>
                <a:spcPts val="0"/>
              </a:spcAft>
              <a:buNone/>
            </a:pPr>
            <a:r>
              <a:rPr lang="ru-RU" sz="2800" b="1" dirty="0" smtClean="0">
                <a:solidFill>
                  <a:srgbClr val="0070C0"/>
                </a:solidFill>
                <a:latin typeface="Times New Roman"/>
                <a:ea typeface="Times New Roman"/>
                <a:cs typeface="Times New Roman"/>
              </a:rPr>
              <a:t>Определенные процессы изменения</a:t>
            </a:r>
            <a:r>
              <a:rPr lang="ru-RU" sz="2800" b="1" dirty="0">
                <a:solidFill>
                  <a:srgbClr val="0070C0"/>
                </a:solidFill>
                <a:latin typeface="Times New Roman"/>
                <a:ea typeface="Times New Roman"/>
                <a:cs typeface="Times New Roman"/>
              </a:rPr>
              <a:t>, стратегии и тактики </a:t>
            </a:r>
            <a:r>
              <a:rPr lang="ru-RU" sz="2200" dirty="0" smtClean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более </a:t>
            </a:r>
            <a:r>
              <a:rPr lang="ru-RU" sz="2200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уместны на </a:t>
            </a:r>
            <a:r>
              <a:rPr lang="ru-RU" sz="2200" i="1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определенной стадии </a:t>
            </a:r>
            <a:r>
              <a:rPr lang="ru-RU" sz="2200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или в определенное время для оказания помощи человеку в продвижение вперед: </a:t>
            </a:r>
            <a:r>
              <a:rPr lang="ru-RU" sz="2200" i="1" dirty="0">
                <a:solidFill>
                  <a:srgbClr val="376092"/>
                </a:solidFill>
                <a:latin typeface="Times New Roman"/>
                <a:ea typeface="Times New Roman"/>
                <a:cs typeface="Times New Roman"/>
              </a:rPr>
              <a:t>каждая стадия требует своего подхода</a:t>
            </a:r>
            <a:r>
              <a:rPr lang="ru-RU" sz="2200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. </a:t>
            </a:r>
            <a:endParaRPr lang="ru-RU" sz="2200" dirty="0">
              <a:solidFill>
                <a:schemeClr val="tx1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349115" y="5237223"/>
            <a:ext cx="1052769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«Начинайте оттуда, где находится человек» </a:t>
            </a:r>
            <a:endParaRPr kumimoji="0" lang="ru-RU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ru-RU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означает </a:t>
            </a:r>
            <a:r>
              <a:rPr kumimoji="0" lang="ru-RU" sz="2200" b="0" i="1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оценку готовности человека к изменениям </a:t>
            </a:r>
            <a:r>
              <a:rPr kumimoji="0" lang="ru-RU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(стадия изменения) и </a:t>
            </a:r>
            <a:r>
              <a:rPr kumimoji="0" lang="ru-RU" sz="22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выбора соответствующих воздействий </a:t>
            </a:r>
            <a:r>
              <a:rPr kumimoji="0" lang="ru-RU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(</a:t>
            </a:r>
            <a:r>
              <a:rPr kumimoji="0" lang="ru-RU" sz="2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процессов, стратегий и приемов)</a:t>
            </a:r>
            <a:endParaRPr kumimoji="0" lang="ru-RU" sz="2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16956" y="1533190"/>
            <a:ext cx="6480335" cy="3703828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22604" y="497880"/>
            <a:ext cx="1371719" cy="9754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35590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60648"/>
            <a:ext cx="1371719" cy="975445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11827" y="0"/>
            <a:ext cx="10609118" cy="67672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67004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22005"/>
            <a:ext cx="1371719" cy="975445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3"/>
          <a:srcRect l="295" t="434" r="98" b="1816"/>
          <a:stretch/>
        </p:blipFill>
        <p:spPr>
          <a:xfrm>
            <a:off x="1132609" y="135082"/>
            <a:ext cx="10650682" cy="66224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54351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Результаты анкетирования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71750" y="1645920"/>
            <a:ext cx="7943850" cy="4697730"/>
          </a:xfrm>
        </p:spPr>
        <p:txBody>
          <a:bodyPr>
            <a:normAutofit fontScale="92500"/>
          </a:bodyPr>
          <a:lstStyle/>
          <a:p>
            <a:pPr algn="just">
              <a:spcAft>
                <a:spcPts val="0"/>
              </a:spcAft>
            </a:pPr>
            <a:r>
              <a:rPr lang="ru-RU" dirty="0" smtClean="0">
                <a:highlight>
                  <a:srgbClr val="00FF00"/>
                </a:highlight>
                <a:latin typeface="Times New Roman" panose="02020603050405020304" pitchFamily="18" charset="0"/>
                <a:ea typeface="Calibri" panose="020F0502020204030204" pitchFamily="34" charset="0"/>
              </a:rPr>
              <a:t>трудности </a:t>
            </a:r>
            <a:r>
              <a:rPr lang="ru-RU" dirty="0">
                <a:highlight>
                  <a:srgbClr val="00FF00"/>
                </a:highlight>
                <a:latin typeface="Times New Roman" panose="02020603050405020304" pitchFamily="18" charset="0"/>
                <a:ea typeface="Calibri" panose="020F0502020204030204" pitchFamily="34" charset="0"/>
              </a:rPr>
              <a:t>в расположении к специалисту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</a:rPr>
              <a:t> (коммуникация);</a:t>
            </a:r>
            <a:endParaRPr lang="ru-RU" dirty="0"/>
          </a:p>
          <a:p>
            <a:pPr algn="just">
              <a:spcAft>
                <a:spcPts val="0"/>
              </a:spcAft>
            </a:pPr>
            <a:r>
              <a:rPr lang="ru-RU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</a:rPr>
              <a:t>«Встречаются случаи, когда родители </a:t>
            </a:r>
            <a:r>
              <a:rPr lang="ru-RU" dirty="0">
                <a:highlight>
                  <a:srgbClr val="00FF00"/>
                </a:highlight>
                <a:latin typeface="Times New Roman" panose="02020603050405020304" pitchFamily="18" charset="0"/>
                <a:ea typeface="Calibri" panose="020F0502020204030204" pitchFamily="34" charset="0"/>
              </a:rPr>
              <a:t>считают нормой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</a:rPr>
              <a:t> свою жизнь и не стремятся что-либо изменить, даже ради детей;</a:t>
            </a:r>
            <a:endParaRPr lang="ru-RU" dirty="0"/>
          </a:p>
          <a:p>
            <a:pPr algn="just">
              <a:spcAft>
                <a:spcPts val="0"/>
              </a:spcAft>
            </a:pPr>
            <a:r>
              <a:rPr lang="ru-RU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dirty="0">
                <a:highlight>
                  <a:srgbClr val="00FF00"/>
                </a:highlight>
                <a:latin typeface="Times New Roman" panose="02020603050405020304" pitchFamily="18" charset="0"/>
                <a:ea typeface="Calibri" panose="020F0502020204030204" pitchFamily="34" charset="0"/>
              </a:rPr>
              <a:t>отсутствие мотивации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</a:rPr>
              <a:t> в выполнении мероприятий по устранению критериев и показателей социально опасного положения;</a:t>
            </a:r>
            <a:endParaRPr lang="ru-RU" dirty="0"/>
          </a:p>
          <a:p>
            <a:pPr algn="just">
              <a:spcAft>
                <a:spcPts val="0"/>
              </a:spcAft>
            </a:pPr>
            <a:r>
              <a:rPr lang="ru-RU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трудности 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</a:rPr>
              <a:t>в «Донесении до родителей информации, </a:t>
            </a:r>
            <a:r>
              <a:rPr lang="ru-RU" dirty="0">
                <a:highlight>
                  <a:srgbClr val="00FF00"/>
                </a:highlight>
                <a:latin typeface="Times New Roman" panose="02020603050405020304" pitchFamily="18" charset="0"/>
                <a:ea typeface="Calibri" panose="020F0502020204030204" pitchFamily="34" charset="0"/>
              </a:rPr>
              <a:t>что помощь, оказываемая специалистами им необходима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</a:rPr>
              <a:t> и нужно прислушиваться</a:t>
            </a:r>
            <a:endParaRPr lang="ru-RU" dirty="0"/>
          </a:p>
          <a:p>
            <a:pPr algn="just">
              <a:spcAft>
                <a:spcPts val="0"/>
              </a:spcAft>
            </a:pPr>
            <a:r>
              <a:rPr lang="ru-RU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dirty="0">
                <a:highlight>
                  <a:srgbClr val="00FF00"/>
                </a:highlight>
                <a:latin typeface="Times New Roman" panose="02020603050405020304" pitchFamily="18" charset="0"/>
                <a:ea typeface="Calibri" panose="020F0502020204030204" pitchFamily="34" charset="0"/>
              </a:rPr>
              <a:t>неготовность принимать психологическую помощь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</a:rPr>
              <a:t>;</a:t>
            </a:r>
            <a:endParaRPr lang="ru-RU" dirty="0"/>
          </a:p>
          <a:p>
            <a:pPr algn="just">
              <a:spcAft>
                <a:spcPts val="0"/>
              </a:spcAft>
            </a:pPr>
            <a:r>
              <a:rPr lang="ru-RU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«</a:t>
            </a:r>
            <a:r>
              <a:rPr lang="ru-RU" dirty="0">
                <a:highlight>
                  <a:srgbClr val="00FF00"/>
                </a:highlight>
                <a:latin typeface="Times New Roman" panose="02020603050405020304" pitchFamily="18" charset="0"/>
                <a:ea typeface="Calibri" panose="020F0502020204030204" pitchFamily="34" charset="0"/>
              </a:rPr>
              <a:t>Агрессивность родителей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</a:rPr>
              <a:t>, нежелание работать, восстановление детско-родительских отношений, </a:t>
            </a:r>
            <a:r>
              <a:rPr lang="ru-RU" dirty="0">
                <a:highlight>
                  <a:srgbClr val="00FF00"/>
                </a:highlight>
                <a:latin typeface="Times New Roman" panose="02020603050405020304" pitchFamily="18" charset="0"/>
                <a:ea typeface="Calibri" panose="020F0502020204030204" pitchFamily="34" charset="0"/>
              </a:rPr>
              <a:t>не берут на себя ответственность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</a:rPr>
              <a:t> за происшедшее»</a:t>
            </a:r>
            <a:endParaRPr lang="ru-RU" dirty="0"/>
          </a:p>
          <a:p>
            <a:pPr algn="just">
              <a:spcAft>
                <a:spcPts val="0"/>
              </a:spcAft>
            </a:pPr>
            <a:r>
              <a:rPr lang="ru-RU" dirty="0">
                <a:highlight>
                  <a:srgbClr val="00FF00"/>
                </a:highlight>
                <a:latin typeface="Times New Roman" panose="02020603050405020304" pitchFamily="18" charset="0"/>
                <a:ea typeface="Calibri" panose="020F0502020204030204" pitchFamily="34" charset="0"/>
              </a:rPr>
              <a:t>н</a:t>
            </a:r>
            <a:r>
              <a:rPr lang="ru-RU" dirty="0" smtClean="0">
                <a:highlight>
                  <a:srgbClr val="00FF00"/>
                </a:highlight>
                <a:latin typeface="Times New Roman" panose="02020603050405020304" pitchFamily="18" charset="0"/>
                <a:ea typeface="Calibri" panose="020F0502020204030204" pitchFamily="34" charset="0"/>
              </a:rPr>
              <a:t>е </a:t>
            </a:r>
            <a:r>
              <a:rPr lang="ru-RU" dirty="0">
                <a:highlight>
                  <a:srgbClr val="00FF00"/>
                </a:highlight>
                <a:latin typeface="Times New Roman" panose="02020603050405020304" pitchFamily="18" charset="0"/>
                <a:ea typeface="Calibri" panose="020F0502020204030204" pitchFamily="34" charset="0"/>
              </a:rPr>
              <a:t>считают, что их дети находятся в социально опасном положении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</a:rPr>
              <a:t>,</a:t>
            </a:r>
            <a:endParaRPr lang="ru-RU" dirty="0"/>
          </a:p>
          <a:p>
            <a:pPr algn="just">
              <a:spcAft>
                <a:spcPts val="0"/>
              </a:spcAft>
            </a:pPr>
            <a:r>
              <a:rPr lang="be-BY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р</a:t>
            </a:r>
            <a:r>
              <a:rPr lang="ru-RU" dirty="0" err="1">
                <a:latin typeface="Times New Roman" panose="02020603050405020304" pitchFamily="18" charset="0"/>
                <a:ea typeface="Calibri" panose="020F0502020204030204" pitchFamily="34" charset="0"/>
              </a:rPr>
              <a:t>одители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dirty="0">
                <a:highlight>
                  <a:srgbClr val="00FF00"/>
                </a:highlight>
                <a:latin typeface="Times New Roman" panose="02020603050405020304" pitchFamily="18" charset="0"/>
                <a:ea typeface="Calibri" panose="020F0502020204030204" pitchFamily="34" charset="0"/>
              </a:rPr>
              <a:t>не всегда находятся в адекватном состоянии.</a:t>
            </a:r>
            <a:endParaRPr lang="ru-RU" dirty="0"/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19" y="670475"/>
            <a:ext cx="1371719" cy="9754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89073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83512"/>
            <a:ext cx="1371719" cy="975445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2428" y="728334"/>
            <a:ext cx="10939463" cy="55997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32867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07443"/>
            <a:ext cx="1371719" cy="975445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20473" y="581891"/>
            <a:ext cx="11011845" cy="49876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23223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67575" y="812673"/>
            <a:ext cx="1371719" cy="975445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35628" y="812673"/>
            <a:ext cx="10650644" cy="51724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37540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919536" y="116633"/>
            <a:ext cx="763284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1" i="0" u="none" strike="noStrike" kern="1200" cap="small" spc="0" normalizeH="0" baseline="0" noProof="0" dirty="0" smtClean="0">
                <a:ln>
                  <a:noFill/>
                </a:ln>
                <a:solidFill>
                  <a:srgbClr val="C0504D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Рекомендуемая литература</a:t>
            </a:r>
            <a:endParaRPr kumimoji="0" lang="ru-RU" sz="2800" b="1" i="0" u="none" strike="noStrike" kern="1200" cap="small" spc="0" normalizeH="0" baseline="0" noProof="0" dirty="0">
              <a:ln>
                <a:noFill/>
              </a:ln>
              <a:solidFill>
                <a:srgbClr val="C0504D">
                  <a:lumMod val="75000"/>
                </a:srgbClr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959371" y="1394086"/>
            <a:ext cx="1097279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Franklin Gothic Book"/>
              <a:ea typeface="+mn-ea"/>
              <a:cs typeface="Times New Roman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03307"/>
            <a:ext cx="1371719" cy="975445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962778" y="852038"/>
            <a:ext cx="10972799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Book"/>
                <a:ea typeface="+mn-ea"/>
                <a:cs typeface="+mn-cs"/>
              </a:rPr>
              <a:t>1</a:t>
            </a: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Book"/>
                <a:ea typeface="+mn-ea"/>
                <a:cs typeface="+mn-cs"/>
              </a:rPr>
              <a:t>.	</a:t>
            </a: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Миллер,  У. Р. Мотивационное консультирование: Как помочь людям измениться / У. Р. Миллер, С. Роллник. – М.: Издательство «Э», 2017.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2.	Работа со случаем в профилактике социального сиротства: практические инструменты для психолога / Т. О. Арчакова, А. В. Геласимова, Д. Д. Данилкина и др. – М.: БФ «Волонтеры в помощь детям-сиротам», 2019. — 63 с.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3.	Прохазка, Дж. Психология позитивных изменений: Как навсегда избавиться от вредных привычек / Дж. Прохазка, Дж. Норкросс,  К. ди Клементе – М.: Иванов, Манн и Фербер, 2013.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4.	Прохоров А. В., Велисер У. Ф., Прочаска Дж. О. Транстеоретическая модель изменения поведения и ее применение // Вопросы психологии, 1994, № 2, с. 113-122. http://www.voppsy.ru/issues/1994/942/942113.htm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5.	Точка опоры. Программа повышения уровня социальной адаптации семей, находящихся в социально-опасном положении / Е. В. Васильева, А. С. Кузьмина, В. Ю. Басова, А. А. Шестакова. – Алтайский край, 2020.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6.	Хохлова,  О., Пономарев М., Арчакова Т. В копилку нарративного терапевта: практические инструменты ОРКТ в контексте индивидуальной психотерапии и социальной работы с семьями группы риска / О. Хохлова, М. Пономарев М., Т. Арчакова. https://narrative.team/orkt_instr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7.	Кутузова Д. А. Групповая работа с семьями, попавшими в трудную жизненную ситуацию / Д. А. Кутузова, Т. О. Арчакова. http://narrlibrus.wordpress.com/2009/10/16/group-work-family</a:t>
            </a:r>
          </a:p>
        </p:txBody>
      </p:sp>
    </p:spTree>
    <p:extLst>
      <p:ext uri="{BB962C8B-B14F-4D97-AF65-F5344CB8AC3E}">
        <p14:creationId xmlns:p14="http://schemas.microsoft.com/office/powerpoint/2010/main" val="24125233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959371" y="1394086"/>
            <a:ext cx="1097279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Franklin Gothic Book"/>
              <a:ea typeface="+mn-ea"/>
              <a:cs typeface="Times New Roman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03307"/>
            <a:ext cx="1371719" cy="975445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5753043" y="516923"/>
            <a:ext cx="6096000" cy="1754326"/>
          </a:xfrm>
          <a:prstGeom prst="rect">
            <a:avLst/>
          </a:prstGeom>
        </p:spPr>
        <p:txBody>
          <a:bodyPr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«…многие беседы происходят дисфункционально,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     хоть и с наилучшими </a:t>
            </a:r>
            <a:r>
              <a:rPr kumimoji="0" lang="ru-RU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намерениями»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«Беседа об изменении должна восприниматься как танец, а не как рукопашный </a:t>
            </a:r>
            <a:r>
              <a:rPr kumimoji="0" lang="ru-RU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бой»</a:t>
            </a: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	</a:t>
            </a:r>
            <a:r>
              <a:rPr kumimoji="0" lang="ru-RU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			</a:t>
            </a: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Miller 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&amp; </a:t>
            </a: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Rollnick</a:t>
            </a:r>
            <a:endParaRPr kumimoji="0" lang="ru-RU" sz="18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+mn-cs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724891" y="3023755"/>
            <a:ext cx="98298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5400" b="1" i="0" u="none" strike="noStrike" kern="1200" cap="none" spc="0" normalizeH="0" baseline="0" noProof="0" dirty="0">
                <a:ln>
                  <a:noFill/>
                </a:ln>
                <a:solidFill>
                  <a:srgbClr val="376092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Благодарю за внимание!!!</a:t>
            </a:r>
          </a:p>
        </p:txBody>
      </p:sp>
    </p:spTree>
    <p:extLst>
      <p:ext uri="{BB962C8B-B14F-4D97-AF65-F5344CB8AC3E}">
        <p14:creationId xmlns:p14="http://schemas.microsoft.com/office/powerpoint/2010/main" val="4676105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5730" y="5154930"/>
            <a:ext cx="5189220" cy="1531620"/>
          </a:xfrm>
        </p:spPr>
        <p:txBody>
          <a:bodyPr/>
          <a:lstStyle/>
          <a:p>
            <a:r>
              <a:rPr lang="ru-RU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Анкета</a:t>
            </a:r>
            <a:br>
              <a:rPr lang="ru-RU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обратной связи</a:t>
            </a:r>
            <a:endParaRPr lang="ru-RU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703570" y="314657"/>
            <a:ext cx="6183630" cy="847352"/>
          </a:xfrm>
        </p:spPr>
        <p:txBody>
          <a:bodyPr>
            <a:normAutofit fontScale="55000" lnSpcReduction="20000"/>
          </a:bodyPr>
          <a:lstStyle/>
          <a:p>
            <a:r>
              <a:rPr lang="en-US" sz="2800" dirty="0"/>
              <a:t>https://docs.google.com/forms/d/e/1FAIpQLScrC8_DGdwGC1EFp9MLHPl0RkfeBgjSi2yNDHKVxri2ZIt_0w/viewform?usp=header</a:t>
            </a:r>
            <a:endParaRPr lang="ru-RU" sz="2800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71719" cy="969348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09510" y="1973580"/>
            <a:ext cx="2640330" cy="26403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90626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fontAlgn="t">
              <a:lnSpc>
                <a:spcPct val="107000"/>
              </a:lnSpc>
              <a:spcBef>
                <a:spcPts val="0"/>
              </a:spcBef>
            </a:pPr>
            <a:r>
              <a:rPr lang="ru-RU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Следующая встреча: май 2025</a:t>
            </a:r>
            <a:r>
              <a:rPr lang="ru-RU" sz="4000" dirty="0">
                <a:latin typeface="Arial" panose="020B0604020202020204" pitchFamily="34" charset="0"/>
              </a:rPr>
              <a:t/>
            </a:r>
            <a:br>
              <a:rPr lang="ru-RU" sz="4000" dirty="0">
                <a:latin typeface="Arial" panose="020B0604020202020204" pitchFamily="34" charset="0"/>
              </a:rPr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485900" y="2903220"/>
            <a:ext cx="9018270" cy="3581400"/>
          </a:xfrm>
        </p:spPr>
        <p:txBody>
          <a:bodyPr/>
          <a:lstStyle/>
          <a:p>
            <a:pPr marL="0" indent="0" algn="just">
              <a:buNone/>
            </a:pPr>
            <a:r>
              <a:rPr lang="ru-RU" sz="4000" dirty="0" smtClean="0">
                <a:solidFill>
                  <a:srgbClr val="376092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Тема: </a:t>
            </a:r>
            <a:r>
              <a:rPr lang="ru-RU" sz="36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«</a:t>
            </a:r>
            <a:r>
              <a:rPr lang="ru-RU" sz="3600" dirty="0">
                <a:latin typeface="Times New Roman" panose="02020603050405020304" pitchFamily="18" charset="0"/>
                <a:ea typeface="Calibri" panose="020F0502020204030204" pitchFamily="34" charset="0"/>
              </a:rPr>
              <a:t>Сопровождение замещающих семей в вопросах преодоления психосоматических, эмоциональных нарушений у детей</a:t>
            </a:r>
            <a:r>
              <a:rPr lang="ru-RU" sz="36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»</a:t>
            </a:r>
            <a:r>
              <a:rPr lang="ru-RU" sz="3600" dirty="0">
                <a:solidFill>
                  <a:srgbClr val="1F497D"/>
                </a:solidFill>
                <a:latin typeface="Arial" panose="020B0604020202020204" pitchFamily="34" charset="0"/>
                <a:ea typeface="+mj-ea"/>
                <a:cs typeface="+mj-cs"/>
              </a:rPr>
              <a:t/>
            </a:r>
            <a:br>
              <a:rPr lang="ru-RU" sz="3600" dirty="0">
                <a:solidFill>
                  <a:srgbClr val="1F497D"/>
                </a:solidFill>
                <a:latin typeface="Arial" panose="020B0604020202020204" pitchFamily="34" charset="0"/>
                <a:ea typeface="+mj-ea"/>
                <a:cs typeface="+mj-cs"/>
              </a:rPr>
            </a:b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181" y="685800"/>
            <a:ext cx="1371719" cy="9693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31349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5153" y="1153552"/>
            <a:ext cx="3075126" cy="4957882"/>
          </a:xfr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4000">
                <a:schemeClr val="accent1">
                  <a:lumMod val="45000"/>
                  <a:lumOff val="55000"/>
                </a:schemeClr>
              </a:gs>
              <a:gs pos="32000">
                <a:schemeClr val="accent1">
                  <a:lumMod val="45000"/>
                  <a:lumOff val="55000"/>
                </a:schemeClr>
              </a:gs>
              <a:gs pos="64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effectLst>
            <a:softEdge rad="190500"/>
          </a:effectLst>
        </p:spPr>
        <p:txBody>
          <a:bodyPr>
            <a:normAutofit fontScale="90000"/>
          </a:bodyPr>
          <a:lstStyle/>
          <a:p>
            <a:pPr algn="l"/>
            <a:r>
              <a:rPr lang="ru-RU" sz="2400" dirty="0" smtClean="0">
                <a:solidFill>
                  <a:schemeClr val="accent1">
                    <a:lumMod val="75000"/>
                  </a:schemeClr>
                </a:solidFill>
              </a:rPr>
              <a:t>  ул</a:t>
            </a:r>
            <a:r>
              <a:rPr lang="ru-RU" sz="2400" dirty="0">
                <a:solidFill>
                  <a:schemeClr val="accent1">
                    <a:lumMod val="75000"/>
                  </a:schemeClr>
                </a:solidFill>
              </a:rPr>
              <a:t>. Платонова, д. 22</a:t>
            </a:r>
            <a:r>
              <a:rPr lang="ru-RU" sz="2400" dirty="0" smtClean="0">
                <a:solidFill>
                  <a:schemeClr val="accent1">
                    <a:lumMod val="75000"/>
                  </a:schemeClr>
                </a:solidFill>
              </a:rPr>
              <a:t>,</a:t>
            </a:r>
            <a:br>
              <a:rPr lang="ru-RU" sz="2400" dirty="0" smtClean="0">
                <a:solidFill>
                  <a:schemeClr val="accent1">
                    <a:lumMod val="75000"/>
                  </a:schemeClr>
                </a:solidFill>
              </a:rPr>
            </a:br>
            <a:r>
              <a:rPr lang="ru-RU" sz="24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ru-RU" sz="2400" dirty="0" smtClean="0">
                <a:solidFill>
                  <a:schemeClr val="accent1">
                    <a:lumMod val="75000"/>
                  </a:schemeClr>
                </a:solidFill>
              </a:rPr>
              <a:t>      11 </a:t>
            </a:r>
            <a:r>
              <a:rPr lang="ru-RU" sz="2400" dirty="0">
                <a:solidFill>
                  <a:schemeClr val="accent1">
                    <a:lumMod val="75000"/>
                  </a:schemeClr>
                </a:solidFill>
              </a:rPr>
              <a:t>этаж 220005</a:t>
            </a:r>
            <a:r>
              <a:rPr lang="ru-RU" sz="2400" dirty="0" smtClean="0">
                <a:solidFill>
                  <a:schemeClr val="accent1">
                    <a:lumMod val="75000"/>
                  </a:schemeClr>
                </a:solidFill>
              </a:rPr>
              <a:t>, </a:t>
            </a:r>
            <a:br>
              <a:rPr lang="ru-RU" sz="2400" dirty="0" smtClean="0">
                <a:solidFill>
                  <a:schemeClr val="accent1">
                    <a:lumMod val="75000"/>
                  </a:schemeClr>
                </a:solidFill>
              </a:rPr>
            </a:br>
            <a:r>
              <a:rPr lang="ru-RU" sz="2400" dirty="0" smtClean="0">
                <a:solidFill>
                  <a:schemeClr val="accent1">
                    <a:lumMod val="75000"/>
                  </a:schemeClr>
                </a:solidFill>
              </a:rPr>
              <a:t>             г</a:t>
            </a:r>
            <a:r>
              <a:rPr lang="ru-RU" sz="2400" dirty="0">
                <a:solidFill>
                  <a:schemeClr val="accent1">
                    <a:lumMod val="75000"/>
                  </a:schemeClr>
                </a:solidFill>
              </a:rPr>
              <a:t>. Минск</a:t>
            </a:r>
            <a:br>
              <a:rPr lang="ru-RU" sz="2400" dirty="0">
                <a:solidFill>
                  <a:schemeClr val="accent1">
                    <a:lumMod val="75000"/>
                  </a:schemeClr>
                </a:solidFill>
              </a:rPr>
            </a:br>
            <a:r>
              <a:rPr lang="ru-RU" sz="2400" dirty="0">
                <a:solidFill>
                  <a:schemeClr val="accent1">
                    <a:lumMod val="75000"/>
                  </a:schemeClr>
                </a:solidFill>
              </a:rPr>
              <a:t/>
            </a:r>
            <a:br>
              <a:rPr lang="ru-RU" sz="2400" dirty="0">
                <a:solidFill>
                  <a:schemeClr val="accent1">
                    <a:lumMod val="75000"/>
                  </a:schemeClr>
                </a:solidFill>
              </a:rPr>
            </a:br>
            <a:r>
              <a:rPr lang="ru-RU" sz="2400" dirty="0" smtClean="0">
                <a:solidFill>
                  <a:schemeClr val="accent1">
                    <a:lumMod val="75000"/>
                  </a:schemeClr>
                </a:solidFill>
              </a:rPr>
              <a:t>   </a:t>
            </a:r>
            <a:r>
              <a:rPr lang="ru-RU" sz="2400" dirty="0" err="1" smtClean="0">
                <a:solidFill>
                  <a:schemeClr val="accent1">
                    <a:lumMod val="75000"/>
                  </a:schemeClr>
                </a:solidFill>
              </a:rPr>
              <a:t>Пн-пт</a:t>
            </a:r>
            <a:r>
              <a:rPr lang="ru-RU" sz="2400" dirty="0">
                <a:solidFill>
                  <a:schemeClr val="accent1">
                    <a:lumMod val="75000"/>
                  </a:schemeClr>
                </a:solidFill>
              </a:rPr>
              <a:t>: 9.00 - 17.30</a:t>
            </a:r>
            <a:br>
              <a:rPr lang="ru-RU" sz="2400" dirty="0">
                <a:solidFill>
                  <a:schemeClr val="accent1">
                    <a:lumMod val="75000"/>
                  </a:schemeClr>
                </a:solidFill>
              </a:rPr>
            </a:br>
            <a:r>
              <a:rPr lang="ru-RU" sz="2400" dirty="0" smtClean="0">
                <a:solidFill>
                  <a:schemeClr val="accent1">
                    <a:lumMod val="75000"/>
                  </a:schemeClr>
                </a:solidFill>
              </a:rPr>
              <a:t>  Обед</a:t>
            </a:r>
            <a:r>
              <a:rPr lang="ru-RU" sz="2400" dirty="0">
                <a:solidFill>
                  <a:schemeClr val="accent1">
                    <a:lumMod val="75000"/>
                  </a:schemeClr>
                </a:solidFill>
              </a:rPr>
              <a:t>: 13.00 - </a:t>
            </a:r>
            <a:r>
              <a:rPr lang="ru-RU" sz="2400" dirty="0" smtClean="0">
                <a:solidFill>
                  <a:schemeClr val="accent1">
                    <a:lumMod val="75000"/>
                  </a:schemeClr>
                </a:solidFill>
              </a:rPr>
              <a:t>13.30</a:t>
            </a:r>
            <a:r>
              <a:rPr lang="ru-RU" sz="1600" dirty="0" smtClean="0">
                <a:solidFill>
                  <a:schemeClr val="accent1">
                    <a:lumMod val="75000"/>
                  </a:schemeClr>
                </a:solidFill>
              </a:rPr>
              <a:t/>
            </a:r>
            <a:br>
              <a:rPr lang="ru-RU" sz="1600" dirty="0" smtClean="0">
                <a:solidFill>
                  <a:schemeClr val="accent1">
                    <a:lumMod val="75000"/>
                  </a:schemeClr>
                </a:solidFill>
              </a:rPr>
            </a:br>
            <a:r>
              <a:rPr lang="ru-RU" sz="1600" dirty="0">
                <a:solidFill>
                  <a:schemeClr val="accent1">
                    <a:lumMod val="75000"/>
                  </a:schemeClr>
                </a:solidFill>
              </a:rPr>
              <a:t/>
            </a:r>
            <a:br>
              <a:rPr lang="ru-RU" sz="1600" dirty="0">
                <a:solidFill>
                  <a:schemeClr val="accent1">
                    <a:lumMod val="75000"/>
                  </a:schemeClr>
                </a:solidFill>
              </a:rPr>
            </a:br>
            <a:r>
              <a:rPr lang="ru-RU" sz="1600" dirty="0" smtClean="0">
                <a:solidFill>
                  <a:schemeClr val="accent1">
                    <a:lumMod val="75000"/>
                  </a:schemeClr>
                </a:solidFill>
              </a:rPr>
              <a:t/>
            </a:r>
            <a:br>
              <a:rPr lang="ru-RU" sz="1600" dirty="0" smtClean="0">
                <a:solidFill>
                  <a:schemeClr val="accent1">
                    <a:lumMod val="75000"/>
                  </a:schemeClr>
                </a:solidFill>
              </a:rPr>
            </a:br>
            <a:r>
              <a:rPr lang="ru-RU" sz="1600" dirty="0">
                <a:solidFill>
                  <a:schemeClr val="accent1">
                    <a:lumMod val="75000"/>
                  </a:schemeClr>
                </a:solidFill>
              </a:rPr>
              <a:t/>
            </a:r>
            <a:br>
              <a:rPr lang="ru-RU" sz="1600" dirty="0">
                <a:solidFill>
                  <a:schemeClr val="accent1">
                    <a:lumMod val="75000"/>
                  </a:schemeClr>
                </a:solidFill>
              </a:rPr>
            </a:br>
            <a:r>
              <a:rPr lang="ru-RU" sz="1600" dirty="0">
                <a:solidFill>
                  <a:schemeClr val="accent1">
                    <a:lumMod val="75000"/>
                  </a:schemeClr>
                </a:solidFill>
              </a:rPr>
              <a:t/>
            </a:r>
            <a:br>
              <a:rPr lang="ru-RU" sz="1600" dirty="0">
                <a:solidFill>
                  <a:schemeClr val="accent1">
                    <a:lumMod val="75000"/>
                  </a:schemeClr>
                </a:solidFill>
              </a:rPr>
            </a:br>
            <a:r>
              <a:rPr lang="ru-RU" sz="1600" dirty="0" smtClean="0">
                <a:solidFill>
                  <a:schemeClr val="accent1">
                    <a:lumMod val="75000"/>
                  </a:schemeClr>
                </a:solidFill>
              </a:rPr>
              <a:t/>
            </a:r>
            <a:br>
              <a:rPr lang="ru-RU" sz="1600" dirty="0" smtClean="0">
                <a:solidFill>
                  <a:schemeClr val="accent1">
                    <a:lumMod val="75000"/>
                  </a:schemeClr>
                </a:solidFill>
              </a:rPr>
            </a:br>
            <a:r>
              <a:rPr lang="ru-RU" sz="2800" dirty="0">
                <a:solidFill>
                  <a:schemeClr val="accent1">
                    <a:lumMod val="75000"/>
                  </a:schemeClr>
                </a:solidFill>
              </a:rPr>
              <a:t/>
            </a:r>
            <a:br>
              <a:rPr lang="ru-RU" sz="2800" dirty="0">
                <a:solidFill>
                  <a:schemeClr val="accent1">
                    <a:lumMod val="75000"/>
                  </a:schemeClr>
                </a:solidFill>
              </a:rPr>
            </a:br>
            <a:r>
              <a:rPr lang="ru-RU" sz="2800" b="1" dirty="0" smtClean="0">
                <a:solidFill>
                  <a:schemeClr val="accent1">
                    <a:lumMod val="75000"/>
                  </a:schemeClr>
                </a:solidFill>
              </a:rPr>
              <a:t>+375 </a:t>
            </a:r>
            <a:r>
              <a:rPr lang="ru-RU" sz="2800" b="1" dirty="0">
                <a:solidFill>
                  <a:schemeClr val="accent1">
                    <a:lumMod val="75000"/>
                  </a:schemeClr>
                </a:solidFill>
              </a:rPr>
              <a:t>17 352-97-61</a:t>
            </a:r>
            <a:br>
              <a:rPr lang="ru-RU" sz="2800" b="1" dirty="0">
                <a:solidFill>
                  <a:schemeClr val="accent1">
                    <a:lumMod val="75000"/>
                  </a:schemeClr>
                </a:solidFill>
              </a:rPr>
            </a:br>
            <a:r>
              <a:rPr lang="ru-RU" sz="2800" b="1" dirty="0">
                <a:solidFill>
                  <a:schemeClr val="accent1">
                    <a:lumMod val="75000"/>
                  </a:schemeClr>
                </a:solidFill>
              </a:rPr>
              <a:t>+375 17 </a:t>
            </a:r>
            <a:r>
              <a:rPr lang="ru-RU" sz="2800" b="1" dirty="0" smtClean="0">
                <a:solidFill>
                  <a:schemeClr val="accent1">
                    <a:lumMod val="75000"/>
                  </a:schemeClr>
                </a:solidFill>
              </a:rPr>
              <a:t>395-56-19</a:t>
            </a:r>
            <a:br>
              <a:rPr lang="ru-RU" sz="2800" b="1" dirty="0" smtClean="0">
                <a:solidFill>
                  <a:schemeClr val="accent1">
                    <a:lumMod val="75000"/>
                  </a:schemeClr>
                </a:solidFill>
              </a:rPr>
            </a:br>
            <a:r>
              <a:rPr lang="ru-RU" sz="1600" b="1" dirty="0" smtClean="0">
                <a:solidFill>
                  <a:schemeClr val="accent1">
                    <a:lumMod val="75000"/>
                  </a:schemeClr>
                </a:solidFill>
              </a:rPr>
              <a:t/>
            </a:r>
            <a:br>
              <a:rPr lang="ru-RU" sz="1600" b="1" dirty="0" smtClean="0">
                <a:solidFill>
                  <a:schemeClr val="accent1">
                    <a:lumMod val="75000"/>
                  </a:schemeClr>
                </a:solidFill>
              </a:rPr>
            </a:br>
            <a:r>
              <a:rPr lang="ru-RU" sz="1600" b="1" dirty="0">
                <a:solidFill>
                  <a:schemeClr val="accent1">
                    <a:lumMod val="75000"/>
                  </a:schemeClr>
                </a:solidFill>
              </a:rPr>
              <a:t/>
            </a:r>
            <a:br>
              <a:rPr lang="ru-RU" sz="1600" b="1" dirty="0">
                <a:solidFill>
                  <a:schemeClr val="accent1">
                    <a:lumMod val="75000"/>
                  </a:schemeClr>
                </a:solidFill>
              </a:rPr>
            </a:br>
            <a:r>
              <a:rPr lang="ru-RU" sz="1600" b="1" dirty="0" smtClean="0">
                <a:solidFill>
                  <a:schemeClr val="accent1">
                    <a:lumMod val="75000"/>
                  </a:schemeClr>
                </a:solidFill>
              </a:rPr>
              <a:t/>
            </a:r>
            <a:br>
              <a:rPr lang="ru-RU" sz="1600" b="1" dirty="0" smtClean="0">
                <a:solidFill>
                  <a:schemeClr val="accent1">
                    <a:lumMod val="75000"/>
                  </a:schemeClr>
                </a:solidFill>
              </a:rPr>
            </a:br>
            <a:endParaRPr lang="ru-RU" sz="16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219114" y="910127"/>
            <a:ext cx="6250508" cy="784050"/>
          </a:xfrm>
        </p:spPr>
        <p:txBody>
          <a:bodyPr>
            <a:noAutofit/>
          </a:bodyPr>
          <a:lstStyle/>
          <a:p>
            <a:r>
              <a:rPr lang="ru-RU" sz="2000" dirty="0" smtClean="0"/>
              <a:t>Национальный центр усыновления</a:t>
            </a:r>
          </a:p>
          <a:p>
            <a:r>
              <a:rPr lang="ru-RU" sz="2000" dirty="0" smtClean="0"/>
              <a:t> министерства образования Республики Беларусь</a:t>
            </a:r>
            <a:endParaRPr lang="ru-RU" sz="20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36642" y="1920240"/>
            <a:ext cx="4977233" cy="3747554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0616" y="5036903"/>
            <a:ext cx="8525258" cy="23703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48963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71600" y="662940"/>
            <a:ext cx="9601200" cy="594360"/>
          </a:xfrm>
        </p:spPr>
        <p:txBody>
          <a:bodyPr>
            <a:normAutofit fontScale="90000"/>
          </a:bodyPr>
          <a:lstStyle/>
          <a:p>
            <a:pPr algn="ctr">
              <a:lnSpc>
                <a:spcPct val="106000"/>
              </a:lnSpc>
              <a:spcAft>
                <a:spcPts val="0"/>
              </a:spcAft>
            </a:pPr>
            <a:r>
              <a:rPr lang="ru-RU" sz="3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Формально эти вопросы можно разделить на три группы:</a:t>
            </a:r>
            <a:r>
              <a:rPr lang="ru-RU" sz="3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sz="3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ru-RU" dirty="0"/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5418007"/>
              </p:ext>
            </p:extLst>
          </p:nvPr>
        </p:nvGraphicFramePr>
        <p:xfrm>
          <a:off x="2434590" y="1748070"/>
          <a:ext cx="7795260" cy="426307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4" name="Рисунок 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766529"/>
            <a:ext cx="1371719" cy="9815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86268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16466" y="262890"/>
            <a:ext cx="5037462" cy="1348740"/>
          </a:xfrm>
          <a:prstGeom prst="rect">
            <a:avLst/>
          </a:prstGeom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011680" y="1760220"/>
            <a:ext cx="9601200" cy="4777740"/>
          </a:xfrm>
        </p:spPr>
        <p:txBody>
          <a:bodyPr>
            <a:normAutofit/>
          </a:bodyPr>
          <a:lstStyle/>
          <a:p>
            <a:r>
              <a:rPr lang="ru-RU" sz="4400" dirty="0" smtClean="0"/>
              <a:t>1. «</a:t>
            </a:r>
            <a:r>
              <a:rPr lang="ru-RU" sz="4400" b="1" dirty="0" smtClean="0"/>
              <a:t>Отключаем обычного человека»</a:t>
            </a:r>
          </a:p>
          <a:p>
            <a:r>
              <a:rPr lang="ru-RU" sz="4400" b="1" dirty="0"/>
              <a:t> </a:t>
            </a:r>
            <a:r>
              <a:rPr lang="ru-RU" sz="4400" b="1" dirty="0" smtClean="0"/>
              <a:t>2. «Включаем профессионала»</a:t>
            </a:r>
            <a:endParaRPr lang="ru-RU" sz="4400" b="1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30089"/>
            <a:ext cx="1371719" cy="981541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60372" y="3060383"/>
            <a:ext cx="6446519" cy="3626167"/>
          </a:xfrm>
          <a:prstGeom prst="rect">
            <a:avLst/>
          </a:prstGeom>
          <a:effectLst>
            <a:softEdge rad="266700"/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303986" y="2528698"/>
            <a:ext cx="7759289" cy="4849555"/>
          </a:xfrm>
          <a:prstGeom prst="rect">
            <a:avLst/>
          </a:prstGeom>
          <a:effectLst>
            <a:softEdge rad="698500"/>
          </a:effectLst>
        </p:spPr>
      </p:pic>
    </p:spTree>
    <p:extLst>
      <p:ext uri="{BB962C8B-B14F-4D97-AF65-F5344CB8AC3E}">
        <p14:creationId xmlns:p14="http://schemas.microsoft.com/office/powerpoint/2010/main" val="5513459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0010" y="217171"/>
            <a:ext cx="5257800" cy="937260"/>
          </a:xfrm>
        </p:spPr>
        <p:txBody>
          <a:bodyPr/>
          <a:lstStyle/>
          <a:p>
            <a:r>
              <a:rPr lang="ru-RU" sz="2800" dirty="0" smtClean="0">
                <a:solidFill>
                  <a:schemeClr val="bg1"/>
                </a:solidFill>
              </a:rPr>
              <a:t>Используем принципы психологического консультирования</a:t>
            </a:r>
            <a:endParaRPr lang="ru-RU" sz="2800" dirty="0">
              <a:solidFill>
                <a:schemeClr val="bg1"/>
              </a:solidFill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337810" y="1154431"/>
            <a:ext cx="7131477" cy="4754318"/>
          </a:xfrm>
          <a:prstGeom prst="rect">
            <a:avLst/>
          </a:prstGeom>
          <a:effectLst>
            <a:softEdge rad="546100"/>
          </a:effectLst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94310" y="1451610"/>
            <a:ext cx="5143500" cy="5314950"/>
          </a:xfrm>
        </p:spPr>
        <p:txBody>
          <a:bodyPr>
            <a:normAutofit lnSpcReduction="10000"/>
          </a:bodyPr>
          <a:lstStyle/>
          <a:p>
            <a:pPr>
              <a:lnSpc>
                <a:spcPct val="120000"/>
              </a:lnSpc>
              <a:spcAft>
                <a:spcPts val="0"/>
              </a:spcAft>
            </a:pPr>
            <a:r>
              <a:rPr lang="ru-RU" dirty="0" smtClean="0">
                <a:solidFill>
                  <a:schemeClr val="bg1"/>
                </a:solidFill>
              </a:rPr>
              <a:t>1. доброжелательное </a:t>
            </a:r>
            <a:r>
              <a:rPr lang="ru-RU" dirty="0">
                <a:solidFill>
                  <a:schemeClr val="bg1"/>
                </a:solidFill>
              </a:rPr>
              <a:t>отношение,</a:t>
            </a:r>
          </a:p>
          <a:p>
            <a:pPr>
              <a:lnSpc>
                <a:spcPct val="120000"/>
              </a:lnSpc>
              <a:spcAft>
                <a:spcPts val="0"/>
              </a:spcAft>
            </a:pPr>
            <a:r>
              <a:rPr lang="ru-RU" dirty="0" smtClean="0">
                <a:solidFill>
                  <a:schemeClr val="bg1"/>
                </a:solidFill>
              </a:rPr>
              <a:t>2. </a:t>
            </a:r>
            <a:r>
              <a:rPr lang="ru-RU" dirty="0" err="1" smtClean="0">
                <a:solidFill>
                  <a:schemeClr val="bg1"/>
                </a:solidFill>
              </a:rPr>
              <a:t>безоценочность</a:t>
            </a:r>
            <a:r>
              <a:rPr lang="ru-RU" dirty="0">
                <a:solidFill>
                  <a:schemeClr val="bg1"/>
                </a:solidFill>
              </a:rPr>
              <a:t>,</a:t>
            </a:r>
          </a:p>
          <a:p>
            <a:pPr>
              <a:lnSpc>
                <a:spcPct val="120000"/>
              </a:lnSpc>
              <a:spcAft>
                <a:spcPts val="0"/>
              </a:spcAft>
            </a:pPr>
            <a:r>
              <a:rPr lang="ru-RU" dirty="0" smtClean="0">
                <a:solidFill>
                  <a:schemeClr val="bg1"/>
                </a:solidFill>
              </a:rPr>
              <a:t>3. равенство </a:t>
            </a:r>
            <a:r>
              <a:rPr lang="ru-RU" dirty="0">
                <a:solidFill>
                  <a:schemeClr val="bg1"/>
                </a:solidFill>
              </a:rPr>
              <a:t>позиций,</a:t>
            </a:r>
          </a:p>
          <a:p>
            <a:pPr>
              <a:lnSpc>
                <a:spcPct val="120000"/>
              </a:lnSpc>
              <a:spcAft>
                <a:spcPts val="0"/>
              </a:spcAft>
            </a:pPr>
            <a:r>
              <a:rPr lang="ru-RU" dirty="0" smtClean="0">
                <a:solidFill>
                  <a:schemeClr val="bg1"/>
                </a:solidFill>
              </a:rPr>
              <a:t>4. принцип недопустимости советов, обещаний, навязывания решений</a:t>
            </a:r>
            <a:r>
              <a:rPr lang="ru-RU" dirty="0">
                <a:solidFill>
                  <a:schemeClr val="bg1"/>
                </a:solidFill>
              </a:rPr>
              <a:t>,</a:t>
            </a:r>
          </a:p>
          <a:p>
            <a:pPr>
              <a:lnSpc>
                <a:spcPct val="120000"/>
              </a:lnSpc>
              <a:spcAft>
                <a:spcPts val="0"/>
              </a:spcAft>
            </a:pPr>
            <a:r>
              <a:rPr lang="ru-RU" dirty="0" smtClean="0">
                <a:solidFill>
                  <a:schemeClr val="bg1"/>
                </a:solidFill>
              </a:rPr>
              <a:t>5. уважение </a:t>
            </a:r>
            <a:r>
              <a:rPr lang="ru-RU" dirty="0">
                <a:solidFill>
                  <a:schemeClr val="bg1"/>
                </a:solidFill>
              </a:rPr>
              <a:t>ценностей и права на самоопределение обратившегося </a:t>
            </a:r>
            <a:r>
              <a:rPr lang="ru-RU" dirty="0" smtClean="0">
                <a:solidFill>
                  <a:schemeClr val="bg1"/>
                </a:solidFill>
              </a:rPr>
              <a:t>за помощью</a:t>
            </a:r>
            <a:r>
              <a:rPr lang="ru-RU" dirty="0">
                <a:solidFill>
                  <a:schemeClr val="bg1"/>
                </a:solidFill>
              </a:rPr>
              <a:t>,</a:t>
            </a:r>
          </a:p>
          <a:p>
            <a:pPr>
              <a:lnSpc>
                <a:spcPct val="120000"/>
              </a:lnSpc>
              <a:spcAft>
                <a:spcPts val="0"/>
              </a:spcAft>
            </a:pPr>
            <a:r>
              <a:rPr lang="ru-RU" dirty="0" smtClean="0">
                <a:solidFill>
                  <a:schemeClr val="bg1"/>
                </a:solidFill>
              </a:rPr>
              <a:t>6. </a:t>
            </a:r>
            <a:r>
              <a:rPr lang="ru-RU" dirty="0" err="1">
                <a:solidFill>
                  <a:schemeClr val="bg1"/>
                </a:solidFill>
              </a:rPr>
              <a:t>э</a:t>
            </a:r>
            <a:r>
              <a:rPr lang="ru-RU" dirty="0" err="1" smtClean="0">
                <a:solidFill>
                  <a:schemeClr val="bg1"/>
                </a:solidFill>
              </a:rPr>
              <a:t>кологичность</a:t>
            </a:r>
            <a:r>
              <a:rPr lang="ru-RU" dirty="0" smtClean="0">
                <a:solidFill>
                  <a:schemeClr val="bg1"/>
                </a:solidFill>
              </a:rPr>
              <a:t> распределения ответственности</a:t>
            </a:r>
            <a:endParaRPr lang="ru-RU" dirty="0">
              <a:solidFill>
                <a:schemeClr val="bg1"/>
              </a:solidFill>
            </a:endParaRPr>
          </a:p>
          <a:p>
            <a:pPr>
              <a:lnSpc>
                <a:spcPct val="120000"/>
              </a:lnSpc>
              <a:spcAft>
                <a:spcPts val="0"/>
              </a:spcAft>
            </a:pPr>
            <a:r>
              <a:rPr lang="ru-RU" dirty="0" smtClean="0">
                <a:solidFill>
                  <a:schemeClr val="bg1"/>
                </a:solidFill>
              </a:rPr>
              <a:t>в процессе консультирования</a:t>
            </a:r>
            <a:r>
              <a:rPr lang="ru-RU" dirty="0">
                <a:solidFill>
                  <a:schemeClr val="bg1"/>
                </a:solidFill>
              </a:rPr>
              <a:t>,</a:t>
            </a:r>
          </a:p>
          <a:p>
            <a:pPr>
              <a:lnSpc>
                <a:spcPct val="120000"/>
              </a:lnSpc>
              <a:spcAft>
                <a:spcPts val="0"/>
              </a:spcAft>
            </a:pPr>
            <a:r>
              <a:rPr lang="ru-RU" dirty="0" smtClean="0">
                <a:solidFill>
                  <a:schemeClr val="bg1"/>
                </a:solidFill>
              </a:rPr>
              <a:t>7. сохранение </a:t>
            </a:r>
            <a:r>
              <a:rPr lang="ru-RU" dirty="0">
                <a:solidFill>
                  <a:schemeClr val="bg1"/>
                </a:solidFill>
              </a:rPr>
              <a:t>конфиденциальности,</a:t>
            </a:r>
          </a:p>
          <a:p>
            <a:pPr>
              <a:lnSpc>
                <a:spcPct val="120000"/>
              </a:lnSpc>
              <a:spcAft>
                <a:spcPts val="0"/>
              </a:spcAft>
            </a:pPr>
            <a:r>
              <a:rPr lang="ru-RU" dirty="0" smtClean="0">
                <a:solidFill>
                  <a:schemeClr val="bg1"/>
                </a:solidFill>
              </a:rPr>
              <a:t>8. наличие </a:t>
            </a:r>
            <a:r>
              <a:rPr lang="ru-RU" dirty="0">
                <a:solidFill>
                  <a:schemeClr val="bg1"/>
                </a:solidFill>
              </a:rPr>
              <a:t>мотивации клиента на получение психологической помощи,</a:t>
            </a:r>
          </a:p>
          <a:p>
            <a:pPr>
              <a:lnSpc>
                <a:spcPct val="120000"/>
              </a:lnSpc>
              <a:spcAft>
                <a:spcPts val="0"/>
              </a:spcAft>
            </a:pPr>
            <a:r>
              <a:rPr lang="ru-RU" dirty="0" smtClean="0">
                <a:solidFill>
                  <a:schemeClr val="bg1"/>
                </a:solidFill>
              </a:rPr>
              <a:t>9. эмоциональное </a:t>
            </a:r>
            <a:r>
              <a:rPr lang="ru-RU" dirty="0">
                <a:solidFill>
                  <a:schemeClr val="bg1"/>
                </a:solidFill>
              </a:rPr>
              <a:t>принятие и создание эмоциональной поддержки,</a:t>
            </a:r>
          </a:p>
          <a:p>
            <a:pPr>
              <a:lnSpc>
                <a:spcPct val="120000"/>
              </a:lnSpc>
              <a:spcAft>
                <a:spcPts val="0"/>
              </a:spcAft>
            </a:pPr>
            <a:r>
              <a:rPr lang="ru-RU" dirty="0" smtClean="0">
                <a:solidFill>
                  <a:schemeClr val="bg1"/>
                </a:solidFill>
              </a:rPr>
              <a:t>10. фиксация </a:t>
            </a:r>
            <a:r>
              <a:rPr lang="ru-RU" dirty="0">
                <a:solidFill>
                  <a:schemeClr val="bg1"/>
                </a:solidFill>
              </a:rPr>
              <a:t>на позитивных, ресурсных сторонах личности,</a:t>
            </a:r>
          </a:p>
          <a:p>
            <a:pPr>
              <a:lnSpc>
                <a:spcPct val="120000"/>
              </a:lnSpc>
              <a:spcAft>
                <a:spcPts val="0"/>
              </a:spcAft>
            </a:pPr>
            <a:r>
              <a:rPr lang="ru-RU" dirty="0" smtClean="0">
                <a:solidFill>
                  <a:schemeClr val="bg1"/>
                </a:solidFill>
              </a:rPr>
              <a:t>11. Разграничение личных и профессиональных</a:t>
            </a:r>
            <a:endParaRPr lang="ru-RU" dirty="0">
              <a:solidFill>
                <a:schemeClr val="bg1"/>
              </a:solidFill>
            </a:endParaRPr>
          </a:p>
          <a:p>
            <a:pPr>
              <a:lnSpc>
                <a:spcPct val="120000"/>
              </a:lnSpc>
              <a:spcAft>
                <a:spcPts val="0"/>
              </a:spcAft>
            </a:pPr>
            <a:r>
              <a:rPr lang="ru-RU" dirty="0">
                <a:solidFill>
                  <a:schemeClr val="bg1"/>
                </a:solidFill>
              </a:rPr>
              <a:t>отношений.</a:t>
            </a:r>
          </a:p>
          <a:p>
            <a:pPr>
              <a:lnSpc>
                <a:spcPct val="120000"/>
              </a:lnSpc>
              <a:spcAft>
                <a:spcPts val="0"/>
              </a:spcAft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921904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50969" y="502921"/>
            <a:ext cx="4271010" cy="1074419"/>
          </a:xfrm>
        </p:spPr>
        <p:txBody>
          <a:bodyPr/>
          <a:lstStyle/>
          <a:p>
            <a:pPr algn="ctr"/>
            <a:r>
              <a:rPr lang="ru-RU" sz="3200" b="1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</a:t>
            </a:r>
            <a:r>
              <a:rPr lang="ru-RU" sz="3200" b="1" dirty="0" smtClean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е </a:t>
            </a:r>
            <a:r>
              <a:rPr lang="ru-RU" sz="3200" b="1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жалеем, а подключаем </a:t>
            </a:r>
            <a:r>
              <a:rPr lang="ru-RU" sz="3200" b="1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эмпатию</a:t>
            </a:r>
            <a:r>
              <a:rPr lang="ru-RU" sz="4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sz="4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96037" y="-101736"/>
            <a:ext cx="5627029" cy="6733196"/>
          </a:xfrm>
          <a:effectLst>
            <a:softEdge rad="673100"/>
          </a:effectLst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16255" y="1841790"/>
            <a:ext cx="4428813" cy="4124295"/>
          </a:xfrm>
        </p:spPr>
        <p:txBody>
          <a:bodyPr>
            <a:normAutofit fontScale="92500" lnSpcReduction="10000"/>
          </a:bodyPr>
          <a:lstStyle/>
          <a:p>
            <a:pPr algn="just">
              <a:lnSpc>
                <a:spcPct val="106000"/>
              </a:lnSpc>
              <a:spcAft>
                <a:spcPts val="0"/>
              </a:spcAft>
            </a:pPr>
            <a:r>
              <a:rPr lang="ru-RU" sz="2000" dirty="0" smtClean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Жалость </a:t>
            </a:r>
            <a:r>
              <a:rPr lang="ru-RU" sz="20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со стороны специалиста чаще всего возникает, как ответ на собственный жизненный опыт, и он не всегда верный… </a:t>
            </a:r>
            <a:r>
              <a:rPr lang="ru-RU" sz="2000" dirty="0" smtClean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лишает человека возможности проявить самостоятельность, подключить внутренний ресурс.</a:t>
            </a:r>
          </a:p>
          <a:p>
            <a:pPr algn="just">
              <a:lnSpc>
                <a:spcPct val="106000"/>
              </a:lnSpc>
              <a:spcAft>
                <a:spcPts val="0"/>
              </a:spcAft>
            </a:pPr>
            <a:endParaRPr lang="ru-RU" sz="2000" dirty="0">
              <a:solidFill>
                <a:schemeClr val="bg1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6000"/>
              </a:lnSpc>
              <a:spcAft>
                <a:spcPts val="0"/>
              </a:spcAft>
            </a:pPr>
            <a:endParaRPr lang="ru-RU" sz="2000" dirty="0"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6000"/>
              </a:lnSpc>
              <a:spcAft>
                <a:spcPts val="0"/>
              </a:spcAft>
            </a:pPr>
            <a:endParaRPr lang="ru-RU" sz="2000" dirty="0"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6000"/>
              </a:lnSpc>
              <a:spcAft>
                <a:spcPts val="0"/>
              </a:spcAft>
            </a:pPr>
            <a:r>
              <a:rPr lang="ru-RU" sz="20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Жалость со стороны специалиста может привести к бездействию со стороны </a:t>
            </a:r>
            <a:r>
              <a:rPr lang="ru-RU" sz="2000" dirty="0" smtClean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родителя и привести к временным положительным результатам.</a:t>
            </a:r>
            <a:endParaRPr lang="ru-RU" sz="2000" dirty="0"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8590"/>
            <a:ext cx="1371719" cy="981541"/>
          </a:xfrm>
          <a:prstGeom prst="rect">
            <a:avLst/>
          </a:prstGeom>
        </p:spPr>
      </p:pic>
      <p:sp>
        <p:nvSpPr>
          <p:cNvPr id="6" name="Заголовок 1"/>
          <p:cNvSpPr txBox="1">
            <a:spLocks/>
          </p:cNvSpPr>
          <p:nvPr/>
        </p:nvSpPr>
        <p:spPr>
          <a:xfrm>
            <a:off x="7808286" y="6094251"/>
            <a:ext cx="4271010" cy="1074419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84000"/>
              </a:lnSpc>
              <a:spcBef>
                <a:spcPct val="0"/>
              </a:spcBef>
              <a:buNone/>
              <a:defRPr sz="4800" kern="12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40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Я  понимаю… но</a:t>
            </a:r>
            <a:br>
              <a:rPr lang="ru-RU" sz="40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129897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7170" y="685800"/>
            <a:ext cx="4834890" cy="2157884"/>
          </a:xfrm>
        </p:spPr>
        <p:txBody>
          <a:bodyPr/>
          <a:lstStyle/>
          <a:p>
            <a:pPr algn="ctr"/>
            <a:r>
              <a:rPr lang="ru-RU" sz="3600" b="1" i="1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Что </a:t>
            </a:r>
            <a:r>
              <a:rPr lang="ru-RU" sz="3600" b="1" i="1" dirty="0" smtClean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/>
            </a:r>
            <a:br>
              <a:rPr lang="ru-RU" sz="3600" b="1" i="1" dirty="0" smtClean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</a:br>
            <a:r>
              <a:rPr lang="ru-RU" sz="3600" b="1" i="1" dirty="0" smtClean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нам </a:t>
            </a:r>
            <a:r>
              <a:rPr lang="ru-RU" sz="3600" b="1" i="1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может </a:t>
            </a:r>
            <a:r>
              <a:rPr lang="ru-RU" sz="3600" b="1" i="1" dirty="0" smtClean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помочь наладить первичный контакт?</a:t>
            </a:r>
            <a:endParaRPr lang="ru-RU" sz="3600" dirty="0">
              <a:solidFill>
                <a:schemeClr val="bg1"/>
              </a:solidFill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02870" y="2856344"/>
            <a:ext cx="5257800" cy="3011056"/>
          </a:xfrm>
        </p:spPr>
        <p:txBody>
          <a:bodyPr>
            <a:noAutofit/>
          </a:bodyPr>
          <a:lstStyle/>
          <a:p>
            <a:r>
              <a:rPr lang="ru-RU" sz="2800" dirty="0" smtClean="0">
                <a:solidFill>
                  <a:schemeClr val="accent1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1. </a:t>
            </a:r>
            <a:r>
              <a:rPr lang="ru-RU" sz="2800" dirty="0">
                <a:solidFill>
                  <a:schemeClr val="accent1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П</a:t>
            </a:r>
            <a:r>
              <a:rPr lang="ru-RU" sz="2800" dirty="0" smtClean="0">
                <a:solidFill>
                  <a:schemeClr val="accent1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рисоединяемся </a:t>
            </a:r>
            <a:r>
              <a:rPr lang="ru-RU" sz="2800" dirty="0">
                <a:solidFill>
                  <a:schemeClr val="accent1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к чувствам и </a:t>
            </a:r>
            <a:r>
              <a:rPr lang="ru-RU" sz="2800" dirty="0" smtClean="0">
                <a:solidFill>
                  <a:schemeClr val="accent1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эмоциям, но не разделяем их.</a:t>
            </a:r>
          </a:p>
          <a:p>
            <a:endParaRPr lang="ru-RU" sz="2800" dirty="0"/>
          </a:p>
          <a:p>
            <a:r>
              <a:rPr lang="ru-RU" sz="2800" dirty="0" smtClean="0">
                <a:solidFill>
                  <a:schemeClr val="accent1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2. Не </a:t>
            </a:r>
            <a:r>
              <a:rPr lang="ru-RU" sz="2800" dirty="0">
                <a:solidFill>
                  <a:schemeClr val="accent1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осуждаем, а рассматриваем ситуацию с разных сторон и с позиции родителя в том </a:t>
            </a:r>
            <a:r>
              <a:rPr lang="ru-RU" sz="2800" dirty="0" smtClean="0">
                <a:solidFill>
                  <a:schemeClr val="accent1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числе.</a:t>
            </a:r>
            <a:endParaRPr lang="ru-RU" sz="2800" dirty="0">
              <a:solidFill>
                <a:schemeClr val="accent1">
                  <a:lumMod val="40000"/>
                  <a:lumOff val="60000"/>
                </a:schemeClr>
              </a:solidFill>
            </a:endParaRPr>
          </a:p>
        </p:txBody>
      </p:sp>
      <p:pic>
        <p:nvPicPr>
          <p:cNvPr id="5" name="Рисунок 4" descr="Picture background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91830" y="1303021"/>
            <a:ext cx="6355081" cy="4887518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Объект 5"/>
          <p:cNvSpPr>
            <a:spLocks noGrp="1"/>
          </p:cNvSpPr>
          <p:nvPr>
            <p:ph idx="1"/>
          </p:nvPr>
        </p:nvSpPr>
        <p:spPr>
          <a:xfrm>
            <a:off x="5806441" y="240031"/>
            <a:ext cx="6217920" cy="1062990"/>
          </a:xfrm>
        </p:spPr>
        <p:txBody>
          <a:bodyPr>
            <a:normAutofit/>
          </a:bodyPr>
          <a:lstStyle/>
          <a:p>
            <a:r>
              <a:rPr lang="ru-RU" b="1" dirty="0" smtClean="0"/>
              <a:t>Шарики какого цвета изображены на экране?</a:t>
            </a:r>
            <a:endParaRPr lang="ru-RU" dirty="0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91830" y="1388852"/>
            <a:ext cx="6509980" cy="4801687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371719" cy="9815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38571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67798" y="125730"/>
            <a:ext cx="9601200" cy="1005840"/>
          </a:xfrm>
        </p:spPr>
        <p:txBody>
          <a:bodyPr/>
          <a:lstStyle/>
          <a:p>
            <a:r>
              <a:rPr lang="ru-RU" sz="4000" dirty="0">
                <a:solidFill>
                  <a:srgbClr val="1F497D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Сколько людей – столько мнений…</a:t>
            </a:r>
            <a:br>
              <a:rPr lang="ru-RU" sz="4000" dirty="0">
                <a:solidFill>
                  <a:srgbClr val="1F497D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</a:br>
            <a:r>
              <a:rPr lang="ru-RU" sz="2200" dirty="0">
                <a:solidFill>
                  <a:srgbClr val="1F497D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вопрос- открытого восприятия ситуации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257300" y="2046219"/>
            <a:ext cx="4443984" cy="823912"/>
          </a:xfrm>
        </p:spPr>
        <p:txBody>
          <a:bodyPr/>
          <a:lstStyle/>
          <a:p>
            <a:pPr algn="ctr"/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Что</a:t>
            </a:r>
          </a:p>
          <a:p>
            <a:pPr algn="ctr"/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может наложить отпечаток на восприятие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1257300" y="3784780"/>
            <a:ext cx="4443984" cy="3234690"/>
          </a:xfrm>
        </p:spPr>
        <p:txBody>
          <a:bodyPr>
            <a:normAutofit/>
          </a:bodyPr>
          <a:lstStyle/>
          <a:p>
            <a:pPr lvl="0" algn="just">
              <a:lnSpc>
                <a:spcPct val="106000"/>
              </a:lnSpc>
              <a:spcAft>
                <a:spcPts val="0"/>
              </a:spcAft>
            </a:pPr>
            <a:r>
              <a:rPr lang="ru-RU" sz="1900" dirty="0" smtClean="0">
                <a:solidFill>
                  <a:srgbClr val="1F497D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Собственный </a:t>
            </a:r>
            <a:r>
              <a:rPr lang="ru-RU" sz="1900" dirty="0">
                <a:solidFill>
                  <a:srgbClr val="1F497D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жизненный опыт накладывает след на наше восприятие ситуации;</a:t>
            </a:r>
            <a:endParaRPr lang="ru-RU" sz="1500" dirty="0">
              <a:solidFill>
                <a:srgbClr val="1F497D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 algn="just">
              <a:lnSpc>
                <a:spcPct val="106000"/>
              </a:lnSpc>
              <a:spcAft>
                <a:spcPts val="0"/>
              </a:spcAft>
            </a:pPr>
            <a:r>
              <a:rPr lang="ru-RU" sz="1900" dirty="0" smtClean="0">
                <a:solidFill>
                  <a:srgbClr val="1F497D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Предварительное изучение  </a:t>
            </a:r>
            <a:r>
              <a:rPr lang="ru-RU" sz="1900" dirty="0">
                <a:solidFill>
                  <a:srgbClr val="1F497D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пакета документов</a:t>
            </a:r>
            <a:r>
              <a:rPr lang="ru-RU" sz="1900" dirty="0" smtClean="0">
                <a:solidFill>
                  <a:srgbClr val="1F497D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;</a:t>
            </a:r>
          </a:p>
          <a:p>
            <a:pPr lvl="0" algn="just">
              <a:lnSpc>
                <a:spcPct val="106000"/>
              </a:lnSpc>
              <a:spcAft>
                <a:spcPts val="0"/>
              </a:spcAft>
            </a:pPr>
            <a:r>
              <a:rPr lang="ru-RU" sz="1900" dirty="0" smtClean="0">
                <a:solidFill>
                  <a:srgbClr val="1F497D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Общественное мнение;</a:t>
            </a:r>
            <a:endParaRPr lang="ru-RU" sz="1500" dirty="0">
              <a:solidFill>
                <a:srgbClr val="1F497D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 algn="just">
              <a:lnSpc>
                <a:spcPct val="106000"/>
              </a:lnSpc>
              <a:spcAft>
                <a:spcPts val="0"/>
              </a:spcAft>
            </a:pPr>
            <a:r>
              <a:rPr lang="ru-RU" sz="1900" dirty="0">
                <a:solidFill>
                  <a:srgbClr val="1F497D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Б</a:t>
            </a:r>
            <a:r>
              <a:rPr lang="ru-RU" sz="1900" dirty="0" smtClean="0">
                <a:solidFill>
                  <a:srgbClr val="1F497D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езграничное </a:t>
            </a:r>
            <a:r>
              <a:rPr lang="ru-RU" sz="1900" dirty="0">
                <a:solidFill>
                  <a:srgbClr val="1F497D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желание </a:t>
            </a:r>
            <a:r>
              <a:rPr lang="ru-RU" sz="1900" dirty="0" smtClean="0">
                <a:solidFill>
                  <a:srgbClr val="1F497D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оказать </a:t>
            </a:r>
            <a:r>
              <a:rPr lang="ru-RU" sz="1900" dirty="0">
                <a:solidFill>
                  <a:srgbClr val="1F497D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помощь </a:t>
            </a:r>
            <a:r>
              <a:rPr lang="ru-RU" sz="1900" dirty="0" smtClean="0">
                <a:solidFill>
                  <a:srgbClr val="1F497D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ребёнку.</a:t>
            </a:r>
            <a:endParaRPr lang="ru-RU" sz="1900" dirty="0">
              <a:solidFill>
                <a:srgbClr val="1F497D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7290824" y="1634263"/>
            <a:ext cx="4443984" cy="823912"/>
          </a:xfrm>
        </p:spPr>
        <p:txBody>
          <a:bodyPr/>
          <a:lstStyle/>
          <a:p>
            <a:pPr algn="ctr"/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Что </a:t>
            </a:r>
          </a:p>
          <a:p>
            <a:pPr algn="ctr"/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нужно </a:t>
            </a:r>
          </a:p>
          <a:p>
            <a:pPr algn="ctr"/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обязательно учесть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621513" y="3806274"/>
            <a:ext cx="5270746" cy="3314700"/>
          </a:xfrm>
        </p:spPr>
        <p:txBody>
          <a:bodyPr>
            <a:normAutofit fontScale="62500" lnSpcReduction="20000"/>
          </a:bodyPr>
          <a:lstStyle/>
          <a:p>
            <a:pPr algn="just">
              <a:lnSpc>
                <a:spcPct val="106000"/>
              </a:lnSpc>
              <a:spcAft>
                <a:spcPts val="0"/>
              </a:spcAft>
            </a:pPr>
            <a:r>
              <a:rPr lang="ru-RU" sz="2500" dirty="0" smtClean="0">
                <a:solidFill>
                  <a:srgbClr val="1F497D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Мы </a:t>
            </a:r>
            <a:r>
              <a:rPr lang="ru-RU" sz="2500" dirty="0">
                <a:solidFill>
                  <a:srgbClr val="1F497D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не знакомы с человеком, который к нам пришёл… мы не знаем его восприятие сложившейся ситуации, истинную причину, историю жизни, с какими эмоциями он сейчас проживает эту ситуацию (обида, злость, безразличие, тревога, непонимание, растерянность) и медицинский </a:t>
            </a:r>
            <a:r>
              <a:rPr lang="ru-RU" sz="2500" dirty="0" smtClean="0">
                <a:solidFill>
                  <a:srgbClr val="1F497D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анамнез…</a:t>
            </a:r>
            <a:endParaRPr lang="ru-RU" sz="2500" dirty="0" smtClean="0">
              <a:solidFill>
                <a:srgbClr val="1F497D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6000"/>
              </a:lnSpc>
              <a:spcAft>
                <a:spcPts val="0"/>
              </a:spcAft>
            </a:pPr>
            <a:r>
              <a:rPr lang="ru-RU" sz="2500" dirty="0" smtClean="0">
                <a:solidFill>
                  <a:srgbClr val="1F497D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Л</a:t>
            </a:r>
            <a:r>
              <a:rPr lang="ru-RU" sz="2500" dirty="0" smtClean="0">
                <a:solidFill>
                  <a:srgbClr val="1F497D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юди, употребляющие </a:t>
            </a:r>
            <a:r>
              <a:rPr lang="ru-RU" sz="2500" dirty="0" err="1">
                <a:solidFill>
                  <a:srgbClr val="1F497D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психоактивные</a:t>
            </a:r>
            <a:r>
              <a:rPr lang="ru-RU" sz="2500" dirty="0">
                <a:solidFill>
                  <a:srgbClr val="1F497D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вещества они уже привыкли к тому, что в обще о них сложилось определённое мнение (стигма) и они заранее ждут </a:t>
            </a:r>
            <a:r>
              <a:rPr lang="ru-RU" sz="2500" dirty="0" smtClean="0">
                <a:solidFill>
                  <a:srgbClr val="1F497D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осуждения, стараются что-то скрыть.</a:t>
            </a:r>
            <a:endParaRPr lang="ru-RU" sz="2500" dirty="0">
              <a:solidFill>
                <a:srgbClr val="1F497D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6000"/>
              </a:lnSpc>
              <a:spcAft>
                <a:spcPts val="0"/>
              </a:spcAft>
              <a:tabLst>
                <a:tab pos="5200650" algn="l"/>
              </a:tabLst>
            </a:pPr>
            <a:r>
              <a:rPr lang="ru-RU" sz="2500" dirty="0" smtClean="0">
                <a:solidFill>
                  <a:srgbClr val="1F497D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Открытое </a:t>
            </a:r>
            <a:r>
              <a:rPr lang="ru-RU" sz="2500" dirty="0">
                <a:solidFill>
                  <a:srgbClr val="1F497D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осуждение, как правило, вызывает АГРЕССИЮ.</a:t>
            </a:r>
            <a:endParaRPr lang="ru-RU" sz="2500" dirty="0">
              <a:solidFill>
                <a:srgbClr val="1F497D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/>
            <a:endParaRPr lang="ru-RU" sz="1900" dirty="0">
              <a:solidFill>
                <a:srgbClr val="1F497D"/>
              </a:solidFill>
            </a:endParaRPr>
          </a:p>
          <a:p>
            <a:endParaRPr lang="ru-RU" dirty="0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3770" y="125730"/>
            <a:ext cx="1371719" cy="981541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04151" y="982670"/>
            <a:ext cx="2320911" cy="2320911"/>
          </a:xfrm>
          <a:prstGeom prst="rect">
            <a:avLst/>
          </a:prstGeom>
          <a:effectLst>
            <a:softEdge rad="139700"/>
          </a:effectLst>
        </p:spPr>
      </p:pic>
    </p:spTree>
    <p:extLst>
      <p:ext uri="{BB962C8B-B14F-4D97-AF65-F5344CB8AC3E}">
        <p14:creationId xmlns:p14="http://schemas.microsoft.com/office/powerpoint/2010/main" val="39204718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  <p:bldP spid="6" grpId="0" build="p"/>
    </p:bldLst>
  </p:timing>
</p:sld>
</file>

<file path=ppt/theme/theme1.xml><?xml version="1.0" encoding="utf-8"?>
<a:theme xmlns:a="http://schemas.openxmlformats.org/drawingml/2006/main" name="Crop">
  <a:themeElements>
    <a:clrScheme name="Office 2007-2010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rop">
      <a:majorFont>
        <a:latin typeface="Franklin Gothic Book" panose="020B0503020102020204"/>
        <a:ea typeface=""/>
        <a:cs typeface=""/>
        <a:font script="Jpan" typeface="メイリオ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Franklin Gothic Book" panose="020B0503020102020204"/>
        <a:ea typeface=""/>
        <a:cs typeface=""/>
        <a:font script="Jpan" typeface="メイリオ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Crop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in">
          <a:solidFill>
            <a:schemeClr val="phClr"/>
          </a:solidFill>
          <a:prstDash val="solid"/>
        </a:ln>
        <a:ln w="34925" cap="flat" cmpd="sng" algn="in">
          <a:solidFill>
            <a:schemeClr val="phClr"/>
          </a:solidFill>
          <a:prstDash val="solid"/>
        </a:ln>
        <a:ln w="19050" cap="flat" cmpd="sng" algn="in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rop" id="{EC9488ED-E761-4D60-9AC4-764D1FE2C171}" vid="{CE19780C-D67D-4C13-9DE9-A52BC3BA51B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TM10001105[[fn=Уголки]]</Template>
  <TotalTime>1257</TotalTime>
  <Words>1073</Words>
  <Application>Microsoft Office PowerPoint</Application>
  <PresentationFormat>Широкоэкранный</PresentationFormat>
  <Paragraphs>189</Paragraphs>
  <Slides>37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37</vt:i4>
      </vt:variant>
    </vt:vector>
  </HeadingPairs>
  <TitlesOfParts>
    <vt:vector size="44" baseType="lpstr">
      <vt:lpstr>Arial</vt:lpstr>
      <vt:lpstr>Calibri</vt:lpstr>
      <vt:lpstr>Comic Sans MS</vt:lpstr>
      <vt:lpstr>Franklin Gothic Book</vt:lpstr>
      <vt:lpstr>Times New Roman</vt:lpstr>
      <vt:lpstr>Wingdings</vt:lpstr>
      <vt:lpstr>Crop</vt:lpstr>
      <vt:lpstr>онлайн-консультированиЕ  «Методический мост»  Тема: «Особенности взаимодействия специалистов помогающих профессий с законными представителями несовершеннолетних, находящимися в изменённом состоянии» </vt:lpstr>
      <vt:lpstr>«Сложности, возникающие во взаимодействии специалистов с родителями,  употребляющими психоактивные вещества»  Чубуркова Анна Владимировна  педагог-психолог Национального центра усыновления </vt:lpstr>
      <vt:lpstr>Результаты анкетирования</vt:lpstr>
      <vt:lpstr>Формально эти вопросы можно разделить на три группы: </vt:lpstr>
      <vt:lpstr>Презентация PowerPoint</vt:lpstr>
      <vt:lpstr>Используем принципы психологического консультирования</vt:lpstr>
      <vt:lpstr>Не жалеем, а подключаем эмпатию </vt:lpstr>
      <vt:lpstr>Что  нам может помочь наладить первичный контакт?</vt:lpstr>
      <vt:lpstr>Сколько людей – столько мнений… вопрос- открытого восприятия ситуации</vt:lpstr>
      <vt:lpstr>Агрессия и потребности человека</vt:lpstr>
      <vt:lpstr>Берегите себя!  Вы у себя одни такие…</vt:lpstr>
      <vt:lpstr>«Использование мотивационного интервью в работе педагога-психолога»  Гамова Анастасия Викторовна педагог-психолог Национального центра усыновления </vt:lpstr>
      <vt:lpstr>Презентация PowerPoint</vt:lpstr>
      <vt:lpstr>Презентация PowerPoint</vt:lpstr>
      <vt:lpstr>Презентация PowerPoint</vt:lpstr>
      <vt:lpstr>Применение МИ</vt:lpstr>
      <vt:lpstr>Условия применения МИ</vt:lpstr>
      <vt:lpstr>Условия применения МИ</vt:lpstr>
      <vt:lpstr>Принципы МИ</vt:lpstr>
      <vt:lpstr>Ключевые процессы МИ</vt:lpstr>
      <vt:lpstr>Процессы МИ</vt:lpstr>
      <vt:lpstr>Приемы МИ</vt:lpstr>
      <vt:lpstr>Приемы МИ</vt:lpstr>
      <vt:lpstr>       </vt:lpstr>
      <vt:lpstr>      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Анкета обратной связи</vt:lpstr>
      <vt:lpstr>Следующая встреча: май 2025 </vt:lpstr>
      <vt:lpstr>  ул. Платонова, д. 22,        11 этаж 220005,               г. Минск     Пн-пт: 9.00 - 17.30   Обед: 13.00 - 13.30       +375 17 352-97-61 +375 17 395-56-19   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онлайн-консультированиЕ   «Методический мост»</dc:title>
  <dc:creator>Пользователь Windows</dc:creator>
  <cp:lastModifiedBy>Пользователь Windows</cp:lastModifiedBy>
  <cp:revision>94</cp:revision>
  <dcterms:created xsi:type="dcterms:W3CDTF">2024-12-16T11:33:37Z</dcterms:created>
  <dcterms:modified xsi:type="dcterms:W3CDTF">2025-02-20T10:43:30Z</dcterms:modified>
</cp:coreProperties>
</file>