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83"/>
  </p:notesMasterIdLst>
  <p:sldIdLst>
    <p:sldId id="256" r:id="rId5"/>
    <p:sldId id="257" r:id="rId6"/>
    <p:sldId id="363" r:id="rId7"/>
    <p:sldId id="364" r:id="rId8"/>
    <p:sldId id="311" r:id="rId9"/>
    <p:sldId id="336" r:id="rId10"/>
    <p:sldId id="337" r:id="rId11"/>
    <p:sldId id="338" r:id="rId12"/>
    <p:sldId id="339" r:id="rId13"/>
    <p:sldId id="340" r:id="rId14"/>
    <p:sldId id="341" r:id="rId15"/>
    <p:sldId id="342" r:id="rId16"/>
    <p:sldId id="343" r:id="rId17"/>
    <p:sldId id="344" r:id="rId18"/>
    <p:sldId id="345" r:id="rId19"/>
    <p:sldId id="346" r:id="rId20"/>
    <p:sldId id="347" r:id="rId21"/>
    <p:sldId id="348" r:id="rId22"/>
    <p:sldId id="349" r:id="rId23"/>
    <p:sldId id="350" r:id="rId24"/>
    <p:sldId id="351" r:id="rId25"/>
    <p:sldId id="352" r:id="rId26"/>
    <p:sldId id="353" r:id="rId27"/>
    <p:sldId id="354" r:id="rId28"/>
    <p:sldId id="355" r:id="rId29"/>
    <p:sldId id="356" r:id="rId30"/>
    <p:sldId id="357" r:id="rId31"/>
    <p:sldId id="358" r:id="rId32"/>
    <p:sldId id="359" r:id="rId33"/>
    <p:sldId id="360" r:id="rId34"/>
    <p:sldId id="361" r:id="rId35"/>
    <p:sldId id="362" r:id="rId36"/>
    <p:sldId id="333" r:id="rId37"/>
    <p:sldId id="312" r:id="rId38"/>
    <p:sldId id="366" r:id="rId39"/>
    <p:sldId id="367" r:id="rId40"/>
    <p:sldId id="368" r:id="rId41"/>
    <p:sldId id="369" r:id="rId42"/>
    <p:sldId id="370" r:id="rId43"/>
    <p:sldId id="371" r:id="rId44"/>
    <p:sldId id="372" r:id="rId45"/>
    <p:sldId id="373" r:id="rId46"/>
    <p:sldId id="374" r:id="rId47"/>
    <p:sldId id="375" r:id="rId48"/>
    <p:sldId id="376" r:id="rId49"/>
    <p:sldId id="377" r:id="rId50"/>
    <p:sldId id="378" r:id="rId51"/>
    <p:sldId id="379" r:id="rId52"/>
    <p:sldId id="380" r:id="rId53"/>
    <p:sldId id="381" r:id="rId54"/>
    <p:sldId id="382" r:id="rId55"/>
    <p:sldId id="383" r:id="rId56"/>
    <p:sldId id="384" r:id="rId57"/>
    <p:sldId id="385" r:id="rId58"/>
    <p:sldId id="332" r:id="rId59"/>
    <p:sldId id="331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34" r:id="rId70"/>
    <p:sldId id="322" r:id="rId71"/>
    <p:sldId id="323" r:id="rId72"/>
    <p:sldId id="324" r:id="rId73"/>
    <p:sldId id="325" r:id="rId74"/>
    <p:sldId id="326" r:id="rId75"/>
    <p:sldId id="327" r:id="rId76"/>
    <p:sldId id="328" r:id="rId77"/>
    <p:sldId id="329" r:id="rId78"/>
    <p:sldId id="310" r:id="rId79"/>
    <p:sldId id="387" r:id="rId80"/>
    <p:sldId id="386" r:id="rId81"/>
    <p:sldId id="262" r:id="rId8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1" clrIdx="0">
    <p:extLst>
      <p:ext uri="{19B8F6BF-5375-455C-9EA6-DF929625EA0E}">
        <p15:presenceInfo xmlns:p15="http://schemas.microsoft.com/office/powerpoint/2012/main" userId="Пользователь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A65"/>
    <a:srgbClr val="FFD03B"/>
    <a:srgbClr val="E8F1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 snapToGrid="0">
      <p:cViewPr varScale="1">
        <p:scale>
          <a:sx n="84" d="100"/>
          <a:sy n="84" d="100"/>
        </p:scale>
        <p:origin x="1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commentAuthors" Target="commentAuthor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notesMaster" Target="notesMasters/notes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494772-A289-4D46-B996-463C08274795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33D077-4683-420F-9069-149482662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551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DE8F6-2CF3-2A48-E24E-5D4FC360E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2EA32F5-C79A-472A-42A5-07F56EC3E9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5183040-D4DF-7362-B5F7-4C27F2EB82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F1170A-2777-1BEB-0111-FBEE22AF0C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823A4FE-833C-4F19-A2BE-489CA1A63A60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21613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6925BF-3429-4494-BC50-3663A61C8D4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889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6925BF-3429-4494-BC50-3663A61C8D4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119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7F109-1200-458A-53B2-35276922A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4A400F5-57F0-CEDF-B5DB-7291645D8F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84BEDF7-0EBE-232D-185E-4288B00CA5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F89249E-A236-BF13-5472-C0248ECB82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823A4FE-833C-4F19-A2BE-489CA1A63A60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8222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AD799-4962-9D50-04E2-DF05671E2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215B12F-043E-FD1D-9ACC-28D89D0B14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9C0284F-BAB1-4A4B-ADE6-562AC68E74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740D8A-BE14-A395-59A7-2519F25064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823A4FE-833C-4F19-A2BE-489CA1A63A60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193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7D63E-838B-DE6F-38B5-0250168FA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D5DD17F-D996-1E4B-6776-17A0C543FE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7556293-4143-C1EA-12C8-6E4EA04405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1AA3A5E-6977-0631-0E72-05444F38FF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823A4FE-833C-4F19-A2BE-489CA1A63A60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9397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CA9C8-2498-76CB-22A6-3B999A7D5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36FF09E-2296-14B5-43E3-E4AAE4C08B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2054017-FF4D-83A4-6EB5-1992F5C0EA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55A3CDE-DE00-D0AE-8363-4DF017F06B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823A4FE-833C-4F19-A2BE-489CA1A63A60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95128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/>
              <a:t>Оригинальные шаблоны для презентаций: </a:t>
            </a:r>
            <a:r>
              <a:rPr lang="ru-RU" sz="1200" dirty="0">
                <a:hlinkClick r:id="rId3"/>
              </a:rPr>
              <a:t>https://presentation-creation.ru/powerpoint-templates.html</a:t>
            </a:r>
            <a:r>
              <a:rPr lang="en-US" sz="1200" dirty="0"/>
              <a:t> </a:t>
            </a:r>
            <a:endParaRPr lang="ru-RU" sz="1200" dirty="0"/>
          </a:p>
          <a:p>
            <a:r>
              <a:rPr lang="ru-RU" sz="1200" dirty="0"/>
              <a:t>Бесплатно и без регистрации.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4341FE-AE5C-47F1-8FD8-47C4A673A80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4434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4341FE-AE5C-47F1-8FD8-47C4A673A80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4970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4341FE-AE5C-47F1-8FD8-47C4A673A80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2645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6925BF-3429-4494-BC50-3663A61C8D4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3420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F4DC382-7FE7-4593-B6A6-23964E8ED133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B274057-00ED-4001-9A05-9F49DCC4DC5C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6038526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DC382-7FE7-4593-B6A6-23964E8ED133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74057-00ED-4001-9A05-9F49DCC4D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838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DC382-7FE7-4593-B6A6-23964E8ED133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74057-00ED-4001-9A05-9F49DCC4D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306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A0FAF9-7480-4930-A00D-832D3D207B2F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26.08.2026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CE5B4-E851-42BF-B84B-15037858D1A3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4254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A0FAF9-7480-4930-A00D-832D3D207B2F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26.08.2026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CE5B4-E851-42BF-B84B-15037858D1A3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721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A0FAF9-7480-4930-A00D-832D3D207B2F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26.08.2026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CE5B4-E851-42BF-B84B-15037858D1A3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8770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A0FAF9-7480-4930-A00D-832D3D207B2F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26.08.2026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CE5B4-E851-42BF-B84B-15037858D1A3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0599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A0FAF9-7480-4930-A00D-832D3D207B2F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26.08.2026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CE5B4-E851-42BF-B84B-15037858D1A3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3321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A0FAF9-7480-4930-A00D-832D3D207B2F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26.08.2026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CE5B4-E851-42BF-B84B-15037858D1A3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86688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A0FAF9-7480-4930-A00D-832D3D207B2F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26.08.2026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CE5B4-E851-42BF-B84B-15037858D1A3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6063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A0FAF9-7480-4930-A00D-832D3D207B2F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26.08.2026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6370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CE5B4-E851-42BF-B84B-15037858D1A3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6370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6370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52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DC382-7FE7-4593-B6A6-23964E8ED133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74057-00ED-4001-9A05-9F49DCC4D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7953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A0FAF9-7480-4930-A00D-832D3D207B2F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26.08.2026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CE5B4-E851-42BF-B84B-15037858D1A3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9942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A0FAF9-7480-4930-A00D-832D3D207B2F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26.08.2026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CE5B4-E851-42BF-B84B-15037858D1A3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34028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A0FAF9-7480-4930-A00D-832D3D207B2F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26.08.2026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CE5B4-E851-42BF-B84B-15037858D1A3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841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64C7E0-1B97-4A04-BF52-E77E00C39DFA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9988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7427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D69708-100F-4505-9790-025361A7866D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542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797D7F-1F15-4ECD-B21D-47D170633804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8178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4F03A1-F5D4-4704-B0BF-02F53996F1E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7939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EC5A15-E771-4B87-8382-B9A1A859B412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0498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B03D62-2045-4934-87F2-86DE4805C99D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799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F4DC382-7FE7-4593-B6A6-23964E8ED133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274057-00ED-4001-9A05-9F49DCC4DC5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6085679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03FDB9-8F13-4135-82F7-01D8A5DF077B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1988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DF345D2-DE05-474B-A618-0CE4B3AB121E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5869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4CBD07-495E-4974-BD51-8109748F488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0302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1F436-C570-4215-AB92-257FCE2C0C3F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242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0" y="3573016"/>
            <a:ext cx="5711957" cy="1980220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</a:t>
            </a:r>
            <a:r>
              <a:rPr lang="en-US" dirty="0"/>
              <a:t> </a:t>
            </a:r>
            <a:r>
              <a:rPr lang="ru-RU" dirty="0"/>
              <a:t>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B2B2B2">
                    <a:lumMod val="75000"/>
                  </a:srgbClr>
                </a:solidFill>
              </a:rPr>
              <a:pPr/>
              <a:t>26.08.2026</a:t>
            </a:fld>
            <a:endParaRPr lang="ru-RU">
              <a:solidFill>
                <a:srgbClr val="B2B2B2">
                  <a:lumMod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 dirty="0">
              <a:solidFill>
                <a:srgbClr val="B2B2B2">
                  <a:lumMod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B2B2B2">
                    <a:lumMod val="75000"/>
                  </a:srgbClr>
                </a:solidFill>
              </a:rPr>
              <a:pPr/>
              <a:t>‹#›</a:t>
            </a:fld>
            <a:endParaRPr lang="ru-RU">
              <a:solidFill>
                <a:srgbClr val="B2B2B2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528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prstClr val="white"/>
                </a:solidFill>
              </a:rPr>
              <a:pPr/>
              <a:t>26.08.2026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8940800" y="65087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3503712" y="692697"/>
            <a:ext cx="8688288" cy="882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2"/>
          <p:cNvSpPr>
            <a:spLocks noGrp="1"/>
          </p:cNvSpPr>
          <p:nvPr>
            <p:ph idx="1"/>
          </p:nvPr>
        </p:nvSpPr>
        <p:spPr>
          <a:xfrm>
            <a:off x="3791744" y="1700808"/>
            <a:ext cx="8256917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99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5733" y="4406901"/>
            <a:ext cx="7630551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95733" y="2906713"/>
            <a:ext cx="7630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F8F8F8">
                    <a:lumMod val="50000"/>
                  </a:srgbClr>
                </a:solidFill>
              </a:rPr>
              <a:pPr/>
              <a:t>26.08.2026</a:t>
            </a:fld>
            <a:endParaRPr lang="ru-RU">
              <a:solidFill>
                <a:srgbClr val="F8F8F8">
                  <a:lumMod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>
              <a:solidFill>
                <a:srgbClr val="F8F8F8">
                  <a:lumMod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F8F8F8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F8F8F8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24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39349" y="2060848"/>
            <a:ext cx="576064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2011" y="2071390"/>
            <a:ext cx="576064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prstClr val="white">
                    <a:lumMod val="95000"/>
                  </a:prstClr>
                </a:solidFill>
              </a:rPr>
              <a:pPr/>
              <a:t>26.08.2026</a:t>
            </a:fld>
            <a:endParaRPr lang="ru-RU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prstClr val="white">
                    <a:lumMod val="9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76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360" y="1916832"/>
            <a:ext cx="556861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35360" y="2556594"/>
            <a:ext cx="5568619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88022" y="1934294"/>
            <a:ext cx="566462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88022" y="2574056"/>
            <a:ext cx="5664629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833747" y="6410897"/>
            <a:ext cx="162065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4D4D4D">
                    <a:lumMod val="60000"/>
                    <a:lumOff val="40000"/>
                  </a:srgbClr>
                </a:solidFill>
              </a:rPr>
              <a:pPr/>
              <a:t>26.08.2026</a:t>
            </a:fld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538912" y="6356351"/>
            <a:ext cx="2199456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9961747" y="6356351"/>
            <a:ext cx="162065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4D4D4D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82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4D4D4D">
                    <a:lumMod val="60000"/>
                    <a:lumOff val="40000"/>
                  </a:srgbClr>
                </a:solidFill>
              </a:rPr>
              <a:pPr/>
              <a:t>26.08.2026</a:t>
            </a:fld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4D4D4D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01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DC382-7FE7-4593-B6A6-23964E8ED133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74057-00ED-4001-9A05-9F49DCC4D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6540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4D4D4D">
                    <a:lumMod val="60000"/>
                    <a:lumOff val="40000"/>
                  </a:srgbClr>
                </a:solidFill>
              </a:rPr>
              <a:pPr/>
              <a:t>26.08.2026</a:t>
            </a:fld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4D4D4D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51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513622"/>
            <a:ext cx="4011084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1851" y="1916833"/>
            <a:ext cx="6815667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4D4D4D">
                    <a:lumMod val="60000"/>
                    <a:lumOff val="40000"/>
                  </a:srgbClr>
                </a:solidFill>
              </a:rPr>
              <a:pPr/>
              <a:t>26.08.2026</a:t>
            </a:fld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4D4D4D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63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4D4D4D">
                    <a:lumMod val="60000"/>
                    <a:lumOff val="40000"/>
                  </a:srgbClr>
                </a:solidFill>
              </a:rPr>
              <a:pPr/>
              <a:t>26.08.2026</a:t>
            </a:fld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4D4D4D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58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4D4D4D">
                    <a:lumMod val="60000"/>
                    <a:lumOff val="40000"/>
                  </a:srgbClr>
                </a:solidFill>
              </a:rPr>
              <a:pPr/>
              <a:t>26.08.2026</a:t>
            </a:fld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4D4D4D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11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4D4D4D">
                    <a:lumMod val="60000"/>
                    <a:lumOff val="40000"/>
                  </a:srgbClr>
                </a:solidFill>
              </a:rPr>
              <a:pPr/>
              <a:t>26.08.2026</a:t>
            </a:fld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4D4D4D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4D4D4D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43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DC382-7FE7-4593-B6A6-23964E8ED133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74057-00ED-4001-9A05-9F49DCC4D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45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DC382-7FE7-4593-B6A6-23964E8ED133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74057-00ED-4001-9A05-9F49DCC4D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894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DC382-7FE7-4593-B6A6-23964E8ED133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74057-00ED-4001-9A05-9F49DCC4D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906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F4DC382-7FE7-4593-B6A6-23964E8ED133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274057-00ED-4001-9A05-9F49DCC4DC5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90198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F4DC382-7FE7-4593-B6A6-23964E8ED133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274057-00ED-4001-9A05-9F49DCC4DC5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29464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0F4DC382-7FE7-4593-B6A6-23964E8ED133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0B274057-00ED-4001-9A05-9F49DCC4DC5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27796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A0FAF9-7480-4930-A00D-832D3D207B2F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26.08.2026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2CE5B4-E851-42BF-B84B-15037858D1A3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029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9000">
              <a:schemeClr val="bg1"/>
            </a:gs>
            <a:gs pos="55000">
              <a:schemeClr val="bg1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C14E20-1AEC-4A56-9BB4-B4F338461F6F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54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rgbClr val="00B0F0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3712" y="692697"/>
            <a:ext cx="8688288" cy="882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91744" y="1700808"/>
            <a:ext cx="8256917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>
                <a:solidFill>
                  <a:srgbClr val="B2B2B2">
                    <a:lumMod val="75000"/>
                  </a:srgbClr>
                </a:solidFill>
              </a:rPr>
              <a:pPr/>
              <a:t>26.08.2026</a:t>
            </a:fld>
            <a:endParaRPr lang="ru-RU">
              <a:solidFill>
                <a:srgbClr val="B2B2B2">
                  <a:lumMod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>
              <a:solidFill>
                <a:srgbClr val="B2B2B2">
                  <a:lumMod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>
                <a:solidFill>
                  <a:srgbClr val="B2B2B2">
                    <a:lumMod val="75000"/>
                  </a:srgbClr>
                </a:solidFill>
              </a:rPr>
              <a:pPr/>
              <a:t>‹#›</a:t>
            </a:fld>
            <a:endParaRPr lang="ru-RU">
              <a:solidFill>
                <a:srgbClr val="B2B2B2">
                  <a:lumMod val="75000"/>
                </a:srgbClr>
              </a:solidFill>
            </a:endParaRPr>
          </a:p>
        </p:txBody>
      </p:sp>
      <p:pic>
        <p:nvPicPr>
          <p:cNvPr id="7" name="Рисунок 6">
            <a:hlinkClick r:id="rId13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917" y="45855"/>
            <a:ext cx="1010349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34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2.png"/><Relationship Id="rId7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6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7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3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3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3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3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3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3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3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3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3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3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7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0.jpeg"/><Relationship Id="rId4" Type="http://schemas.openxmlformats.org/officeDocument/2006/relationships/image" Target="../media/image8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0.jpe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8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8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8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8636" y="3636678"/>
            <a:ext cx="9537894" cy="1731931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онлайн-площадка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мост»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«Активизация семейного устройства </a:t>
            </a:r>
            <a:br>
              <a:rPr lang="ru-RU" sz="15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детей-сирот и детей, оставшихся без попечения родителей.</a:t>
            </a:r>
            <a:br>
              <a:rPr lang="ru-RU" sz="15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Межведомственное взаимодействие </a:t>
            </a:r>
            <a:r>
              <a:rPr lang="ru-RU" sz="1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рамках </a:t>
            </a:r>
            <a:r>
              <a:rPr lang="ru-RU" sz="15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сопровождения </a:t>
            </a:r>
            <a:r>
              <a:rPr lang="ru-RU" sz="1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замещающих </a:t>
            </a:r>
            <a:r>
              <a:rPr lang="ru-RU" sz="15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семей»</a:t>
            </a:r>
            <a:r>
              <a:rPr lang="ru-RU" sz="1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47" y="1033882"/>
            <a:ext cx="3038622" cy="1254478"/>
          </a:xfrm>
          <a:prstGeom prst="rect">
            <a:avLst/>
          </a:prstGeom>
          <a:effectLst>
            <a:softEdge rad="190500"/>
          </a:effectLst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8889024" y="5037139"/>
            <a:ext cx="2027506" cy="4157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23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26.08.2026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42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5F18A-7F9F-2C08-961F-0235F3F5D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284DBAB8-F249-B56F-4ED6-9D6241BA115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64508" y="228600"/>
            <a:ext cx="8382000" cy="1219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endParaRPr lang="ru-RU" sz="32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3" name="Text Box 8">
            <a:extLst>
              <a:ext uri="{FF2B5EF4-FFF2-40B4-BE49-F238E27FC236}">
                <a16:creationId xmlns:a16="http://schemas.microsoft.com/office/drawing/2014/main" id="{BDC1A2F7-F386-058B-76BB-77B0AAB9E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063" y="40052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DEDD16-36A0-5BB4-827C-6B103141C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80" y="458288"/>
            <a:ext cx="1070659" cy="759823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A76C58C-DD6E-23A1-32AF-DD732F524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64C7E0-1B97-4A04-BF52-E77E00C39DFA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1B2B9A-B4D6-44D8-9D63-A22FC57BBDAE}"/>
              </a:ext>
            </a:extLst>
          </p:cNvPr>
          <p:cNvSpPr txBox="1"/>
          <p:nvPr/>
        </p:nvSpPr>
        <p:spPr>
          <a:xfrm>
            <a:off x="2213354" y="2667002"/>
            <a:ext cx="7997446" cy="3510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013" indent="-354013" defTabSz="685800" fontAlgn="base">
              <a:lnSpc>
                <a:spcPts val="2800"/>
              </a:lnSpc>
              <a:spcBef>
                <a:spcPts val="750"/>
              </a:spcBef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2438" algn="l"/>
              </a:tabLst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своевременное размещение   информации о детях</a:t>
            </a:r>
          </a:p>
          <a:p>
            <a:pPr marL="354013" indent="-354013" defTabSz="685800" fontAlgn="base">
              <a:lnSpc>
                <a:spcPts val="2800"/>
              </a:lnSpc>
              <a:spcBef>
                <a:spcPts val="750"/>
              </a:spcBef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2438" algn="l"/>
              </a:tabLst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качественные фото и видеосюжеты</a:t>
            </a:r>
          </a:p>
          <a:p>
            <a:pPr marL="354013" indent="-354013" defTabSz="685800" fontAlgn="base">
              <a:lnSpc>
                <a:spcPts val="2800"/>
              </a:lnSpc>
              <a:spcBef>
                <a:spcPts val="750"/>
              </a:spcBef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2438" algn="l"/>
              </a:tabLst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полная и корректная информация</a:t>
            </a:r>
          </a:p>
          <a:p>
            <a:pPr marL="354013" indent="-354013" defTabSz="685800" fontAlgn="base">
              <a:lnSpc>
                <a:spcPts val="2800"/>
              </a:lnSpc>
              <a:spcBef>
                <a:spcPts val="75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размещение информации о детях в   новостной рубрике портала</a:t>
            </a:r>
          </a:p>
          <a:p>
            <a:pPr marL="171450" indent="-171450" defTabSz="685800" fontAlgn="base">
              <a:lnSpc>
                <a:spcPct val="90000"/>
              </a:lnSpc>
              <a:spcBef>
                <a:spcPts val="75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ru-RU" sz="3200" b="1" dirty="0">
              <a:solidFill>
                <a:srgbClr val="000099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6C993D-F3D0-3315-940D-493DDB71D06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999" t="11482" r="15001" b="42593"/>
          <a:stretch>
            <a:fillRect/>
          </a:stretch>
        </p:blipFill>
        <p:spPr>
          <a:xfrm>
            <a:off x="2514600" y="62257"/>
            <a:ext cx="752475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0349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E97B8-DF5E-B650-75BD-C3751FD9E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C77156-C0C4-C58C-1D47-1147FECED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-140574"/>
            <a:ext cx="7981950" cy="990601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</a:t>
            </a: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г.Минск</a:t>
            </a:r>
            <a:endParaRPr lang="ru-BY" sz="4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1AC8A77-6A80-9158-E82C-110A8EC18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228C87C-10A5-12F7-77C8-9A6BA68EB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B24498E-25E3-4F46-0ACE-8D36F70D0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747" y="72787"/>
            <a:ext cx="1066892" cy="75597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49AA94-4D60-5738-C3A8-24A337BD8E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959" t="63580" r="12708" b="7098"/>
          <a:stretch>
            <a:fillRect/>
          </a:stretch>
        </p:blipFill>
        <p:spPr>
          <a:xfrm>
            <a:off x="5572102" y="76915"/>
            <a:ext cx="5000694" cy="1659017"/>
          </a:xfrm>
          <a:prstGeom prst="rect">
            <a:avLst/>
          </a:prstGeom>
        </p:spPr>
      </p:pic>
      <p:sp>
        <p:nvSpPr>
          <p:cNvPr id="13" name="Объект 12">
            <a:extLst>
              <a:ext uri="{FF2B5EF4-FFF2-40B4-BE49-F238E27FC236}">
                <a16:creationId xmlns:a16="http://schemas.microsoft.com/office/drawing/2014/main" id="{16F3DF92-C07C-5049-CE36-00D5E5D79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BY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C97518-DE06-2153-9FAC-ED56596816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620" t="26295" r="75757" b="38149"/>
          <a:stretch>
            <a:fillRect/>
          </a:stretch>
        </p:blipFill>
        <p:spPr>
          <a:xfrm>
            <a:off x="7058025" y="3306539"/>
            <a:ext cx="3362325" cy="332510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A7D1970-544C-F4F0-E5B8-59F1EF85092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875" t="36667" r="61042" b="42593"/>
          <a:stretch>
            <a:fillRect/>
          </a:stretch>
        </p:blipFill>
        <p:spPr>
          <a:xfrm>
            <a:off x="7010401" y="2150045"/>
            <a:ext cx="3362325" cy="10668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AB196AD-DFF0-4FF6-8A31-B938E2D2419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167" t="25747" r="62500" b="13098"/>
          <a:stretch>
            <a:fillRect/>
          </a:stretch>
        </p:blipFill>
        <p:spPr>
          <a:xfrm>
            <a:off x="2181226" y="700087"/>
            <a:ext cx="3490947" cy="314549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6C9186-E6C8-E454-EB01-41DBE78F4C8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1667" t="17909" r="12708" b="7946"/>
          <a:stretch>
            <a:fillRect/>
          </a:stretch>
        </p:blipFill>
        <p:spPr>
          <a:xfrm>
            <a:off x="1947864" y="4042848"/>
            <a:ext cx="4867275" cy="268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7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325DB-EABB-EE73-B490-7BAB855C8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E82F71-0678-E333-56AD-A08876BD7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-140574"/>
            <a:ext cx="7981950" cy="990601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</a:t>
            </a: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г.Минск</a:t>
            </a:r>
            <a:endParaRPr lang="ru-BY" sz="4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5DD1F61-EEDF-3113-8CA6-B1637632F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C85A987-A1FE-51DC-DA48-801A03F1E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69FDCDA-5C15-4B99-B7C0-44E4DFA7B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04" y="66674"/>
            <a:ext cx="1066892" cy="75597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7A48F51-A9E8-B977-00DE-C162931194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959" t="63580" r="12708" b="7098"/>
          <a:stretch>
            <a:fillRect/>
          </a:stretch>
        </p:blipFill>
        <p:spPr>
          <a:xfrm>
            <a:off x="5572102" y="76915"/>
            <a:ext cx="5000694" cy="1142286"/>
          </a:xfrm>
          <a:prstGeom prst="rect">
            <a:avLst/>
          </a:prstGeom>
        </p:spPr>
      </p:pic>
      <p:sp>
        <p:nvSpPr>
          <p:cNvPr id="13" name="Объект 12">
            <a:extLst>
              <a:ext uri="{FF2B5EF4-FFF2-40B4-BE49-F238E27FC236}">
                <a16:creationId xmlns:a16="http://schemas.microsoft.com/office/drawing/2014/main" id="{E73095B5-EFA1-1080-85D8-EB6750327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BY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D4FB8F1-02E8-96E1-13E4-BED6AA69704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228" t="17909" r="24965" b="71951"/>
          <a:stretch>
            <a:fillRect/>
          </a:stretch>
        </p:blipFill>
        <p:spPr>
          <a:xfrm>
            <a:off x="4467225" y="1317628"/>
            <a:ext cx="3257550" cy="7559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6093C4C-5A5C-5B9E-063E-D5A642D133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1950" y="1336677"/>
            <a:ext cx="2552282" cy="51558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A801739-E3A8-7140-F9AF-F2AFD71959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5264" y="3225618"/>
            <a:ext cx="2359356" cy="358475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70F6643-91E4-2194-0FB6-6D880BDDCF9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7655"/>
          <a:stretch>
            <a:fillRect/>
          </a:stretch>
        </p:blipFill>
        <p:spPr>
          <a:xfrm>
            <a:off x="1695264" y="847543"/>
            <a:ext cx="2373334" cy="237807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4EC2F60-5676-AFE7-5529-501B8273057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9167" t="12692" r="34787" b="2711"/>
          <a:stretch>
            <a:fillRect/>
          </a:stretch>
        </p:blipFill>
        <p:spPr>
          <a:xfrm>
            <a:off x="4130984" y="2300185"/>
            <a:ext cx="3864944" cy="399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68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5C70CD-F127-8181-1D22-A64D34AF3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5701" y="107027"/>
            <a:ext cx="3101699" cy="77787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г.Минск</a:t>
            </a:r>
            <a:endParaRPr lang="ru-BY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ED84789-27C6-4430-7860-4CCAEA207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B6BE7D4-6C9C-D0E1-615E-8F1E4742A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C4229B4-3ACE-F66D-4EC3-98A8300ABA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834" t="20371" r="29375" b="24815"/>
          <a:stretch>
            <a:fillRect/>
          </a:stretch>
        </p:blipFill>
        <p:spPr>
          <a:xfrm>
            <a:off x="6705600" y="189373"/>
            <a:ext cx="3638550" cy="28194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576719E-73D4-8334-4807-76C247C57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04" y="152400"/>
            <a:ext cx="1066892" cy="75597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CB157DD-2B6C-E529-6CC5-86EA376DA9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083" t="22571" r="53750" b="44837"/>
          <a:stretch>
            <a:fillRect/>
          </a:stretch>
        </p:blipFill>
        <p:spPr>
          <a:xfrm>
            <a:off x="1870679" y="963727"/>
            <a:ext cx="4475387" cy="240142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D9E517A-6777-40AC-55F0-FBE5FB7ABD9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8333" t="27778" r="16667" b="32222"/>
          <a:stretch>
            <a:fillRect/>
          </a:stretch>
        </p:blipFill>
        <p:spPr>
          <a:xfrm>
            <a:off x="5791201" y="3429000"/>
            <a:ext cx="4724399" cy="328798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AB79816-9B17-E109-0568-E7336654DF7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708" t="24815" r="56667" b="12963"/>
          <a:stretch>
            <a:fillRect/>
          </a:stretch>
        </p:blipFill>
        <p:spPr>
          <a:xfrm>
            <a:off x="1870678" y="3420509"/>
            <a:ext cx="3401962" cy="327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09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FD4BF-3A21-ECA2-41BA-00DABDBB3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4B91EF-9649-87F1-0B76-A48E364E5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4936" y="107026"/>
            <a:ext cx="6911699" cy="777874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г.Минск</a:t>
            </a:r>
            <a:endParaRPr lang="ru-BY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578E8D-1E95-96EE-6BDE-8C822C96A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3E0F417-A07A-1E44-DF11-DFB518CA7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5A84167-4879-7E06-6AE4-AAEE534DB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988" y="107026"/>
            <a:ext cx="1066892" cy="75597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D9F5F3-901F-94CF-05A4-AE98428648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999" t="23334" r="10835" b="4074"/>
          <a:stretch>
            <a:fillRect/>
          </a:stretch>
        </p:blipFill>
        <p:spPr>
          <a:xfrm>
            <a:off x="1752600" y="786137"/>
            <a:ext cx="8843588" cy="55702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215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17A6C-BBAD-8BC5-3A13-050BA3AF9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92968D-6AE6-148B-A580-76E771603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4936" y="107026"/>
            <a:ext cx="6911699" cy="777874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г.Минск</a:t>
            </a:r>
            <a:endParaRPr lang="ru-BY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CD4ABF9-0E8D-917B-146E-D201BC444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7B887BB-9C63-0505-C53A-D0E6E6A6B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D8E7C95-4D7D-94DA-7921-E43ACEE4D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899" y="353955"/>
            <a:ext cx="1066892" cy="75597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B0F2F35-282F-2A12-993D-F966712D4A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116" t="17860" r="11080" b="4620"/>
          <a:stretch>
            <a:fillRect/>
          </a:stretch>
        </p:blipFill>
        <p:spPr>
          <a:xfrm>
            <a:off x="1582379" y="1066800"/>
            <a:ext cx="8840724" cy="49546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519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7A53E-CE34-9CFC-C987-C3E93FCC5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A89A0C-593C-E2A4-9045-D98A916B3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04" y="-50642"/>
            <a:ext cx="8953592" cy="99060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Гродненская область</a:t>
            </a:r>
            <a:endParaRPr lang="ru-BY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A25442E-90F6-F0CA-952F-2E6F1E067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7F12686-5091-4001-098C-EF9F68051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3D21A55-9BCA-E048-8D6F-BE9C89AAD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04" y="66674"/>
            <a:ext cx="1066892" cy="75597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29FCB5-A4C6-92F2-B9BE-14C39ABBC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854599"/>
            <a:ext cx="7696200" cy="588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80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DE363-B0FE-AC07-ECC6-96ABC807F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C9215C-22DE-1349-A64F-C71B27EB8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04" y="-50642"/>
            <a:ext cx="8953592" cy="99060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Гродненская область</a:t>
            </a:r>
            <a:endParaRPr lang="ru-BY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AD91260-3EBE-E8C8-7000-78CA10355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0F01221-0282-1B5E-969D-B2409EB67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F6D2998-868F-949A-9372-5EC5C6CB6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04" y="66674"/>
            <a:ext cx="1066892" cy="75597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3B8513-6C9D-AA45-0819-25B6D3A3F1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357" t="25493" r="25603" b="7987"/>
          <a:stretch>
            <a:fillRect/>
          </a:stretch>
        </p:blipFill>
        <p:spPr>
          <a:xfrm>
            <a:off x="2209801" y="968390"/>
            <a:ext cx="7368339" cy="562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92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0B6659-F851-B3A5-3BF4-A9B4CB9FD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9910" y="-380999"/>
            <a:ext cx="7886700" cy="1743434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Гродненская область</a:t>
            </a:r>
            <a:endParaRPr lang="ru-BY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E130E645-3286-89B4-A37C-F626C7CBDF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4509" t="21087" r="25622" b="12874"/>
          <a:stretch>
            <a:fillRect/>
          </a:stretch>
        </p:blipFill>
        <p:spPr>
          <a:xfrm>
            <a:off x="2514600" y="685801"/>
            <a:ext cx="7327490" cy="6035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CD78F7C-16F6-B7D3-C758-E83104294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390A3E6-8561-7EF1-18F9-C3C3E28B3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B4F1805-1F7E-0053-86C4-79A893CD0C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04" y="66674"/>
            <a:ext cx="1066892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8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D390A-FEFA-2C9A-7345-E579B78D6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2A06A7-1E52-1ED6-27BF-9F5662CF0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04" y="-50642"/>
            <a:ext cx="8953592" cy="99060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Гродненская область</a:t>
            </a:r>
            <a:endParaRPr lang="ru-BY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8C3B8EF-E001-D2C4-DEA0-B23CD31EB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8B9EFB3-3773-437E-EEA8-ED6E20590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56FA4D3-FA44-E17A-29F8-00FF83A1B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04" y="66674"/>
            <a:ext cx="1066892" cy="75597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D33A8F4-C8B1-B576-3061-576F4A876E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000" t="21851" r="26667" b="12963"/>
          <a:stretch>
            <a:fillRect/>
          </a:stretch>
        </p:blipFill>
        <p:spPr>
          <a:xfrm>
            <a:off x="2566688" y="939959"/>
            <a:ext cx="7263112" cy="5918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4435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3010" y="1938569"/>
            <a:ext cx="10637520" cy="976082"/>
          </a:xfrm>
        </p:spPr>
        <p:txBody>
          <a:bodyPr>
            <a:normAutofit fontScale="90000"/>
          </a:bodyPr>
          <a:lstStyle/>
          <a:p>
            <a:pPr marL="635" algn="ct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Приветствие.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ктуальность темы.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i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Михалькевич</a:t>
            </a:r>
            <a:r>
              <a:rPr lang="ru-RU" sz="36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Елена Ростиславовна</a:t>
            </a:r>
            <a:br>
              <a:rPr lang="ru-RU" sz="36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Начальник управления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координации деятельности по поддержке семей, принявших на воспитание детей-сирот и детей, оставшихся без попечения родителей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6001"/>
            <a:ext cx="1371600" cy="973917"/>
          </a:xfr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60909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933BB-A7C3-D4E3-603E-120BC3A4E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4DA540-C1D2-1E38-3D15-C3D83C13F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04" y="-50642"/>
            <a:ext cx="8737190" cy="99060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Гродненская область</a:t>
            </a:r>
            <a:endParaRPr lang="ru-BY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24A10EB-61DF-39AB-886A-07EB26E7A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F540CF1-5DC4-95A9-3974-D562A1346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9E3376-938A-4AA9-3A01-48ABC9717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04" y="66674"/>
            <a:ext cx="1066892" cy="75597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74F7915-4280-844F-F363-45A282B126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125" t="15827" r="16458" b="4075"/>
          <a:stretch>
            <a:fillRect/>
          </a:stretch>
        </p:blipFill>
        <p:spPr>
          <a:xfrm>
            <a:off x="1756287" y="822645"/>
            <a:ext cx="4610100" cy="411985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EB07444-A491-1BA5-943F-8B9879A8EC2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000" t="47036" r="20833" b="23236"/>
          <a:stretch>
            <a:fillRect/>
          </a:stretch>
        </p:blipFill>
        <p:spPr>
          <a:xfrm>
            <a:off x="6317794" y="663678"/>
            <a:ext cx="4038600" cy="152905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903CCEF-D1F1-2509-ED57-1130C0AB503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5833" t="11483" r="25000" b="5554"/>
          <a:stretch>
            <a:fillRect/>
          </a:stretch>
        </p:blipFill>
        <p:spPr>
          <a:xfrm>
            <a:off x="6400800" y="2172813"/>
            <a:ext cx="3955594" cy="436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70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2C0A5-E1BE-3C72-E1AD-07D03CF72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974189-64B3-9BA5-9740-A39D66440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4050" y="-105907"/>
            <a:ext cx="7981950" cy="99060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Гомельская область</a:t>
            </a:r>
            <a:endParaRPr lang="ru-BY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F38D8AD-1BDA-0E6D-FD99-F27B03FA3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DDA2501-5342-BA1E-EB64-DFC9907A8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205B3E6-5BCE-3E63-E489-82215F75A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04" y="66674"/>
            <a:ext cx="1066892" cy="755970"/>
          </a:xfrm>
          <a:prstGeom prst="rect">
            <a:avLst/>
          </a:prstGeom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id="{B6E5667A-A2F8-CB69-8F5A-3E790D9CBF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8479" t="22838" r="37193" b="8494"/>
          <a:stretch>
            <a:fillRect/>
          </a:stretch>
        </p:blipFill>
        <p:spPr>
          <a:xfrm>
            <a:off x="6781846" y="884694"/>
            <a:ext cx="3429000" cy="298799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BD71BF0-9D69-B8C5-A070-CB5420C2897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5000" t="19063" r="14166" b="41907"/>
          <a:stretch>
            <a:fillRect/>
          </a:stretch>
        </p:blipFill>
        <p:spPr>
          <a:xfrm>
            <a:off x="1790515" y="822644"/>
            <a:ext cx="4124510" cy="2217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01DBE7-9CA2-7271-A4F4-9C9C8723FBB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29" t="11762" r="2812" b="5275"/>
          <a:stretch>
            <a:fillRect/>
          </a:stretch>
        </p:blipFill>
        <p:spPr>
          <a:xfrm>
            <a:off x="2283780" y="3553599"/>
            <a:ext cx="7755570" cy="32083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91206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33898-4B3C-5123-C877-F7405A030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F0A15-C83D-8352-B456-A6B34F4C5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2652" y="-126421"/>
            <a:ext cx="7981950" cy="99060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Витебская область</a:t>
            </a:r>
            <a:endParaRPr lang="ru-BY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BF51A3A-1DE1-4E33-4561-C9DC77C14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92CDFB4-F39C-93B2-0075-41F123019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7FE42F5-2ADD-F939-E9CF-9F2329B3D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04" y="66674"/>
            <a:ext cx="1066892" cy="75597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347FCF4-8D2C-C940-5CA2-CB709E74F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1" y="343668"/>
            <a:ext cx="8252579" cy="441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8179850-AB26-63E6-66D7-6B4924AD7E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7000" y="3763490"/>
            <a:ext cx="3667790" cy="2750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1F5C8F1-C6D8-3D09-C5B3-DFD0383ABC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1905" y="3897621"/>
            <a:ext cx="3521723" cy="26412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99C0C2C-D0F6-3F7C-DF98-AEFC98E0466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6370" t="23333" r="27500" b="42953"/>
          <a:stretch>
            <a:fillRect/>
          </a:stretch>
        </p:blipFill>
        <p:spPr>
          <a:xfrm>
            <a:off x="6680819" y="845445"/>
            <a:ext cx="3996840" cy="2900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0332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740DC-B1E7-6219-2FC7-16D0EC692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74D6DFCC-B292-A29B-01BA-B5929A483F9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752600" y="-196007"/>
            <a:ext cx="8382000" cy="1219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Развитие и поддержка действующих замещающих родителей</a:t>
            </a:r>
          </a:p>
        </p:txBody>
      </p:sp>
      <p:sp>
        <p:nvSpPr>
          <p:cNvPr id="10243" name="Text Box 8">
            <a:extLst>
              <a:ext uri="{FF2B5EF4-FFF2-40B4-BE49-F238E27FC236}">
                <a16:creationId xmlns:a16="http://schemas.microsoft.com/office/drawing/2014/main" id="{4D80CD99-E748-E291-6534-8515627D2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063" y="40052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18C964D-658E-4A0D-68C3-089610F57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9180" y="33683"/>
            <a:ext cx="1070659" cy="759823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F29161E-E1CE-3940-E907-DD766390E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64C7E0-1B97-4A04-BF52-E77E00C39DFA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D864E0-BA7F-AB4B-A695-A83D7110361F}"/>
              </a:ext>
            </a:extLst>
          </p:cNvPr>
          <p:cNvSpPr txBox="1"/>
          <p:nvPr/>
        </p:nvSpPr>
        <p:spPr>
          <a:xfrm>
            <a:off x="1638300" y="1252883"/>
            <a:ext cx="89154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defTabSz="685800" fontAlgn="base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800000"/>
                </a:solidFill>
                <a:latin typeface="Calibri" panose="020F0502020204030204"/>
              </a:rPr>
              <a:t>Финансовая поддержка: </a:t>
            </a:r>
          </a:p>
          <a:p>
            <a:pPr marL="1169988" indent="-541338" defTabSz="685800" fontAlgn="base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пособие на ребенка </a:t>
            </a:r>
          </a:p>
          <a:p>
            <a:pPr marL="1169988" indent="-541338" defTabSz="685800" fontAlgn="base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ежемесячные выплаты на питание, одежду, обувь и личные нужды подопечного</a:t>
            </a:r>
          </a:p>
          <a:p>
            <a:pPr marL="1169988" indent="-541338" defTabSz="685800" fontAlgn="base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оплата труда</a:t>
            </a:r>
          </a:p>
          <a:p>
            <a:pPr marL="1169988" indent="-541338" defTabSz="685800" fontAlgn="base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материальная помощь</a:t>
            </a:r>
          </a:p>
          <a:p>
            <a:pPr marL="457200" indent="-457200" defTabSz="685800" fontAlgn="base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800000"/>
                </a:solidFill>
                <a:latin typeface="Calibri" panose="020F0502020204030204"/>
              </a:rPr>
              <a:t>Трудовые и социальные гарантии: </a:t>
            </a:r>
          </a:p>
          <a:p>
            <a:pPr marL="1169988" indent="-457200" defTabSz="685800" fontAlgn="base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трудовой стаж</a:t>
            </a:r>
          </a:p>
          <a:p>
            <a:pPr marL="1169988" indent="-457200" defTabSz="685800" fontAlgn="base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отпуск</a:t>
            </a:r>
          </a:p>
          <a:p>
            <a:pPr marL="1169988" indent="-457200" defTabSz="685800" fontAlgn="base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пенсионное обеспечение</a:t>
            </a:r>
          </a:p>
          <a:p>
            <a:pPr marL="457200" indent="-457200" defTabSz="685800" fontAlgn="base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800000"/>
                </a:solidFill>
                <a:latin typeface="Calibri" panose="020F0502020204030204"/>
              </a:rPr>
              <a:t>Психологическая и методическая помощь:</a:t>
            </a:r>
          </a:p>
          <a:p>
            <a:pPr marL="1169988" indent="-285750" defTabSz="685800" fontAlgn="base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Психолого-педагогическое сопровождение </a:t>
            </a:r>
          </a:p>
          <a:p>
            <a:pPr marL="1169988" indent="-285750" defTabSz="685800" fontAlgn="base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школы и клубы замещающих родителей</a:t>
            </a:r>
          </a:p>
          <a:p>
            <a:pPr marL="1169988" indent="-285750" defTabSz="685800" fontAlgn="base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группы поддержки в соцсетях</a:t>
            </a:r>
          </a:p>
          <a:p>
            <a:pPr marL="1169988" indent="-285750" defTabSz="685800" fontAlgn="base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методические объединения</a:t>
            </a:r>
          </a:p>
        </p:txBody>
      </p:sp>
    </p:spTree>
    <p:extLst>
      <p:ext uri="{BB962C8B-B14F-4D97-AF65-F5344CB8AC3E}">
        <p14:creationId xmlns:p14="http://schemas.microsoft.com/office/powerpoint/2010/main" val="34888692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3A3275C-F8D4-70BF-53D8-5F6C91A2D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C6DDF0EF-987E-7B81-6162-B1D6E4E6CB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8478" t="12332" r="6659" b="8866"/>
          <a:stretch>
            <a:fillRect/>
          </a:stretch>
        </p:blipFill>
        <p:spPr>
          <a:xfrm>
            <a:off x="1474470" y="360955"/>
            <a:ext cx="9075420" cy="636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68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FC25E-BCE3-4654-FF61-ECD1001DF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C5BE557-136E-A6ED-F081-1B21F5FD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CF0E4F1-A860-47FD-8842-82F08ADB6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679" y="107949"/>
            <a:ext cx="1066892" cy="755970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D3E70AA3-A2BD-703B-222B-B2C9F764A996}"/>
              </a:ext>
            </a:extLst>
          </p:cNvPr>
          <p:cNvSpPr txBox="1">
            <a:spLocks noChangeArrowheads="1"/>
          </p:cNvSpPr>
          <p:nvPr/>
        </p:nvSpPr>
        <p:spPr>
          <a:xfrm>
            <a:off x="2819400" y="107949"/>
            <a:ext cx="7315200" cy="75597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Уроки семейного благополучия</a:t>
            </a:r>
            <a:endParaRPr lang="ru-RU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240AC0F-ED61-73FC-F77E-25E46709B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975237"/>
            <a:ext cx="3962400" cy="2971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7109486-7172-5CD1-BAD5-F6E39FECF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074" y="1810820"/>
            <a:ext cx="4331743" cy="3236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F36C2D-F9FE-FB81-8CDA-0A33542B1D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0529" y="4133352"/>
            <a:ext cx="3962400" cy="2641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466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7A401D-4A69-788B-CC7C-CD06EC92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381000"/>
            <a:ext cx="7981950" cy="9906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Проект «Мастерская замещающего родительства. Музейная арт-терапия для всех!»</a:t>
            </a:r>
            <a:endParaRPr lang="ru-BY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A6A4D01-5146-63E1-0138-951EA68D8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B6DBBE-D57F-0E34-6BD5-E1C1AB283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53885C7-E454-4EF5-6695-9D23FBAB8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150810"/>
            <a:ext cx="1066892" cy="755970"/>
          </a:xfrm>
          <a:prstGeom prst="rect">
            <a:avLst/>
          </a:prstGeom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3292594C-6FD5-A60A-FE14-93B3A4AD4D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9464" t="36849" r="42120" b="12368"/>
          <a:stretch>
            <a:fillRect/>
          </a:stretch>
        </p:blipFill>
        <p:spPr>
          <a:xfrm>
            <a:off x="2314575" y="1324216"/>
            <a:ext cx="7467600" cy="5552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9777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C8CAD-1BB0-BCFA-5EF0-1E10685EF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7C4A3F-6D85-B704-AEFA-DBD31C2F5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381000"/>
            <a:ext cx="7981950" cy="99060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Инфо-диалог с замещающими родителями</a:t>
            </a:r>
            <a:endParaRPr lang="ru-BY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3C14227-6AE2-8E01-D4E5-9221981C0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36EF467-D8EF-0254-4E36-25C93726F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109" y="498315"/>
            <a:ext cx="1066892" cy="7559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3131552-04F0-E620-068B-8191D7D0C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109" y="1734485"/>
            <a:ext cx="5619682" cy="3161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742E620-ACDB-26CF-89F8-2F4BE8586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600" y="1086926"/>
            <a:ext cx="3086100" cy="548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440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630BA-6FBE-CF12-7BF2-43AA88D2A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1D5264-7C7B-D852-CCF8-E6AE5DFCC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37178"/>
            <a:ext cx="7981950" cy="99060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Полоцкий район</a:t>
            </a:r>
            <a:endParaRPr lang="ru-BY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576FCA-D417-2702-14AC-8C402FE1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19921C5-920F-9140-C04A-FBB2E7C93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833B568-D2DE-1C84-2E4D-E96FC18CD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04" y="66674"/>
            <a:ext cx="1066892" cy="75597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46445F8-D54B-77FA-55ED-1185F7BE1D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00" t="18889" r="26667" b="32222"/>
          <a:stretch>
            <a:fillRect/>
          </a:stretch>
        </p:blipFill>
        <p:spPr>
          <a:xfrm>
            <a:off x="1524000" y="1034972"/>
            <a:ext cx="8732614" cy="508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81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12EEF-5842-55BC-8DB9-04938DCA2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75914-0E1F-ADA6-E9B6-0FC6E43FF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37178"/>
            <a:ext cx="7981950" cy="99060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Полоцкий район</a:t>
            </a:r>
            <a:endParaRPr lang="ru-BY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CF24303-D4B3-8F6B-8C55-3E083FF5C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80E450F-3105-7DF3-37CD-8E535B6B7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9795393-BE81-3F56-C795-D6106125C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04" y="66674"/>
            <a:ext cx="1066892" cy="75597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8BCF019-5C84-E62B-2230-98E8021B72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01" t="42592" r="25833" b="8519"/>
          <a:stretch>
            <a:fillRect/>
          </a:stretch>
        </p:blipFill>
        <p:spPr>
          <a:xfrm>
            <a:off x="1685902" y="998282"/>
            <a:ext cx="4410098" cy="246666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FF2E7D-9DDA-650F-6F4D-03781C1D118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001" t="29259" r="25833" b="21852"/>
          <a:stretch>
            <a:fillRect/>
          </a:stretch>
        </p:blipFill>
        <p:spPr>
          <a:xfrm>
            <a:off x="6258983" y="985991"/>
            <a:ext cx="4276613" cy="252689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CD363E0-37E1-4ADD-6660-C3C8B6F33AB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001" t="33464" r="25833" b="17407"/>
          <a:stretch>
            <a:fillRect/>
          </a:stretch>
        </p:blipFill>
        <p:spPr>
          <a:xfrm>
            <a:off x="1648702" y="3715557"/>
            <a:ext cx="4447299" cy="249963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B86A511-8009-C1E9-1226-18A04EB4DC2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833" t="29019" r="25694" b="23432"/>
          <a:stretch>
            <a:fillRect/>
          </a:stretch>
        </p:blipFill>
        <p:spPr>
          <a:xfrm>
            <a:off x="6188874" y="3693364"/>
            <a:ext cx="4354426" cy="24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73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03419"/>
            <a:ext cx="10626090" cy="1485900"/>
          </a:xfrm>
        </p:spPr>
        <p:txBody>
          <a:bodyPr/>
          <a:lstStyle/>
          <a:p>
            <a:r>
              <a:rPr lang="ru-RU" dirty="0" smtClean="0"/>
              <a:t>Постановление от 30 декабря 2025 №796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1" r="1757" b="7463"/>
          <a:stretch/>
        </p:blipFill>
        <p:spPr>
          <a:xfrm>
            <a:off x="369510" y="1830075"/>
            <a:ext cx="5380553" cy="3509011"/>
          </a:xfrm>
          <a:prstGeom prst="rect">
            <a:avLst/>
          </a:prstGeom>
          <a:effectLst>
            <a:softEdge rad="190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" y="227874"/>
            <a:ext cx="1371719" cy="97544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642610" y="830175"/>
            <a:ext cx="60960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программа включает 3 подпрограммы:</a:t>
            </a:r>
          </a:p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«Детский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 и школа – территория успеха»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направлена на решение задачи по обеспечению качественного дошкольного, общего среднего и специального образования, формированию разносторонне развитой личности обучающегося, созданию адаптивной информационно-образовательной среды;</a:t>
            </a:r>
          </a:p>
          <a:p>
            <a:pPr algn="just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«Дети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молодежь – будущее Беларуси»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(задачи: повышение доступности и качества дополнительного образования детей и молодежи, поддержка одаренной молодежи; обеспечение доступности и качества детского отдыха и оздоровления; обеспечение качественной социально-педагогической поддержки, оказание психологической помощи детям, нуждающимся в особых условиях воспитания, детям, признанным находящимися в социально опасном положении и нуждающимися в государственной защите, развитие семейных форм устройства детей-сирот и детей, оставшихся без попечения родителей; обеспечение социализации молодежи в условиях современных вызовов);</a:t>
            </a:r>
          </a:p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«Профессиональные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кадры»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нацелена на решение задач по повышению качества профессионального образования, обеспечению практико-ориентированной подготовки кадров; созданию эффективной модели дополнительного образования взрослых, в том числе бизнес-образования, адаптированной под потребности экономики.</a:t>
            </a:r>
          </a:p>
        </p:txBody>
      </p:sp>
    </p:spTree>
    <p:extLst>
      <p:ext uri="{BB962C8B-B14F-4D97-AF65-F5344CB8AC3E}">
        <p14:creationId xmlns:p14="http://schemas.microsoft.com/office/powerpoint/2010/main" val="391324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278C8771-C382-8A8D-7FC6-B688B04969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4538" t="22838" r="35225" b="7115"/>
          <a:stretch>
            <a:fillRect/>
          </a:stretch>
        </p:blipFill>
        <p:spPr>
          <a:xfrm>
            <a:off x="2152650" y="210037"/>
            <a:ext cx="8350152" cy="6437926"/>
          </a:xfrm>
          <a:prstGeom prst="rect">
            <a:avLst/>
          </a:prstGeom>
        </p:spPr>
      </p:pic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F1F7893-B12C-C973-5919-FF956391A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61F47D5-1F8C-B921-F4CC-46BB2E6FA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92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bg1"/>
            </a:gs>
            <a:gs pos="55000">
              <a:schemeClr val="bg1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B77920-67D6-54DE-6F7B-A67D2C2EF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8618097-2534-B999-46E5-231811EC5C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457200"/>
            <a:ext cx="8229600" cy="9906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Эффективность деятельности СПЦ: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8FA7D2-D9D6-FF1B-7B27-6346F7B2C1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2710" y="2178"/>
            <a:ext cx="1070659" cy="759823"/>
          </a:xfrm>
          <a:prstGeom prst="rect">
            <a:avLst/>
          </a:prstGeom>
        </p:spPr>
      </p:pic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907080AB-5094-545D-007C-DA0BAE6F1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85C7828-1C2B-D6AB-498B-44DBD5343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797D7F-1F15-4ECD-B21D-47D170633804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D953DD8-496E-10D3-7E34-EC844CA217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2650" y="1524001"/>
            <a:ext cx="8229600" cy="4648199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BY" sz="3200" b="1" dirty="0">
                <a:solidFill>
                  <a:schemeClr val="accent1">
                    <a:lumMod val="75000"/>
                  </a:schemeClr>
                </a:solidFill>
              </a:rPr>
              <a:t>Проактивность: переход от пассивного ожидания кандидатов к активному информационному просвещению общества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BY" sz="3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BY" sz="3200" b="1" dirty="0">
                <a:solidFill>
                  <a:schemeClr val="accent1">
                    <a:lumMod val="75000"/>
                  </a:schemeClr>
                </a:solidFill>
              </a:rPr>
              <a:t>Профессиональное сопровождение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 действующих замещающих семей и</a:t>
            </a:r>
            <a:r>
              <a:rPr lang="ru-BY" sz="3200" b="1" dirty="0">
                <a:solidFill>
                  <a:schemeClr val="accent1">
                    <a:lumMod val="75000"/>
                  </a:schemeClr>
                </a:solidFill>
              </a:rPr>
              <a:t> качественная подготовка будущих родителей для минимизации рисков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BY" sz="3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BY" sz="3200" b="1" dirty="0">
                <a:solidFill>
                  <a:schemeClr val="accent1">
                    <a:lumMod val="75000"/>
                  </a:schemeClr>
                </a:solidFill>
              </a:rPr>
              <a:t>Непрерывная поддержка: создание клубов и групп взаимопомощи, которые защищают замещающие семьи от выгорания и предотвращают вторичное сиротство</a:t>
            </a:r>
          </a:p>
          <a:p>
            <a:endParaRPr lang="ru-BY" dirty="0"/>
          </a:p>
        </p:txBody>
      </p:sp>
    </p:spTree>
    <p:extLst>
      <p:ext uri="{BB962C8B-B14F-4D97-AF65-F5344CB8AC3E}">
        <p14:creationId xmlns:p14="http://schemas.microsoft.com/office/powerpoint/2010/main" val="35815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3CBD1-3C0A-4137-CE6C-91184A3D8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8911381F-1739-93C0-1520-B7F2C6DBDEE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790700" y="914401"/>
            <a:ext cx="8610600" cy="4191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54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br>
              <a:rPr lang="ru-RU" sz="54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54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54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14687E2-F211-8510-6B7E-C633A76BC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1" y="-44018"/>
            <a:ext cx="2438399" cy="1729513"/>
          </a:xfrm>
          <a:prstGeom prst="rect">
            <a:avLst/>
          </a:prstGeom>
        </p:spPr>
      </p:pic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360F7D7-2AE8-E016-0A4A-93D1C67AE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4755AF-8B0B-1827-BADA-81EAA425B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64C7E0-1B97-4A04-BF52-E77E00C39DFA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48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6642" y="1920240"/>
            <a:ext cx="4977233" cy="3747554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-284148" y="217170"/>
            <a:ext cx="6320790" cy="1268730"/>
          </a:xfrm>
        </p:spPr>
        <p:txBody>
          <a:bodyPr>
            <a:normAutofit/>
          </a:bodyPr>
          <a:lstStyle/>
          <a:p>
            <a:r>
              <a:rPr lang="ru-RU" sz="6600" dirty="0" smtClean="0"/>
              <a:t>Вопрос-ответ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67093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150" y="1687109"/>
            <a:ext cx="10637520" cy="976082"/>
          </a:xfrm>
        </p:spPr>
        <p:txBody>
          <a:bodyPr>
            <a:normAutofit fontScale="90000"/>
          </a:bodyPr>
          <a:lstStyle/>
          <a:p>
            <a:pPr marL="635" algn="ctr"/>
            <a:r>
              <a:rPr lang="ru-RU" sz="3900" dirty="0">
                <a:latin typeface="Times New Roman" panose="02020603050405020304" pitchFamily="18" charset="0"/>
                <a:ea typeface="Calibri" panose="020F0502020204030204" pitchFamily="34" charset="0"/>
              </a:rPr>
              <a:t>«Система работы по активизации семейного устройства, сопровождение замещающих семей</a:t>
            </a:r>
            <a:br>
              <a:rPr lang="ru-RU" sz="39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900" dirty="0">
                <a:latin typeface="Times New Roman" panose="02020603050405020304" pitchFamily="18" charset="0"/>
                <a:ea typeface="Calibri" panose="020F0502020204030204" pitchFamily="34" charset="0"/>
              </a:rPr>
              <a:t> на опыте работы </a:t>
            </a:r>
            <a:r>
              <a:rPr lang="ru-RU" sz="3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Солигорского</a:t>
            </a:r>
            <a:r>
              <a:rPr lang="ru-RU" sz="3900" dirty="0">
                <a:latin typeface="Times New Roman" panose="02020603050405020304" pitchFamily="18" charset="0"/>
                <a:ea typeface="Calibri" panose="020F0502020204030204" pitchFamily="34" charset="0"/>
              </a:rPr>
              <a:t> района</a:t>
            </a:r>
            <a:r>
              <a:rPr lang="ru-RU" sz="39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300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Агиевич</a:t>
            </a:r>
            <a:r>
              <a:rPr lang="ru-RU" sz="33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300" i="1" dirty="0">
                <a:latin typeface="Times New Roman" panose="02020603050405020304" pitchFamily="18" charset="0"/>
                <a:ea typeface="Calibri" panose="020F0502020204030204" pitchFamily="34" charset="0"/>
              </a:rPr>
              <a:t>Надежда Владимировна</a:t>
            </a:r>
            <a:r>
              <a:rPr lang="ru-RU" sz="33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br>
              <a:rPr lang="ru-RU" sz="33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3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8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заведующий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отделом поддержки семей, принявших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на воспитание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детей-сирот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детей, оставшихся без попечения родителей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социально-педагогического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центра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Солигорского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района.</a:t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6001"/>
            <a:ext cx="1371600" cy="973917"/>
          </a:xfr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18442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214290"/>
            <a:ext cx="9144000" cy="1857388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ГОСУДАРСТВЕННОЕ УЧРЕЖДЕНИЕ ОБРАЗОВАНИЯ </a:t>
            </a:r>
            <a:br>
              <a:rPr lang="ru-RU" sz="2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«СОЦИАЛЬНО-ПЕДАГОГИЧЕСКИЙ ЦЕНТР СОЛИГОРСКОГО РАЙОНА»</a:t>
            </a:r>
            <a:r>
              <a:rPr lang="ru-RU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СПЦ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357298"/>
            <a:ext cx="9144000" cy="5500702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51075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CC8536F-1E3F-4863-8AD7-F3A9731AD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520" y="260648"/>
            <a:ext cx="8784976" cy="626469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замещающих семей </a:t>
            </a:r>
            <a:br>
              <a:rPr lang="ru-RU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ДДСТ</a:t>
            </a:r>
            <a:r>
              <a:rPr lang="en-US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ru-RU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</a:t>
            </a:r>
            <a:r>
              <a:rPr lang="en-US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</a:t>
            </a:r>
            <a:br>
              <a:rPr lang="ru-RU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14 приемных семей </a:t>
            </a:r>
            <a:r>
              <a:rPr lang="en-US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r>
              <a:rPr lang="en-US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</a:t>
            </a:r>
            <a:br>
              <a:rPr lang="ru-RU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95 опекунских семей </a:t>
            </a:r>
            <a:r>
              <a:rPr lang="en-US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 1</a:t>
            </a:r>
            <a:r>
              <a:rPr lang="ru-RU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lang="en-US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воспитанника</a:t>
            </a:r>
            <a:r>
              <a:rPr lang="en-US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 семей </a:t>
            </a:r>
            <a:r>
              <a:rPr lang="en-US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172 ребенка</a:t>
            </a:r>
            <a:r>
              <a:rPr lang="ru-RU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2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1F74D3-D8C2-412A-82C6-A1B93F9CA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282" y="1214423"/>
            <a:ext cx="8715436" cy="4554553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400" cap="none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оказание квалифицированной социально- педагогической и психологической помощи замещающим родителям,  </a:t>
            </a:r>
            <a:br>
              <a:rPr lang="ru-RU" sz="3400" cap="none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400" cap="none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их воспитанникам, а также специалистам, ответственным за сопровождение </a:t>
            </a:r>
            <a:br>
              <a:rPr lang="ru-RU" sz="3400" cap="none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400" cap="none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данной категории семьи</a:t>
            </a:r>
            <a:r>
              <a:rPr lang="ru-RU" sz="3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3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24035" y="214291"/>
            <a:ext cx="7929617" cy="1285884"/>
          </a:xfrm>
        </p:spPr>
        <p:txBody>
          <a:bodyPr>
            <a:normAutofit fontScale="77500" lnSpcReduction="20000"/>
          </a:bodyPr>
          <a:lstStyle/>
          <a:p>
            <a:pPr algn="ctr"/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работы отдела </a:t>
            </a:r>
            <a:endParaRPr lang="ru-RU" sz="5700" dirty="0"/>
          </a:p>
        </p:txBody>
      </p:sp>
    </p:spTree>
    <p:extLst>
      <p:ext uri="{BB962C8B-B14F-4D97-AF65-F5344CB8AC3E}">
        <p14:creationId xmlns:p14="http://schemas.microsoft.com/office/powerpoint/2010/main" val="110861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1476CF59-DED7-478C-837D-1085504D7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282" y="285729"/>
            <a:ext cx="8929718" cy="114300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ОБЪЕДИНЕНИЕ </a:t>
            </a:r>
            <a:r>
              <a:rPr lang="ru-RU" sz="3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Содержимое 14" descr="IMG_20260213_11132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809720" y="1214422"/>
            <a:ext cx="4429124" cy="5429288"/>
          </a:xfrm>
          <a:effectLst>
            <a:softEdge rad="127000"/>
          </a:effectLst>
        </p:spPr>
      </p:pic>
      <p:pic>
        <p:nvPicPr>
          <p:cNvPr id="14" name="Содержимое 13" descr="IMG_20260213_122822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6238877" y="1214422"/>
            <a:ext cx="4207453" cy="5429288"/>
          </a:xfr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58742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8CA5BB-D3FA-4B23-A200-B058492B8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20" y="692697"/>
            <a:ext cx="8858280" cy="882937"/>
          </a:xfrm>
        </p:spPr>
        <p:txBody>
          <a:bodyPr>
            <a:noAutofit/>
          </a:bodyPr>
          <a:lstStyle/>
          <a:p>
            <a:r>
              <a:rPr lang="ru-RU" sz="3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КЛУБ «ПОД РОДИТЕЛЬСКИМ КРОВОМ»</a:t>
            </a:r>
            <a:endParaRPr lang="ru-RU" sz="3000" b="1" dirty="0">
              <a:solidFill>
                <a:srgbClr val="FFFF00"/>
              </a:solidFill>
              <a:effectLst/>
            </a:endParaRPr>
          </a:p>
        </p:txBody>
      </p:sp>
      <p:pic>
        <p:nvPicPr>
          <p:cNvPr id="10" name="Содержимое 9" descr="IMG-2d6d692e31f599493ced41c044323a12-V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03388" y="1785926"/>
            <a:ext cx="4678364" cy="4572032"/>
          </a:xfrm>
          <a:effectLst>
            <a:softEdge rad="63500"/>
          </a:effectLst>
        </p:spPr>
      </p:pic>
      <p:pic>
        <p:nvPicPr>
          <p:cNvPr id="12" name="Содержимое 11" descr="IMG-d3b7d722a418785ecba693c1ca774b76-V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24628" y="1785926"/>
            <a:ext cx="3929090" cy="4572022"/>
          </a:xfr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61455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97230"/>
          </a:xfrm>
        </p:spPr>
        <p:txBody>
          <a:bodyPr>
            <a:noAutofit/>
          </a:bodyPr>
          <a:lstStyle/>
          <a:p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4 ОСНОВНЫЕ РИСКИ ПРИ ВЫПОЛНЕНИИ ГОСУДАРСТВЕННОЙ ПРОГРАММЫ. МЕХАНИЗМЫ УПРАВЛЕНИЯ РИСКАМИ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0120" y="2449915"/>
            <a:ext cx="10218420" cy="5196755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связанные  с  неэффективной  деятельностью заказчиков Государственной  программы  по  реализации  ее  мероприятий,  недостаточным  уровнем межведомственного   взаимодействия,   дефицитом   квалифицированных   кадров, ответственных  за  выполнение  задач  Государственной  программы,  что  приведет  к снижению качества выполнения мероприятий Государственной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</a:p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способами   минимизации организационных   рисков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формирование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эффективной   системы   управления   реализацией   Государственной программы,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 уровня  межведомственного  взаимодействия,  оперативное реагирование  на выявленные  недостатки,  своевременная  корректировка  мероприятий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6692"/>
            <a:ext cx="1371719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72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4FA2BF-7F8B-434E-8DBE-7F2CCFEE3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28605"/>
            <a:ext cx="9144000" cy="1147029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КЛУБ  «НАВСТРЕЧУ ЖИЗНИ»</a:t>
            </a:r>
          </a:p>
        </p:txBody>
      </p:sp>
      <p:pic>
        <p:nvPicPr>
          <p:cNvPr id="13" name="Объект 5">
            <a:extLst>
              <a:ext uri="{FF2B5EF4-FFF2-40B4-BE49-F238E27FC236}">
                <a16:creationId xmlns:a16="http://schemas.microsoft.com/office/drawing/2014/main" id="{1B7A1072-2BBF-4791-A68D-1C8F33DDDE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562" y="1571612"/>
            <a:ext cx="4429156" cy="4714908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63500"/>
          </a:effectLst>
        </p:spPr>
      </p:pic>
      <p:pic>
        <p:nvPicPr>
          <p:cNvPr id="15" name="Содержимое 14" descr="IMG_20260206_160034я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1738282" y="1643051"/>
            <a:ext cx="4214842" cy="4643469"/>
          </a:xfr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83504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89A31-6A28-47D6-B08C-5DFA255EA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512" y="260649"/>
            <a:ext cx="8712968" cy="1314985"/>
          </a:xfrm>
        </p:spPr>
        <p:txBody>
          <a:bodyPr>
            <a:normAutofit fontScale="90000"/>
          </a:bodyPr>
          <a:lstStyle/>
          <a:p>
            <a:r>
              <a:rPr lang="ru-RU" sz="3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РАЙОННЫЕ КОНКУРСЫ</a:t>
            </a:r>
            <a:r>
              <a:rPr lang="ru-RU" sz="3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МОЯ СЧАСТЛИВАЯ СЕМЬЯ                 ОСЕННИЙ КОЛОРИТ</a:t>
            </a:r>
          </a:p>
        </p:txBody>
      </p:sp>
      <p:pic>
        <p:nvPicPr>
          <p:cNvPr id="12" name="Содержимое 11" descr="IMG_20260521_11070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03389" y="2143116"/>
            <a:ext cx="4321175" cy="4000528"/>
          </a:xfrm>
          <a:effectLst>
            <a:softEdge rad="63500"/>
          </a:effectLst>
        </p:spPr>
      </p:pic>
      <p:pic>
        <p:nvPicPr>
          <p:cNvPr id="11" name="Объект 7">
            <a:extLst>
              <a:ext uri="{FF2B5EF4-FFF2-40B4-BE49-F238E27FC236}">
                <a16:creationId xmlns:a16="http://schemas.microsoft.com/office/drawing/2014/main" id="{8862444C-1A57-4FFE-B408-AEB00F1084D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794" y="2143116"/>
            <a:ext cx="4318462" cy="3929090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0927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0F9D7-C965-47E0-AEA7-8C6027E54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282" y="0"/>
            <a:ext cx="8715436" cy="2071678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РЕСПУБЛИКАНСКИЕ И ОБЛАСТНЫЕ КОНКУРСЫ</a:t>
            </a:r>
            <a:r>
              <a:rPr lang="ru-RU" sz="27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СЕРДЦЕ ОТДАЮ ДЕТЯМ       ОБРАЗ, СОЗДАННЫЙ СЕРДЦЕМ</a:t>
            </a:r>
          </a:p>
        </p:txBody>
      </p:sp>
      <p:pic>
        <p:nvPicPr>
          <p:cNvPr id="12" name="Содержимое 11" descr="IMG-616921a6ea678331b5cf3372c40d9f3a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2728" y="1928802"/>
            <a:ext cx="6429420" cy="4714908"/>
          </a:xfr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69291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524000" y="692697"/>
            <a:ext cx="9144000" cy="882937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 ДЕТСКОЙ ДУШИ         ПЕРВЫЙ ДЕНЬ В СЕМЬЕ      </a:t>
            </a:r>
          </a:p>
        </p:txBody>
      </p:sp>
      <p:pic>
        <p:nvPicPr>
          <p:cNvPr id="7" name="Объект 5">
            <a:extLst>
              <a:ext uri="{FF2B5EF4-FFF2-40B4-BE49-F238E27FC236}">
                <a16:creationId xmlns:a16="http://schemas.microsoft.com/office/drawing/2014/main" id="{A24DB25D-CFBB-40AE-B815-3D6297AC1E9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282" y="1928802"/>
            <a:ext cx="4429156" cy="4500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12">
            <a:extLst>
              <a:ext uri="{FF2B5EF4-FFF2-40B4-BE49-F238E27FC236}">
                <a16:creationId xmlns:a16="http://schemas.microsoft.com/office/drawing/2014/main" id="{3CD03493-8602-41E9-B676-4509FB470BBA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24628" y="1857364"/>
            <a:ext cx="3786214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0590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25C06-33D6-40D0-B1AB-7E50B28D9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512" y="188640"/>
            <a:ext cx="8964488" cy="109722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ОБЛАСТНАЯ ПЕДАГОГИЧЕСКАЯ КОНФЕРЕНЦИЯ</a:t>
            </a:r>
          </a:p>
        </p:txBody>
      </p:sp>
      <p:pic>
        <p:nvPicPr>
          <p:cNvPr id="6" name="Содержимое 5" descr="IMG_20260821_1049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24101" y="1285860"/>
            <a:ext cx="7154617" cy="5365962"/>
          </a:xfr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7177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8282" y="692696"/>
            <a:ext cx="8715436" cy="552238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ОПЫТ РАБОТЫ СПЕЦИАЛИСТОВ </a:t>
            </a:r>
            <a:b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 АКТИВАЦИИ СЕМЕЙНОГО УСТРОЙСТВА  ДЕТЕЙ-СИРОТ, </a:t>
            </a:r>
            <a:b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ДЕТЕЙ, ОСТАВШИХСЯ </a:t>
            </a:r>
            <a:b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 ПОПЕЧЕНИЯ РОДИТЕЛЕЙ</a:t>
            </a:r>
            <a:b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МАРАФОН ВАЖНЫХ ДЕЛ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chemeClr val="tx1"/>
                </a:solidFill>
              </a:rPr>
              <a:t/>
            </a:r>
            <a:br>
              <a:rPr lang="ru-RU" sz="3600" dirty="0">
                <a:solidFill>
                  <a:schemeClr val="tx1"/>
                </a:solidFill>
              </a:rPr>
            </a:b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71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81158" y="357166"/>
            <a:ext cx="8286808" cy="164307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СРЕДСТВАХ МАССОВОЙ ИНФОРМАЦИИ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(СОЛИГОРСКИЙ ТЕЛЕВИЗИОННЫЙ КАНАЛ)</a:t>
            </a:r>
            <a:b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rgbClr val="FFFF00"/>
              </a:solidFill>
            </a:endParaRPr>
          </a:p>
        </p:txBody>
      </p:sp>
      <p:pic>
        <p:nvPicPr>
          <p:cNvPr id="7" name="Объект 5">
            <a:extLst>
              <a:ext uri="{FF2B5EF4-FFF2-40B4-BE49-F238E27FC236}">
                <a16:creationId xmlns:a16="http://schemas.microsoft.com/office/drawing/2014/main" id="{3768C260-BE2C-4C8B-9C8C-564D700EE54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389" y="3135392"/>
            <a:ext cx="4321175" cy="2079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  <p:pic>
        <p:nvPicPr>
          <p:cNvPr id="10" name="Объект 3">
            <a:extLst>
              <a:ext uri="{FF2B5EF4-FFF2-40B4-BE49-F238E27FC236}">
                <a16:creationId xmlns:a16="http://schemas.microsoft.com/office/drawing/2014/main" id="{45F901FE-FF74-4E72-8537-2E2E226E715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39" y="3146504"/>
            <a:ext cx="4321175" cy="2068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20580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200024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ПУБЛИКАЦИЯ В ГАЗЕТЕ «ШАХТЕР»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ЧУЖИХ ДЕТЕЙ НЕ БЫВАЕТ. 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СТАТЬ ПРИЕМНЫМ РОДИТЕЛЕМ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C2D02CAE-D35B-4499-B120-699E7C3C5F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422" y="2143116"/>
            <a:ext cx="4572032" cy="4500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89466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09720" y="357166"/>
            <a:ext cx="8858280" cy="135732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ИНФОРМАЦИИ НА САЙТАХ 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СТЕНДАХ УЧРЕЖДЕНИЙ ОБРАЗОВАНИЯ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4973CA56-B622-493D-8602-9DC0EB1046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298" y="1620880"/>
            <a:ext cx="4357718" cy="4808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1845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214290"/>
            <a:ext cx="9144000" cy="178595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ЛИСТОВОК 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ИНФОРМАЦИОННЫХ СТЕНДАХ СЕЛЬСКИХ СОВЕТОВ РАЙОНА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6" name="Объект 10">
            <a:extLst>
              <a:ext uri="{FF2B5EF4-FFF2-40B4-BE49-F238E27FC236}">
                <a16:creationId xmlns:a16="http://schemas.microsoft.com/office/drawing/2014/main" id="{DC13BD8A-9390-45CB-AF6D-DD9BED7006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546" y="1857364"/>
            <a:ext cx="4929222" cy="5000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93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5870" y="1515659"/>
            <a:ext cx="10637520" cy="976082"/>
          </a:xfrm>
        </p:spPr>
        <p:txBody>
          <a:bodyPr>
            <a:normAutofit fontScale="90000"/>
          </a:bodyPr>
          <a:lstStyle/>
          <a:p>
            <a:pPr marL="635" algn="ctr"/>
            <a:r>
              <a:rPr lang="ru-RU" sz="3300" b="1" dirty="0">
                <a:latin typeface="Times New Roman" panose="02020603050405020304" pitchFamily="18" charset="0"/>
                <a:ea typeface="Calibri" panose="020F0502020204030204" pitchFamily="34" charset="0"/>
              </a:rPr>
              <a:t>«Формы работы специалистов социально-педагогических центров способствующие активизации семейных форм устройства </a:t>
            </a:r>
            <a:r>
              <a:rPr lang="ru-RU" sz="33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детей-сирот и детей, </a:t>
            </a:r>
            <a:r>
              <a:rPr lang="ru-RU" sz="33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оставшихся без попечения родителей</a:t>
            </a:r>
            <a:r>
              <a:rPr lang="ru-RU" sz="33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br>
              <a:rPr lang="ru-RU" sz="33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9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Ковальчук Елена Григорьевна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b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b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старший инспектор по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охране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детства</a:t>
            </a:r>
            <a:b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Национального центра усыновления.</a:t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6001"/>
            <a:ext cx="1371600" cy="973917"/>
          </a:xfr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405830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9720" y="0"/>
            <a:ext cx="8572560" cy="2500306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/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/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РАЗМЕЩЕНИЕ ЛИСТОВОК </a:t>
            </a:r>
            <a:b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 ГОРОДСКОМ ОБЩЕСТВЕННОМ ТРАНСПОРТЕ</a:t>
            </a:r>
            <a:r>
              <a:rPr lang="ru-RU" sz="4000" b="1" dirty="0">
                <a:solidFill>
                  <a:schemeClr val="tx1"/>
                </a:solidFill>
              </a:rPr>
              <a:t/>
            </a:r>
            <a:br>
              <a:rPr lang="ru-RU" sz="4000" b="1" dirty="0">
                <a:solidFill>
                  <a:schemeClr val="tx1"/>
                </a:solidFill>
              </a:rPr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автобусы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2662" y="2071678"/>
            <a:ext cx="7143800" cy="45720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8530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214290"/>
            <a:ext cx="9144000" cy="235745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РАЗМЕЩЕНИЯ РЕКЛАМНОГО ВИДЕОРОЛИКА В РОДИТЕЛЬСКИХ ЧАТАХ 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МЕССЕНДЖЕР</a:t>
            </a:r>
            <a:r>
              <a:rPr lang="be-BY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VIBER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вайбер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9852" y="2285992"/>
            <a:ext cx="6429420" cy="4143404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65671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9720" y="214290"/>
            <a:ext cx="8643998" cy="271464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ОБУЧЕНИЕ ГРАЖДАН, ЖЕЛАЮЩИХ ПРИНЯТЬ НА ВОСПИТАНИЕ ДЕТЕЙ</a:t>
            </a:r>
            <a:b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2022-2026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Обучено  63 кандидата</a:t>
            </a:r>
          </a:p>
        </p:txBody>
      </p:sp>
      <p:pic>
        <p:nvPicPr>
          <p:cNvPr id="4" name="Содержимое 3" descr="index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6976" y="2571744"/>
            <a:ext cx="7084268" cy="400052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52062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738282" y="571480"/>
            <a:ext cx="8715436" cy="5072098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ВЕРНЕЙШИЙ ПУТЬ К УСПЕХУ –НЕПРЕМЕННО ПОПРОБОВАТЬ </a:t>
            </a:r>
            <a:br>
              <a:rPr lang="ru-RU" sz="3600" b="1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</a:b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ЕЩЕ РАЗ</a:t>
            </a:r>
            <a:br>
              <a:rPr lang="ru-RU" sz="3600" b="1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</a:b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                        </a:t>
            </a:r>
            <a:br>
              <a:rPr lang="ru-RU" sz="3600" b="1" dirty="0">
                <a:solidFill>
                  <a:srgbClr val="FFFF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                                           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Томас Эдисон</a:t>
            </a:r>
          </a:p>
        </p:txBody>
      </p:sp>
    </p:spTree>
    <p:extLst>
      <p:ext uri="{BB962C8B-B14F-4D97-AF65-F5344CB8AC3E}">
        <p14:creationId xmlns:p14="http://schemas.microsoft.com/office/powerpoint/2010/main" val="424085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1EB85033-EA3B-4BF3-B87F-623670FEF91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24064" y="620714"/>
            <a:ext cx="8643937" cy="5184775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ru-RU" sz="6000" b="1" dirty="0">
                <a:solidFill>
                  <a:srgbClr val="FFFF00"/>
                </a:solidFill>
                <a:latin typeface="Times New Roman" pitchFamily="18" charset="0"/>
                <a:ea typeface="Microsoft JhengHei Light" pitchFamily="34" charset="-120"/>
                <a:cs typeface="Times New Roman" pitchFamily="18" charset="0"/>
              </a:rPr>
              <a:t>СПАСИБО </a:t>
            </a:r>
            <a:br>
              <a:rPr lang="ru-RU" sz="6000" b="1" dirty="0">
                <a:solidFill>
                  <a:srgbClr val="FFFF00"/>
                </a:solidFill>
                <a:latin typeface="Times New Roman" pitchFamily="18" charset="0"/>
                <a:ea typeface="Microsoft JhengHei Light" pitchFamily="34" charset="-120"/>
                <a:cs typeface="Times New Roman" pitchFamily="18" charset="0"/>
              </a:rPr>
            </a:br>
            <a:r>
              <a:rPr lang="ru-RU" sz="6000" b="1" dirty="0">
                <a:solidFill>
                  <a:srgbClr val="FFFF00"/>
                </a:solidFill>
                <a:latin typeface="Times New Roman" pitchFamily="18" charset="0"/>
                <a:ea typeface="Microsoft JhengHei Light" pitchFamily="34" charset="-120"/>
                <a:cs typeface="Times New Roman" pitchFamily="18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79963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6642" y="1920240"/>
            <a:ext cx="4977233" cy="3747554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-284148" y="217170"/>
            <a:ext cx="6320790" cy="1268730"/>
          </a:xfrm>
        </p:spPr>
        <p:txBody>
          <a:bodyPr>
            <a:normAutofit/>
          </a:bodyPr>
          <a:lstStyle/>
          <a:p>
            <a:r>
              <a:rPr lang="ru-RU" sz="6600" dirty="0" smtClean="0"/>
              <a:t>Вопрос-ответ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91402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150" y="1687109"/>
            <a:ext cx="10637520" cy="976082"/>
          </a:xfrm>
        </p:spPr>
        <p:txBody>
          <a:bodyPr>
            <a:normAutofit fontScale="90000"/>
          </a:bodyPr>
          <a:lstStyle/>
          <a:p>
            <a:pPr marL="635" algn="ctr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5000" dirty="0">
                <a:latin typeface="Times New Roman" panose="02020603050405020304" pitchFamily="18" charset="0"/>
                <a:ea typeface="Calibri" panose="020F0502020204030204" pitchFamily="34" charset="0"/>
              </a:rPr>
              <a:t>«Поддержка замещающих родителей по средствам онлайн формата</a:t>
            </a:r>
            <a:r>
              <a:rPr lang="ru-RU" sz="5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br>
              <a:rPr lang="ru-RU" sz="5000" dirty="0" smtClean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800" i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Тышкевич</a:t>
            </a:r>
            <a:r>
              <a:rPr lang="ru-RU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 Виктория Леонидовна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педагог-психолог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Национального центра усыновления.</a:t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6001"/>
            <a:ext cx="1371600" cy="973917"/>
          </a:xfr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387303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0051" y="-444815"/>
            <a:ext cx="10058400" cy="2273616"/>
          </a:xfrm>
        </p:spPr>
        <p:txBody>
          <a:bodyPr>
            <a:normAutofit/>
          </a:bodyPr>
          <a:lstStyle/>
          <a:p>
            <a:pPr algn="r"/>
            <a:r>
              <a:rPr lang="ru-RU" sz="36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Поддержка замещающих родителей                            по средствам онлайн формата.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6689" y="4455620"/>
            <a:ext cx="10741762" cy="182464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клубы,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поддержки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ru-RU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7130" y="2395327"/>
            <a:ext cx="2703068" cy="1917237"/>
          </a:xfrm>
          <a:prstGeom prst="rect">
            <a:avLst/>
          </a:prstGeom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EEDE668C-CE24-4726-96E8-9E9A02D65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3435"/>
            <a:ext cx="4141693" cy="365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9983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21"/>
            <a:ext cx="12192000" cy="1230168"/>
          </a:xfrm>
        </p:spPr>
        <p:txBody>
          <a:bodyPr>
            <a:noAutofit/>
          </a:bodyPr>
          <a:lstStyle/>
          <a:p>
            <a:r>
              <a:rPr lang="ru-RU" sz="4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br>
              <a:rPr lang="ru-RU" sz="4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«Круг поддержки: ласковые руки»</a:t>
            </a:r>
            <a:br>
              <a:rPr lang="ru-RU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для усыновителей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512" y="1990112"/>
            <a:ext cx="9843435" cy="4482405"/>
          </a:xfrm>
        </p:spPr>
        <p:txBody>
          <a:bodyPr>
            <a:normAutofit/>
          </a:bodyPr>
          <a:lstStyle/>
          <a:p>
            <a:endParaRPr lang="ru-RU" sz="4800" i="1" dirty="0"/>
          </a:p>
          <a:p>
            <a:endParaRPr lang="ru-RU" sz="4800" i="1" dirty="0"/>
          </a:p>
          <a:p>
            <a:endParaRPr lang="ru-RU" sz="4800" i="1" dirty="0"/>
          </a:p>
          <a:p>
            <a:endParaRPr lang="ru-RU" sz="4800" i="1" dirty="0"/>
          </a:p>
          <a:p>
            <a:endParaRPr lang="ru-RU" sz="4800" i="1" dirty="0"/>
          </a:p>
          <a:p>
            <a:endParaRPr lang="ru-RU" sz="4800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5053" y="4507737"/>
            <a:ext cx="2486526" cy="17584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1B4E76-C754-42A9-B098-44E4F25FF41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64429"/>
            <a:ext cx="5383530" cy="473336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325F36-5E4A-499F-A1C2-A7EEEB735A3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811" y="1721224"/>
            <a:ext cx="4966447" cy="27317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28303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866" t="12620" r="7194" b="9157"/>
          <a:stretch/>
        </p:blipFill>
        <p:spPr>
          <a:xfrm>
            <a:off x="0" y="0"/>
            <a:ext cx="5916706" cy="6311153"/>
          </a:xfrm>
          <a:prstGeom prst="rect">
            <a:avLst/>
          </a:prstGeom>
        </p:spPr>
      </p:pic>
      <p:sp>
        <p:nvSpPr>
          <p:cNvPr id="4" name="Текст 3"/>
          <p:cNvSpPr txBox="1">
            <a:spLocks/>
          </p:cNvSpPr>
          <p:nvPr/>
        </p:nvSpPr>
        <p:spPr>
          <a:xfrm>
            <a:off x="5038164" y="5574496"/>
            <a:ext cx="6617367" cy="736657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63BC69-ACD1-43B8-B4AA-92009B092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6706" y="0"/>
            <a:ext cx="6275294" cy="631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745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4F9AB910-3941-FFB3-40F1-F667CA0015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8479" t="10580" r="39165" b="14119"/>
          <a:stretch>
            <a:fillRect/>
          </a:stretch>
        </p:blipFill>
        <p:spPr>
          <a:xfrm>
            <a:off x="6934200" y="253138"/>
            <a:ext cx="3276600" cy="3276600"/>
          </a:xfrm>
          <a:prstGeom prst="rect">
            <a:avLst/>
          </a:prstGeom>
        </p:spPr>
      </p:pic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EF87748-CF0C-DF60-57BE-B8DC73D5E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91D0264-9ACE-4BF9-3D06-E84404321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A203C9-CD6E-4FAE-D25B-C3735DDF6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1" y="161926"/>
            <a:ext cx="2438399" cy="172951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26AADF1-E90E-CDCC-E0E2-D2C7EA5DE7F9}"/>
              </a:ext>
            </a:extLst>
          </p:cNvPr>
          <p:cNvSpPr txBox="1"/>
          <p:nvPr/>
        </p:nvSpPr>
        <p:spPr>
          <a:xfrm>
            <a:off x="1828800" y="2608304"/>
            <a:ext cx="4572000" cy="3896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 fontAlgn="base">
              <a:lnSpc>
                <a:spcPct val="1150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b="1" kern="1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2 подпрограммы 3 </a:t>
            </a:r>
            <a:r>
              <a:rPr lang="ru-RU" b="1" kern="100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BY" b="1" kern="100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качественной социально-педагогической поддержки, оказание психологической помощи детям, нуждающимся в особых условиях воспитания, детям, признанным находящимися в социально опасном положении и нуждающимися в государственной защите, развитие семейных форм устройства детей-сирот и детей, оставшихся без попечения родителей</a:t>
            </a:r>
            <a:r>
              <a:rPr lang="ru-RU" b="1" kern="100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BY" b="1" kern="100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Стрелка: влево 13">
            <a:extLst>
              <a:ext uri="{FF2B5EF4-FFF2-40B4-BE49-F238E27FC236}">
                <a16:creationId xmlns:a16="http://schemas.microsoft.com/office/drawing/2014/main" id="{ABF004BF-8DD4-E433-56E3-518212BE185A}"/>
              </a:ext>
            </a:extLst>
          </p:cNvPr>
          <p:cNvSpPr/>
          <p:nvPr/>
        </p:nvSpPr>
        <p:spPr>
          <a:xfrm flipH="1">
            <a:off x="6705600" y="4191000"/>
            <a:ext cx="838200" cy="68580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BY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061785-8529-5099-446C-FDFA70798059}"/>
              </a:ext>
            </a:extLst>
          </p:cNvPr>
          <p:cNvSpPr txBox="1"/>
          <p:nvPr/>
        </p:nvSpPr>
        <p:spPr>
          <a:xfrm>
            <a:off x="7981950" y="4019714"/>
            <a:ext cx="2152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5400" dirty="0">
                <a:solidFill>
                  <a:srgbClr val="800000"/>
                </a:solidFill>
                <a:latin typeface="Arial" charset="0"/>
              </a:rPr>
              <a:t>90%</a:t>
            </a:r>
            <a:endParaRPr lang="ru-BY" sz="5400" dirty="0">
              <a:solidFill>
                <a:srgbClr val="8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73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3C3B65EB-1005-4542-BEEF-5A634FE10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6199" y="365760"/>
            <a:ext cx="4651970" cy="5864979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9022FAA2-B115-4D5D-84A1-8CAECDD1693E}"/>
              </a:ext>
            </a:extLst>
          </p:cNvPr>
          <p:cNvSpPr/>
          <p:nvPr/>
        </p:nvSpPr>
        <p:spPr>
          <a:xfrm>
            <a:off x="161366" y="491524"/>
            <a:ext cx="7832800" cy="3143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761970" rtl="0" eaLnBrk="1" fontAlgn="auto" latinLnBrk="0" hangingPunct="1">
              <a:lnSpc>
                <a:spcPts val="454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25" b="1" i="0" u="none" strike="noStrike" kern="1200" cap="none" spc="0" normalizeH="0" baseline="0" noProof="0" dirty="0">
                <a:ln>
                  <a:noFill/>
                </a:ln>
                <a:solidFill>
                  <a:srgbClr val="231971"/>
                </a:solidFill>
                <a:effectLst/>
                <a:uLnTx/>
                <a:uFillTx/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Что такое группа поддержки?</a:t>
            </a:r>
            <a:endParaRPr kumimoji="0" lang="en-US" sz="36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C9F5CBFC-0443-4479-B858-2943DA46702C}"/>
              </a:ext>
            </a:extLst>
          </p:cNvPr>
          <p:cNvSpPr/>
          <p:nvPr/>
        </p:nvSpPr>
        <p:spPr>
          <a:xfrm>
            <a:off x="667316" y="1578769"/>
            <a:ext cx="5786537" cy="20760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761970" rtl="0" eaLnBrk="1" fontAlgn="auto" latinLnBrk="0" hangingPunct="1">
              <a:lnSpc>
                <a:spcPts val="23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A2742"/>
                </a:solidFill>
                <a:effectLst/>
                <a:uLnTx/>
                <a:uFillTx/>
                <a:latin typeface="Algerian" panose="04020705040A02060702" pitchFamily="82" charset="0"/>
                <a:ea typeface="Arimo" pitchFamily="34" charset="-122"/>
                <a:cs typeface="Arimo" pitchFamily="34" charset="-120"/>
              </a:rPr>
              <a:t>Группа поддержки 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2A2742"/>
                </a:solidFill>
                <a:effectLst/>
                <a:uLnTx/>
                <a:uFillTx/>
                <a:latin typeface="Algerian" panose="04020705040A02060702" pitchFamily="82" charset="0"/>
                <a:ea typeface="Arimo" pitchFamily="34" charset="-122"/>
                <a:cs typeface="Arimo" pitchFamily="34" charset="-120"/>
              </a:rPr>
              <a:t>-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A2742"/>
                </a:solidFill>
                <a:effectLst/>
                <a:uLnTx/>
                <a:uFillTx/>
                <a:latin typeface="Algerian" panose="04020705040A02060702" pitchFamily="82" charset="0"/>
                <a:ea typeface="Arimo" pitchFamily="34" charset="-122"/>
                <a:cs typeface="Arimo" pitchFamily="34" charset="-120"/>
              </a:rPr>
              <a:t> это безопасное и поддерживающее пространство, где участники могут откровенно делиться своим опытом, получать эмоциональную поддержку, практические советы и находить решения общих проблем.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2A2742"/>
                </a:solidFill>
                <a:effectLst/>
                <a:uLnTx/>
                <a:uFillTx/>
                <a:latin typeface="Algerian" panose="04020705040A02060702" pitchFamily="82" charset="0"/>
                <a:ea typeface="Arimo" pitchFamily="34" charset="-122"/>
                <a:cs typeface="Arimo" pitchFamily="34" charset="-12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A2742"/>
                </a:solidFill>
                <a:effectLst/>
                <a:uLnTx/>
                <a:uFillTx/>
                <a:latin typeface="Algerian" panose="04020705040A02060702" pitchFamily="82" charset="0"/>
                <a:ea typeface="Arimo" pitchFamily="34" charset="-122"/>
                <a:cs typeface="Arimo" pitchFamily="34" charset="-120"/>
              </a:rPr>
              <a:t>Это место, где каждый чувствует себя понятым и принятым.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2A2742"/>
              </a:solidFill>
              <a:effectLst/>
              <a:uLnTx/>
              <a:uFillTx/>
              <a:latin typeface="Calibri" panose="020F0502020204030204"/>
              <a:ea typeface="Arimo" pitchFamily="34" charset="-122"/>
              <a:cs typeface="Arimo" pitchFamily="34" charset="-120"/>
            </a:endParaRPr>
          </a:p>
          <a:p>
            <a:pPr marL="0" marR="0" lvl="0" indent="0" algn="l" defTabSz="761970" rtl="0" eaLnBrk="1" fontAlgn="auto" latinLnBrk="0" hangingPunct="1">
              <a:lnSpc>
                <a:spcPts val="23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333" b="1" i="0" u="none" strike="noStrike" kern="1200" cap="none" spc="0" normalizeH="0" baseline="0" noProof="0" dirty="0">
              <a:ln>
                <a:noFill/>
              </a:ln>
              <a:solidFill>
                <a:srgbClr val="2A2742"/>
              </a:solidFill>
              <a:effectLst/>
              <a:uLnTx/>
              <a:uFillTx/>
              <a:latin typeface="Calibri" panose="020F0502020204030204"/>
              <a:ea typeface="Arimo" pitchFamily="34" charset="-122"/>
              <a:cs typeface="Arimo" pitchFamily="34" charset="-120"/>
            </a:endParaRPr>
          </a:p>
          <a:p>
            <a:pPr marL="0" marR="0" lvl="0" indent="0" algn="l" defTabSz="761970" rtl="0" eaLnBrk="1" fontAlgn="auto" latinLnBrk="0" hangingPunct="1">
              <a:lnSpc>
                <a:spcPts val="23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33" b="1" i="0" u="none" strike="noStrike" kern="1200" cap="none" spc="0" normalizeH="0" baseline="0" noProof="0" dirty="0">
                <a:ln>
                  <a:noFill/>
                </a:ln>
                <a:solidFill>
                  <a:srgbClr val="2A2742"/>
                </a:solidFill>
                <a:effectLst/>
                <a:uLnTx/>
                <a:uFillTx/>
                <a:latin typeface="Calibri Light" panose="020F0302020204030204"/>
                <a:ea typeface="Arimo" pitchFamily="34" charset="-122"/>
                <a:cs typeface="Arimo" pitchFamily="34" charset="-120"/>
              </a:rPr>
              <a:t>Группы поддержки бывают:</a:t>
            </a:r>
            <a:endParaRPr kumimoji="0" lang="en-US" sz="23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104E545C-6CE6-4B4D-8D2C-0A75A4D75118}"/>
              </a:ext>
            </a:extLst>
          </p:cNvPr>
          <p:cNvSpPr/>
          <p:nvPr/>
        </p:nvSpPr>
        <p:spPr>
          <a:xfrm>
            <a:off x="650082" y="3189783"/>
            <a:ext cx="5786537" cy="59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761970" rtl="0" eaLnBrk="1" fontAlgn="auto" latinLnBrk="0" hangingPunct="1">
              <a:lnSpc>
                <a:spcPts val="23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58" b="0" i="0" u="none" strike="noStrike" kern="1200" cap="none" spc="0" normalizeH="0" baseline="0" noProof="0" dirty="0">
              <a:ln>
                <a:noFill/>
              </a:ln>
              <a:solidFill>
                <a:srgbClr val="2A2742"/>
              </a:solidFill>
              <a:effectLst/>
              <a:uLnTx/>
              <a:uFillTx/>
              <a:latin typeface="Arimo" pitchFamily="34" charset="0"/>
              <a:ea typeface="Arimo" pitchFamily="34" charset="-122"/>
              <a:cs typeface="Arimo" pitchFamily="34" charset="-120"/>
            </a:endParaRPr>
          </a:p>
          <a:p>
            <a:pPr marL="0" marR="0" lvl="0" indent="0" algn="l" defTabSz="761970" rtl="0" eaLnBrk="1" fontAlgn="auto" latinLnBrk="0" hangingPunct="1">
              <a:lnSpc>
                <a:spcPts val="23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58" b="0" i="0" u="none" strike="noStrike" kern="1200" cap="none" spc="0" normalizeH="0" baseline="0" noProof="0" dirty="0">
              <a:ln>
                <a:noFill/>
              </a:ln>
              <a:solidFill>
                <a:srgbClr val="2A2742"/>
              </a:solidFill>
              <a:effectLst/>
              <a:uLnTx/>
              <a:uFillTx/>
              <a:latin typeface="Arimo" pitchFamily="34" charset="0"/>
              <a:ea typeface="Arimo" pitchFamily="34" charset="-122"/>
              <a:cs typeface="Arimo" pitchFamily="34" charset="-120"/>
            </a:endParaRPr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C71C51D5-83B2-421B-9C45-C0826E4DE7F4}"/>
              </a:ext>
            </a:extLst>
          </p:cNvPr>
          <p:cNvSpPr/>
          <p:nvPr/>
        </p:nvSpPr>
        <p:spPr>
          <a:xfrm>
            <a:off x="650082" y="3486943"/>
            <a:ext cx="5786537" cy="297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761970" rtl="0" eaLnBrk="1" fontAlgn="auto" latinLnBrk="0" hangingPunct="1">
              <a:lnSpc>
                <a:spcPts val="2333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45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D3F403B8-1EC9-411A-B208-FA1C02E1B30F}"/>
              </a:ext>
            </a:extLst>
          </p:cNvPr>
          <p:cNvSpPr/>
          <p:nvPr/>
        </p:nvSpPr>
        <p:spPr>
          <a:xfrm>
            <a:off x="638876" y="4313337"/>
            <a:ext cx="5786537" cy="297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marR="0" lvl="0" indent="-285739" algn="l" defTabSz="761970" rtl="0" eaLnBrk="1" fontAlgn="auto" latinLnBrk="0" hangingPunct="1">
              <a:lnSpc>
                <a:spcPts val="2333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2A2742"/>
                </a:solidFill>
                <a:effectLst/>
                <a:uLnTx/>
                <a:uFillTx/>
                <a:latin typeface="Arimo" pitchFamily="34" charset="0"/>
                <a:ea typeface="Arimo" pitchFamily="34" charset="-122"/>
                <a:cs typeface="Arimo" pitchFamily="34" charset="-120"/>
              </a:rPr>
              <a:t>Открытые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E81E5A8B-D5C5-4646-A2B2-6C2148270584}"/>
              </a:ext>
            </a:extLst>
          </p:cNvPr>
          <p:cNvSpPr/>
          <p:nvPr/>
        </p:nvSpPr>
        <p:spPr>
          <a:xfrm>
            <a:off x="650082" y="4727721"/>
            <a:ext cx="5786537" cy="297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marR="0" lvl="0" indent="-285739" algn="l" defTabSz="761970" rtl="0" eaLnBrk="1" fontAlgn="auto" latinLnBrk="0" hangingPunct="1">
              <a:lnSpc>
                <a:spcPts val="2333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2A2742"/>
                </a:solidFill>
                <a:effectLst/>
                <a:uLnTx/>
                <a:uFillTx/>
                <a:latin typeface="Arimo" pitchFamily="34" charset="0"/>
                <a:ea typeface="Arimo" pitchFamily="34" charset="-122"/>
                <a:cs typeface="Arimo" pitchFamily="34" charset="-120"/>
              </a:rPr>
              <a:t>Закрытые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0" descr="preencoded.png">
            <a:extLst>
              <a:ext uri="{FF2B5EF4-FFF2-40B4-BE49-F238E27FC236}">
                <a16:creationId xmlns:a16="http://schemas.microsoft.com/office/drawing/2014/main" id="{F8F6BD02-EFD9-4169-B986-DECF33350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6199" y="365760"/>
            <a:ext cx="4651970" cy="586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78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9D9785-4C5D-426A-BA9A-BA753ECE6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3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8258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8DB91B-6068-405C-8E6A-CB26941E9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" y="1"/>
            <a:ext cx="12134850" cy="629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80965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>
            <a:extLst>
              <a:ext uri="{FF2B5EF4-FFF2-40B4-BE49-F238E27FC236}">
                <a16:creationId xmlns:a16="http://schemas.microsoft.com/office/drawing/2014/main" id="{9022FAA2-B115-4D5D-84A1-8CAECDD1693E}"/>
              </a:ext>
            </a:extLst>
          </p:cNvPr>
          <p:cNvSpPr/>
          <p:nvPr/>
        </p:nvSpPr>
        <p:spPr>
          <a:xfrm>
            <a:off x="161366" y="491524"/>
            <a:ext cx="7832800" cy="3143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761970" rtl="0" eaLnBrk="1" fontAlgn="auto" latinLnBrk="0" hangingPunct="1">
              <a:lnSpc>
                <a:spcPts val="454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104E545C-6CE6-4B4D-8D2C-0A75A4D75118}"/>
              </a:ext>
            </a:extLst>
          </p:cNvPr>
          <p:cNvSpPr/>
          <p:nvPr/>
        </p:nvSpPr>
        <p:spPr>
          <a:xfrm>
            <a:off x="650082" y="3189783"/>
            <a:ext cx="5786537" cy="59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761970" rtl="0" eaLnBrk="1" fontAlgn="auto" latinLnBrk="0" hangingPunct="1">
              <a:lnSpc>
                <a:spcPts val="23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58" b="0" i="0" u="none" strike="noStrike" kern="1200" cap="none" spc="0" normalizeH="0" baseline="0" noProof="0" dirty="0">
              <a:ln>
                <a:noFill/>
              </a:ln>
              <a:solidFill>
                <a:srgbClr val="2A2742"/>
              </a:solidFill>
              <a:effectLst/>
              <a:uLnTx/>
              <a:uFillTx/>
              <a:latin typeface="Arimo" pitchFamily="34" charset="0"/>
              <a:ea typeface="Arimo" pitchFamily="34" charset="-122"/>
              <a:cs typeface="Arimo" pitchFamily="34" charset="-120"/>
            </a:endParaRPr>
          </a:p>
          <a:p>
            <a:pPr marL="0" marR="0" lvl="0" indent="0" algn="l" defTabSz="761970" rtl="0" eaLnBrk="1" fontAlgn="auto" latinLnBrk="0" hangingPunct="1">
              <a:lnSpc>
                <a:spcPts val="23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58" b="0" i="0" u="none" strike="noStrike" kern="1200" cap="none" spc="0" normalizeH="0" baseline="0" noProof="0" dirty="0">
              <a:ln>
                <a:noFill/>
              </a:ln>
              <a:solidFill>
                <a:srgbClr val="2A2742"/>
              </a:solidFill>
              <a:effectLst/>
              <a:uLnTx/>
              <a:uFillTx/>
              <a:latin typeface="Arimo" pitchFamily="34" charset="0"/>
              <a:ea typeface="Arimo" pitchFamily="34" charset="-122"/>
              <a:cs typeface="Arimo" pitchFamily="34" charset="-120"/>
            </a:endParaRPr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C71C51D5-83B2-421B-9C45-C0826E4DE7F4}"/>
              </a:ext>
            </a:extLst>
          </p:cNvPr>
          <p:cNvSpPr/>
          <p:nvPr/>
        </p:nvSpPr>
        <p:spPr>
          <a:xfrm>
            <a:off x="650082" y="3486943"/>
            <a:ext cx="5786537" cy="297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761970" rtl="0" eaLnBrk="1" fontAlgn="auto" latinLnBrk="0" hangingPunct="1">
              <a:lnSpc>
                <a:spcPts val="2333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45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119E51F-DBAC-444F-AE2F-5BEA27955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36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57066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2D7558-BFF7-4AB6-A667-ADFB7471E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224" y="0"/>
            <a:ext cx="11994776" cy="631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52398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AB103337-B1D3-4C7E-A9F9-B3291473B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612" y="107576"/>
            <a:ext cx="4912659" cy="315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 background">
            <a:extLst>
              <a:ext uri="{FF2B5EF4-FFF2-40B4-BE49-F238E27FC236}">
                <a16:creationId xmlns:a16="http://schemas.microsoft.com/office/drawing/2014/main" id="{39E04B68-0431-4D21-B32F-7FD1F677D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612" y="3263153"/>
            <a:ext cx="4912659" cy="270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cture background">
            <a:extLst>
              <a:ext uri="{FF2B5EF4-FFF2-40B4-BE49-F238E27FC236}">
                <a16:creationId xmlns:a16="http://schemas.microsoft.com/office/drawing/2014/main" id="{E61C71FB-48B7-471C-B6F8-C09A796C2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6" y="0"/>
            <a:ext cx="6221506" cy="627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56612" y="5710844"/>
            <a:ext cx="59857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Ответьте на вопросы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600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0160" y="252313"/>
            <a:ext cx="10058400" cy="1450757"/>
          </a:xfrm>
        </p:spPr>
        <p:txBody>
          <a:bodyPr/>
          <a:lstStyle/>
          <a:p>
            <a:r>
              <a:rPr lang="ru-RU" b="1" dirty="0" smtClean="0"/>
              <a:t>Для чего Вам сейчас нужен ресурс?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0400" y="3228764"/>
            <a:ext cx="10058400" cy="886036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В чём этот ресурс?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62136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4481D1-E669-4C28-AE29-04CCF180E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36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92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29F9A6-A52D-4FBE-9895-39540AF4E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32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7077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996D05-3F8B-4C76-8A51-D3A34A6F0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34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123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D16A4-1070-C590-FBD7-6B0B353E0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E63DE67D-8A67-C0F9-2FDC-4EBA033B83F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64508" y="228600"/>
            <a:ext cx="8382000" cy="1219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ru-RU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Формы работы специалистов СПЦ по популяризации семейных форм устройства</a:t>
            </a:r>
          </a:p>
        </p:txBody>
      </p:sp>
      <p:sp>
        <p:nvSpPr>
          <p:cNvPr id="10243" name="Text Box 8">
            <a:extLst>
              <a:ext uri="{FF2B5EF4-FFF2-40B4-BE49-F238E27FC236}">
                <a16:creationId xmlns:a16="http://schemas.microsoft.com/office/drawing/2014/main" id="{4B40B89F-30F9-3F67-4265-9BA74FFE3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063" y="40052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AAF34C8-8867-02FB-9BD9-9F3478B53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200" y="228600"/>
            <a:ext cx="1070659" cy="759823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215516F-AE38-990F-CF87-600C62FA0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64C7E0-1B97-4A04-BF52-E77E00C39DFA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279A1-9836-93B6-BA63-32E11D3761DB}"/>
              </a:ext>
            </a:extLst>
          </p:cNvPr>
          <p:cNvSpPr txBox="1"/>
          <p:nvPr/>
        </p:nvSpPr>
        <p:spPr>
          <a:xfrm>
            <a:off x="2195193" y="1828801"/>
            <a:ext cx="8120631" cy="4946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defTabSz="685800" fontAlgn="base">
              <a:lnSpc>
                <a:spcPts val="2800"/>
              </a:lnSpc>
              <a:spcBef>
                <a:spcPts val="75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выступления на родительских собраниях, в трудовых коллективах, на сельских сходах</a:t>
            </a:r>
          </a:p>
          <a:p>
            <a:pPr marL="457200" indent="-457200" defTabSz="685800" fontAlgn="base">
              <a:lnSpc>
                <a:spcPts val="2800"/>
              </a:lnSpc>
              <a:spcBef>
                <a:spcPts val="75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выступления специалистов и замещающих родителей на телевидении и радио, публикации в средствах массовой информации</a:t>
            </a:r>
          </a:p>
          <a:p>
            <a:pPr marL="457200" indent="-457200" defTabSz="685800" fontAlgn="base">
              <a:lnSpc>
                <a:spcPts val="2800"/>
              </a:lnSpc>
              <a:spcBef>
                <a:spcPts val="75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распространение буклетов и памяток</a:t>
            </a:r>
          </a:p>
          <a:p>
            <a:pPr marL="457200" indent="-457200" defTabSz="685800" fontAlgn="base">
              <a:lnSpc>
                <a:spcPts val="2800"/>
              </a:lnSpc>
              <a:spcBef>
                <a:spcPts val="75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тематические рубрики на официальных сайтах учреждений образования</a:t>
            </a:r>
          </a:p>
          <a:p>
            <a:pPr marL="171450" indent="-171450" defTabSz="685800" fontAlgn="base">
              <a:lnSpc>
                <a:spcPct val="90000"/>
              </a:lnSpc>
              <a:spcBef>
                <a:spcPts val="75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ru-RU" sz="3200" b="1" dirty="0">
              <a:solidFill>
                <a:schemeClr val="accent1">
                  <a:lumMod val="75000"/>
                </a:scheme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847013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7FC808-2017-4097-B560-D70275985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36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1787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0C0FE5-4E86-486C-AAA4-DEB16B3EC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36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23053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9C0656-2039-4575-A9BF-DEB50CBFA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27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16216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FBD2A4-7645-4284-A1DE-30C6B3D73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34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74482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е выглядит как шар, Графика, графический дизайн, сердц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753BBA8-BD8F-4582-BACD-1EA6C7D22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6311153" cy="638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682DDAB-626A-4AD1-B4BC-36EE34EE0621}"/>
              </a:ext>
            </a:extLst>
          </p:cNvPr>
          <p:cNvSpPr txBox="1"/>
          <p:nvPr/>
        </p:nvSpPr>
        <p:spPr>
          <a:xfrm>
            <a:off x="6598024" y="197225"/>
            <a:ext cx="5199529" cy="3974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Рубрики: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«Спроси эксперта»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«Разбор кейса»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«Библиотека родителя»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«Минутка 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самозаботы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Тел. 375-81-49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47492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6642" y="1920240"/>
            <a:ext cx="4977233" cy="3747554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-284148" y="217170"/>
            <a:ext cx="6320790" cy="1268730"/>
          </a:xfrm>
        </p:spPr>
        <p:txBody>
          <a:bodyPr>
            <a:normAutofit/>
          </a:bodyPr>
          <a:lstStyle/>
          <a:p>
            <a:r>
              <a:rPr lang="ru-RU" sz="6600" dirty="0" smtClean="0"/>
              <a:t>Вопрос-ответ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09731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3010" y="1938569"/>
            <a:ext cx="10637520" cy="976082"/>
          </a:xfrm>
        </p:spPr>
        <p:txBody>
          <a:bodyPr>
            <a:normAutofit fontScale="90000"/>
          </a:bodyPr>
          <a:lstStyle/>
          <a:p>
            <a:pPr marL="635"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Подведение итогов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i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Чубуркова</a:t>
            </a:r>
            <a:r>
              <a:rPr lang="ru-RU" sz="36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Анна </a:t>
            </a:r>
            <a:r>
              <a:rPr lang="ru-RU" sz="3600" i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Владимировна,</a:t>
            </a:r>
            <a:br>
              <a:rPr lang="ru-RU" sz="3600" i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6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36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</a:t>
            </a:r>
            <a:r>
              <a:rPr lang="ru-RU" sz="240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ачальник </a:t>
            </a:r>
            <a:r>
              <a:rPr lang="ru-RU" sz="240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управления </a:t>
            </a:r>
            <a:r>
              <a:rPr 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 помощи семьям, принявшим на воспитание детей-сирот и детей, оставшихся без попечения родителей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6001"/>
            <a:ext cx="1371600" cy="973917"/>
          </a:xfr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124991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0" y="1857375"/>
            <a:ext cx="3669030" cy="366903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533722" y="400050"/>
            <a:ext cx="6320790" cy="1268730"/>
          </a:xfrm>
        </p:spPr>
        <p:txBody>
          <a:bodyPr>
            <a:normAutofit fontScale="90000"/>
          </a:bodyPr>
          <a:lstStyle/>
          <a:p>
            <a:r>
              <a:rPr lang="ru-RU" sz="6600" dirty="0" smtClean="0"/>
              <a:t>Форма</a:t>
            </a:r>
            <a:br>
              <a:rPr lang="ru-RU" sz="6600" dirty="0" smtClean="0"/>
            </a:br>
            <a:r>
              <a:rPr lang="ru-RU" sz="6600" dirty="0" smtClean="0"/>
              <a:t> обратной связи</a:t>
            </a:r>
            <a:endParaRPr lang="ru-RU" sz="6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83" y="278445"/>
            <a:ext cx="1147231" cy="812896"/>
          </a:xfrm>
          <a:prstGeom prst="rect">
            <a:avLst/>
          </a:prstGeom>
          <a:effectLst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375874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153" y="1153552"/>
            <a:ext cx="3075126" cy="4957882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000">
                <a:schemeClr val="accent1">
                  <a:lumMod val="45000"/>
                  <a:lumOff val="55000"/>
                </a:schemeClr>
              </a:gs>
              <a:gs pos="32000">
                <a:schemeClr val="accent1">
                  <a:lumMod val="45000"/>
                  <a:lumOff val="55000"/>
                </a:schemeClr>
              </a:gs>
              <a:gs pos="64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softEdge rad="190500"/>
          </a:effectLst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  ул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. Платонова, д. 22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,</a:t>
            </a:r>
            <a:b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      11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этаж 220005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b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             г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. Минск</a:t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   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</a:rPr>
              <a:t>Пн-пт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: 9.00 - 17.30</a:t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  Обед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: 13.00 -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13.30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+375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17 352-97-61</a:t>
            </a:r>
            <a:b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+375 17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395-56-19</a:t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19114" y="910127"/>
            <a:ext cx="6250508" cy="784050"/>
          </a:xfrm>
        </p:spPr>
        <p:txBody>
          <a:bodyPr>
            <a:noAutofit/>
          </a:bodyPr>
          <a:lstStyle/>
          <a:p>
            <a:r>
              <a:rPr lang="ru-RU" sz="2000" dirty="0" smtClean="0"/>
              <a:t>Национальный центр усыновления</a:t>
            </a:r>
          </a:p>
          <a:p>
            <a:r>
              <a:rPr lang="ru-RU" sz="2000" dirty="0" smtClean="0"/>
              <a:t> министерства образования Республики Беларусь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6642" y="1920240"/>
            <a:ext cx="4977233" cy="37475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16" y="5036903"/>
            <a:ext cx="8525258" cy="237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89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23E857BB-7B5B-6260-DDF0-FFDDBD21FD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3403" t="14084" r="7643" b="38126"/>
          <a:stretch>
            <a:fillRect/>
          </a:stretch>
        </p:blipFill>
        <p:spPr>
          <a:xfrm>
            <a:off x="1981200" y="284164"/>
            <a:ext cx="8229600" cy="1714500"/>
          </a:xfrm>
          <a:prstGeom prst="rect">
            <a:avLst/>
          </a:prstGeom>
        </p:spPr>
      </p:pic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30F8860-469D-CFD3-C150-1C6A012FA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6200D56-15B9-5E7A-266A-8E2879013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3F582B3-72FA-6C82-0C49-D2B475AF81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99" t="16204" r="28333" b="18888"/>
          <a:stretch>
            <a:fillRect/>
          </a:stretch>
        </p:blipFill>
        <p:spPr>
          <a:xfrm>
            <a:off x="1773340" y="2041527"/>
            <a:ext cx="4360760" cy="2514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3DB129A-E999-6589-B77B-97B96F25481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833" t="34876" r="43333" b="15927"/>
          <a:stretch>
            <a:fillRect/>
          </a:stretch>
        </p:blipFill>
        <p:spPr>
          <a:xfrm>
            <a:off x="6477000" y="2574925"/>
            <a:ext cx="4191000" cy="2530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2D891AC-4A07-0705-B805-F4B155E8EB0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917" t="32222" r="38333" b="10000"/>
          <a:stretch>
            <a:fillRect/>
          </a:stretch>
        </p:blipFill>
        <p:spPr>
          <a:xfrm>
            <a:off x="4210050" y="3970338"/>
            <a:ext cx="3086100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174" y="284164"/>
            <a:ext cx="1066892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2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949A1DA-76AA-1AFB-3D8C-0A609D509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52767A-7F51-408F-BAAF-D5950E141ADC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A91EB05-BA44-273E-2339-49C76969A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5165" y="4233874"/>
            <a:ext cx="3566115" cy="27958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593A823-4CD4-6D04-24DE-4CC034951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4987" y="1633276"/>
            <a:ext cx="3907875" cy="2152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17354E3-9680-0940-3741-67D62165F6C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15" r="2631" b="21471"/>
          <a:stretch>
            <a:fillRect/>
          </a:stretch>
        </p:blipFill>
        <p:spPr>
          <a:xfrm>
            <a:off x="3505200" y="107950"/>
            <a:ext cx="5562600" cy="1492251"/>
          </a:xfrm>
          <a:prstGeom prst="rect">
            <a:avLst/>
          </a:prstGeom>
          <a:ln>
            <a:solidFill>
              <a:srgbClr val="000099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C89BF5F-FDF6-EEEF-9BE4-9DAC0AD423A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167" t="17408" r="44952" b="18888"/>
          <a:stretch>
            <a:fillRect/>
          </a:stretch>
        </p:blipFill>
        <p:spPr>
          <a:xfrm>
            <a:off x="6463154" y="1447801"/>
            <a:ext cx="4038600" cy="2844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1900E67-2BAF-0149-F18F-FC02D4CC37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379" y="279399"/>
            <a:ext cx="1066892" cy="75597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92BEE8-3E33-1F7D-2FED-164A749FFE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2417" y="3785350"/>
            <a:ext cx="3432345" cy="307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7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1533</TotalTime>
  <Words>797</Words>
  <Application>Microsoft Office PowerPoint</Application>
  <PresentationFormat>Широкоэкранный</PresentationFormat>
  <Paragraphs>160</Paragraphs>
  <Slides>78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78</vt:i4>
      </vt:variant>
    </vt:vector>
  </HeadingPairs>
  <TitlesOfParts>
    <vt:vector size="93" baseType="lpstr">
      <vt:lpstr>Microsoft JhengHei Light</vt:lpstr>
      <vt:lpstr>Algerian</vt:lpstr>
      <vt:lpstr>Arial</vt:lpstr>
      <vt:lpstr>Arial Unicode MS</vt:lpstr>
      <vt:lpstr>Arimo</vt:lpstr>
      <vt:lpstr>Calibri</vt:lpstr>
      <vt:lpstr>Calibri Light</vt:lpstr>
      <vt:lpstr>Franklin Gothic Book</vt:lpstr>
      <vt:lpstr>Outfit Extra Bold</vt:lpstr>
      <vt:lpstr>Times New Roman</vt:lpstr>
      <vt:lpstr>Wingdings</vt:lpstr>
      <vt:lpstr>Crop</vt:lpstr>
      <vt:lpstr>Ретро</vt:lpstr>
      <vt:lpstr>Тема Office</vt:lpstr>
      <vt:lpstr>1_Тема Office</vt:lpstr>
      <vt:lpstr>онлайн-площадка  «Методический мост»  Тема: «Активизация семейного устройства  детей-сирот и детей, оставшихся без попечения родителей. Межведомственное взаимодействие в рамках  сопровождения замещающих семей» </vt:lpstr>
      <vt:lpstr>Приветствие.  Актуальность темы.  Михалькевич Елена Ростиславовна Начальник управления координации деятельности по поддержке семей, принявших на воспитание детей-сирот и детей, оставшихся без попечения родителей  </vt:lpstr>
      <vt:lpstr>Постановление от 30 декабря 2025 №796</vt:lpstr>
      <vt:lpstr>ГЛАВА 4 ОСНОВНЫЕ РИСКИ ПРИ ВЫПОЛНЕНИИ ГОСУДАРСТВЕННОЙ ПРОГРАММЫ. МЕХАНИЗМЫ УПРАВЛЕНИЯ РИСКАМИ</vt:lpstr>
      <vt:lpstr>«Формы работы специалистов социально-педагогических центров способствующие активизации семейных форм устройства детей-сирот и детей, оставшихся без попечения родителей»  Ковальчук Елена Григорьевна,   старший инспектор по охране детства  Национального центра усыновления. </vt:lpstr>
      <vt:lpstr>Презентация PowerPoint</vt:lpstr>
      <vt:lpstr>          Формы работы специалистов СПЦ по популяризации семейных форм устройства</vt:lpstr>
      <vt:lpstr>Презентация PowerPoint</vt:lpstr>
      <vt:lpstr>Презентация PowerPoint</vt:lpstr>
      <vt:lpstr>          </vt:lpstr>
      <vt:lpstr>      г.Минск</vt:lpstr>
      <vt:lpstr>      г.Минск</vt:lpstr>
      <vt:lpstr>г.Минск</vt:lpstr>
      <vt:lpstr>г.Минск</vt:lpstr>
      <vt:lpstr>г.Минск</vt:lpstr>
      <vt:lpstr>Гродненская область</vt:lpstr>
      <vt:lpstr>Гродненская область</vt:lpstr>
      <vt:lpstr>Гродненская область</vt:lpstr>
      <vt:lpstr>Гродненская область</vt:lpstr>
      <vt:lpstr>Гродненская область</vt:lpstr>
      <vt:lpstr>Гомельская область</vt:lpstr>
      <vt:lpstr>Витебская область</vt:lpstr>
      <vt:lpstr>          Развитие и поддержка действующих замещающих родителей</vt:lpstr>
      <vt:lpstr>Презентация PowerPoint</vt:lpstr>
      <vt:lpstr>Презентация PowerPoint</vt:lpstr>
      <vt:lpstr>Проект «Мастерская замещающего родительства. Музейная арт-терапия для всех!»</vt:lpstr>
      <vt:lpstr>   Инфо-диалог с замещающими родителями</vt:lpstr>
      <vt:lpstr>   Полоцкий район</vt:lpstr>
      <vt:lpstr>   Полоцкий район</vt:lpstr>
      <vt:lpstr>Презентация PowerPoint</vt:lpstr>
      <vt:lpstr>    Эффективность деятельности СПЦ:</vt:lpstr>
      <vt:lpstr>          Спасибо за внимание!   </vt:lpstr>
      <vt:lpstr>Вопрос-ответ</vt:lpstr>
      <vt:lpstr>«Система работы по активизации семейного устройства, сопровождение замещающих семей  на опыте работы Солигорского района»  Агиевич Надежда Владимировна,   заведующий отделом поддержки семей, принявших  на воспитание  детей-сирот, детей, оставшихся без попечения родителей  социально-педагогического центра Солигорского района.  </vt:lpstr>
      <vt:lpstr> ГОСУДАРСТВЕННОЕ УЧРЕЖДЕНИЕ ОБРАЗОВАНИЯ  «СОЦИАЛЬНО-ПЕДАГОГИЧЕСКИЙ ЦЕНТР СОЛИГОРСКОГО РАЙОНА»  </vt:lpstr>
      <vt:lpstr>  Количество замещающих семей   2 ДДСТ / 20 воспитанников 14 приемных семей / 29 воспитанников 95 опекунских семей / 123 воспитанника  111 семей / 172 ребенка   </vt:lpstr>
      <vt:lpstr> оказание квалифицированной социально- педагогической и психологической помощи замещающим родителям,   их воспитанникам, а также специалистам, ответственным за сопровождение  данной категории семьи </vt:lpstr>
      <vt:lpstr> МЕТОДИЧЕСКОЕ ОБЪЕДИНЕНИЕ  </vt:lpstr>
      <vt:lpstr>КЛУБ «ПОД РОДИТЕЛЬСКИМ КРОВОМ»</vt:lpstr>
      <vt:lpstr>КЛУБ  «НАВСТРЕЧУ ЖИЗНИ»</vt:lpstr>
      <vt:lpstr>РАЙОННЫЕ КОНКУРСЫ  МОЯ СЧАСТЛИВАЯ СЕМЬЯ                 ОСЕННИЙ КОЛОРИТ</vt:lpstr>
      <vt:lpstr>РЕСПУБЛИКАНСКИЕ И ОБЛАСТНЫЕ КОНКУРСЫ  СЕРДЦЕ ОТДАЮ ДЕТЯМ       ОБРАЗ, СОЗДАННЫЙ СЕРДЦЕМ</vt:lpstr>
      <vt:lpstr>МУЗЫКА ДЕТСКОЙ ДУШИ         ПЕРВЫЙ ДЕНЬ В СЕМЬЕ      </vt:lpstr>
      <vt:lpstr>ОБЛАСТНАЯ ПЕДАГОГИЧЕСКАЯ КОНФЕРЕНЦИЯ</vt:lpstr>
      <vt:lpstr>ОПЫТ РАБОТЫ СПЕЦИАЛИСТОВ   ПО АКТИВАЦИИ СЕМЕЙНОГО УСТРОЙСТВА  ДЕТЕЙ-СИРОТ,  ДЕТЕЙ, ОСТАВШИХСЯ  БЕЗ ПОПЕЧЕНИЯ РОДИТЕЛЕЙ   МАРАФОН ВАЖНЫХ ДЕЛ  </vt:lpstr>
      <vt:lpstr>  ВЫСТУПЛЕНИЕ  В СРЕДСТВАХ МАССОВОЙ ИНФОРМАЦИИ (СОЛИГОРСКИЙ ТЕЛЕВИЗИОННЫЙ КАНАЛ)  </vt:lpstr>
      <vt:lpstr> ПУБЛИКАЦИЯ В ГАЗЕТЕ «ШАХТЕР» ЧУЖИХ ДЕТЕЙ НЕ БЫВАЕТ.  КАК СТАТЬ ПРИЕМНЫМ РОДИТЕЛЕМ?</vt:lpstr>
      <vt:lpstr>РАЗМЕЩЕНИЕ ИНФОРМАЦИИ НА САЙТАХ  И СТЕНДАХ УЧРЕЖДЕНИЙ ОБРАЗОВАНИЯ</vt:lpstr>
      <vt:lpstr>РАЗМЕЩЕНИЕ ЛИСТОВОК  НА ИНФОРМАЦИОННЫХ СТЕНДАХ СЕЛЬСКИХ СОВЕТОВ РАЙОНА</vt:lpstr>
      <vt:lpstr>  РАЗМЕЩЕНИЕ ЛИСТОВОК  В  ГОРОДСКОМ ОБЩЕСТВЕННОМ ТРАНСПОРТЕ   </vt:lpstr>
      <vt:lpstr>ОРГАНИЗАЦИЯ РАЗМЕЩЕНИЯ РЕКЛАМНОГО ВИДЕОРОЛИКА В РОДИТЕЛЬСКИХ ЧАТАХ  МЕССЕНДЖЕРА VIBER</vt:lpstr>
      <vt:lpstr>ОБУЧЕНИЕ ГРАЖДАН, ЖЕЛАЮЩИХ ПРИНЯТЬ НА ВОСПИТАНИЕ ДЕТЕЙ 2022-2026  Обучено  63 кандидата</vt:lpstr>
      <vt:lpstr> ВЕРНЕЙШИЙ ПУТЬ К УСПЕХУ –НЕПРЕМЕННО ПОПРОБОВАТЬ  ЕЩЕ РАЗ                                                                               Томас Эдисон</vt:lpstr>
      <vt:lpstr>СПАСИБО  ЗА ВНИМАНИЕ!</vt:lpstr>
      <vt:lpstr>Вопрос-ответ</vt:lpstr>
      <vt:lpstr> «Поддержка замещающих родителей по средствам онлайн формата»  Тышкевич Виктория Леонидовна,   педагог-психолог Национального центра усыновления.  </vt:lpstr>
      <vt:lpstr>                           Поддержка замещающих родителей                            по средствам онлайн формата.</vt:lpstr>
      <vt:lpstr>                              «Круг поддержки: ласковые руки»                             для усыновителей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Для чего Вам сейчас нужен ресурс?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Вопрос-ответ</vt:lpstr>
      <vt:lpstr>Подведение итогов  Чубуркова Анна Владимировна,  начальник управления оказания психолого-педагогической помощи семьям, принявшим на воспитание детей-сирот и детей, оставшихся без попечения родителей </vt:lpstr>
      <vt:lpstr>Форма  обратной связи</vt:lpstr>
      <vt:lpstr>  ул. Платонова, д. 22,        11 этаж 220005,               г. Минск     Пн-пт: 9.00 - 17.30   Обед: 13.00 - 13.30       +375 17 352-97-61 +375 17 395-56-19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онлайн-консультированиЕ   «Методический мост»</dc:title>
  <dc:creator>Пользователь Windows</dc:creator>
  <cp:lastModifiedBy>Пользователь Windows</cp:lastModifiedBy>
  <cp:revision>113</cp:revision>
  <dcterms:created xsi:type="dcterms:W3CDTF">2024-12-16T11:33:37Z</dcterms:created>
  <dcterms:modified xsi:type="dcterms:W3CDTF">2026-08-26T07:32:58Z</dcterms:modified>
</cp:coreProperties>
</file>