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12" r:id="rId3"/>
    <p:sldId id="313" r:id="rId4"/>
    <p:sldId id="314" r:id="rId5"/>
    <p:sldId id="315" r:id="rId6"/>
    <p:sldId id="321" r:id="rId7"/>
    <p:sldId id="323" r:id="rId8"/>
    <p:sldId id="328" r:id="rId9"/>
    <p:sldId id="329" r:id="rId10"/>
    <p:sldId id="325" r:id="rId11"/>
    <p:sldId id="338" r:id="rId12"/>
    <p:sldId id="336" r:id="rId13"/>
    <p:sldId id="326" r:id="rId14"/>
    <p:sldId id="332" r:id="rId15"/>
    <p:sldId id="333" r:id="rId16"/>
    <p:sldId id="341" r:id="rId17"/>
    <p:sldId id="342" r:id="rId18"/>
    <p:sldId id="268" r:id="rId19"/>
    <p:sldId id="340" r:id="rId20"/>
    <p:sldId id="308" r:id="rId21"/>
    <p:sldId id="309" r:id="rId22"/>
    <p:sldId id="310" r:id="rId23"/>
    <p:sldId id="343" r:id="rId24"/>
    <p:sldId id="344" r:id="rId25"/>
  </p:sldIdLst>
  <p:sldSz cx="12192000" cy="6858000"/>
  <p:notesSz cx="6742113" cy="9875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B1718D53-C159-4C15-92F6-6518037EC63B}" type="datetimeFigureOut">
              <a:rPr lang="en-US" smtClean="0"/>
              <a:t>2/12/2026</a:t>
            </a:fld>
            <a:endParaRPr lang="en-US"/>
          </a:p>
        </p:txBody>
      </p:sp>
      <p:sp>
        <p:nvSpPr>
          <p:cNvPr id="4" name="Образ слайда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BDC62B39-FC85-447B-B38F-CDC7E7F12087}" type="slidenum">
              <a:rPr lang="en-US" smtClean="0"/>
              <a:t>‹#›</a:t>
            </a:fld>
            <a:endParaRPr lang="en-US"/>
          </a:p>
        </p:txBody>
      </p:sp>
    </p:spTree>
    <p:extLst>
      <p:ext uri="{BB962C8B-B14F-4D97-AF65-F5344CB8AC3E}">
        <p14:creationId xmlns:p14="http://schemas.microsoft.com/office/powerpoint/2010/main" val="12118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C6AF056-0CF0-438A-9E74-F05293962A0C}" type="datetimeFigureOut">
              <a:rPr lang="ru-RU" smtClean="0"/>
              <a:t>12.02.2026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F7AD2F-02F2-4DA5-8219-D4629DCEB148}" type="slidenum">
              <a:rPr lang="ru-RU" smtClean="0"/>
              <a:t>‹#›</a:t>
            </a:fld>
            <a:endParaRPr lang="ru-RU"/>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C6AF056-0CF0-438A-9E74-F05293962A0C}" type="datetimeFigureOut">
              <a:rPr lang="ru-RU" smtClean="0"/>
              <a:t>12.02.2026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C6AF056-0CF0-438A-9E74-F05293962A0C}" type="datetimeFigureOut">
              <a:rPr lang="ru-RU" smtClean="0"/>
              <a:t>12.02.2026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Текст 2"/>
          <p:cNvSpPr>
            <a:spLocks noGrp="1"/>
          </p:cNvSpPr>
          <p:nvPr>
            <p:ph type="body"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C6AF056-0CF0-438A-9E74-F05293962A0C}" type="datetimeFigureOut">
              <a:rPr lang="ru-RU" smtClean="0"/>
              <a:t>12.02.2026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C6AF056-0CF0-438A-9E74-F05293962A0C}" type="datetimeFigureOut">
              <a:rPr lang="ru-RU" smtClean="0"/>
              <a:t>12.02.2026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C6AF056-0CF0-438A-9E74-F05293962A0C}" type="datetimeFigureOut">
              <a:rPr lang="ru-RU" smtClean="0"/>
              <a:t>12.02.2026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C6AF056-0CF0-438A-9E74-F05293962A0C}" type="datetimeFigureOut">
              <a:rPr lang="ru-RU" smtClean="0"/>
              <a:t>12.02.2026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C6AF056-0CF0-438A-9E74-F05293962A0C}" type="datetimeFigureOut">
              <a:rPr lang="ru-RU" smtClean="0"/>
              <a:t>12.02.2026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C6AF056-0CF0-438A-9E74-F05293962A0C}" type="datetimeFigureOut">
              <a:rPr lang="ru-RU" smtClean="0"/>
              <a:t>12.02.2026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6AF056-0CF0-438A-9E74-F05293962A0C}" type="datetimeFigureOut">
              <a:rPr lang="ru-RU" smtClean="0"/>
              <a:t>12.02.2026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C6AF056-0CF0-438A-9E74-F05293962A0C}" type="datetimeFigureOut">
              <a:rPr lang="ru-RU" smtClean="0"/>
              <a:t>12.02.2026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C6AF056-0CF0-438A-9E74-F05293962A0C}" type="datetimeFigureOut">
              <a:rPr lang="ru-RU" smtClean="0"/>
              <a:t>12.02.2026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F7AD2F-02F2-4DA5-8219-D4629DCEB14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AF056-0CF0-438A-9E74-F05293962A0C}" type="datetimeFigureOut">
              <a:rPr lang="ru-RU" smtClean="0"/>
              <a:t>12.02.2026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7AD2F-02F2-4DA5-8219-D4629DCEB148}" type="slidenum">
              <a:rPr lang="ru-RU" smtClean="0"/>
              <a:t>‹#›</a:t>
            </a:fld>
            <a:endParaRPr lang="ru-RU"/>
          </a:p>
        </p:txBody>
      </p:sp>
      <p:pic>
        <p:nvPicPr>
          <p:cNvPr id="8" name="Рисунок 7"/>
          <p:cNvPicPr>
            <a:picLocks noChangeAspect="1"/>
          </p:cNvPicPr>
          <p:nvPr userDrawn="1"/>
        </p:nvPicPr>
        <p:blipFill rotWithShape="1">
          <a:blip r:embed="rId14">
            <a:extLst>
              <a:ext uri="{28A0092B-C50C-407E-A947-70E740481C1C}">
                <a14:useLocalDpi xmlns:a14="http://schemas.microsoft.com/office/drawing/2010/main" val="0"/>
              </a:ext>
            </a:extLst>
          </a:blip>
          <a:srcRect l="33788"/>
          <a:stretch>
            <a:fillRect/>
          </a:stretch>
        </p:blipFill>
        <p:spPr>
          <a:xfrm>
            <a:off x="2309" y="0"/>
            <a:ext cx="8072582" cy="6858000"/>
          </a:xfrm>
          <a:prstGeom prst="rect">
            <a:avLst/>
          </a:prstGeom>
        </p:spPr>
      </p:pic>
      <p:pic>
        <p:nvPicPr>
          <p:cNvPr id="9" name="Рисунок 8"/>
          <p:cNvPicPr>
            <a:picLocks noChangeAspect="1"/>
          </p:cNvPicPr>
          <p:nvPr userDrawn="1"/>
        </p:nvPicPr>
        <p:blipFill rotWithShape="1">
          <a:blip r:embed="rId14">
            <a:extLst>
              <a:ext uri="{28A0092B-C50C-407E-A947-70E740481C1C}">
                <a14:useLocalDpi xmlns:a14="http://schemas.microsoft.com/office/drawing/2010/main" val="0"/>
              </a:ext>
            </a:extLst>
          </a:blip>
          <a:srcRect l="87633"/>
          <a:stretch>
            <a:fillRect/>
          </a:stretch>
        </p:blipFill>
        <p:spPr>
          <a:xfrm flipH="1">
            <a:off x="8074891" y="0"/>
            <a:ext cx="1507837" cy="6858000"/>
          </a:xfrm>
          <a:prstGeom prst="rect">
            <a:avLst/>
          </a:prstGeom>
        </p:spPr>
      </p:pic>
      <p:pic>
        <p:nvPicPr>
          <p:cNvPr id="10" name="Рисунок 9"/>
          <p:cNvPicPr>
            <a:picLocks noChangeAspect="1"/>
          </p:cNvPicPr>
          <p:nvPr userDrawn="1"/>
        </p:nvPicPr>
        <p:blipFill rotWithShape="1">
          <a:blip r:embed="rId14">
            <a:extLst>
              <a:ext uri="{28A0092B-C50C-407E-A947-70E740481C1C}">
                <a14:useLocalDpi xmlns:a14="http://schemas.microsoft.com/office/drawing/2010/main" val="0"/>
              </a:ext>
            </a:extLst>
          </a:blip>
          <a:srcRect l="87633"/>
          <a:stretch>
            <a:fillRect/>
          </a:stretch>
        </p:blipFill>
        <p:spPr>
          <a:xfrm>
            <a:off x="9582728" y="0"/>
            <a:ext cx="1507837" cy="6858000"/>
          </a:xfrm>
          <a:prstGeom prst="rect">
            <a:avLst/>
          </a:prstGeom>
        </p:spPr>
      </p:pic>
      <p:pic>
        <p:nvPicPr>
          <p:cNvPr id="11" name="Рисунок 10"/>
          <p:cNvPicPr>
            <a:picLocks noChangeAspect="1"/>
          </p:cNvPicPr>
          <p:nvPr userDrawn="1"/>
        </p:nvPicPr>
        <p:blipFill rotWithShape="1">
          <a:blip r:embed="rId14">
            <a:extLst>
              <a:ext uri="{28A0092B-C50C-407E-A947-70E740481C1C}">
                <a14:useLocalDpi xmlns:a14="http://schemas.microsoft.com/office/drawing/2010/main" val="0"/>
              </a:ext>
            </a:extLst>
          </a:blip>
          <a:srcRect l="87633"/>
          <a:stretch>
            <a:fillRect/>
          </a:stretch>
        </p:blipFill>
        <p:spPr>
          <a:xfrm flipH="1">
            <a:off x="11090565" y="0"/>
            <a:ext cx="1099126"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74733" y="484909"/>
            <a:ext cx="6426200" cy="3045691"/>
          </a:xfrm>
        </p:spPr>
        <p:txBody>
          <a:bodyPr>
            <a:noAutofit/>
          </a:bodyPr>
          <a:lstStyle/>
          <a:p>
            <a:pPr algn="r"/>
            <a:r>
              <a:rPr lang="ru-RU" sz="2800" b="1" spc="50" dirty="0">
                <a:ln w="11430"/>
                <a:solidFill>
                  <a:schemeClr val="accent1">
                    <a:lumMod val="50000"/>
                  </a:schemeClr>
                </a:solidFill>
                <a:latin typeface="Cambria" panose="02040503050406030204" pitchFamily="18" charset="0"/>
                <a:ea typeface="Cambria" panose="02040503050406030204" pitchFamily="18" charset="0"/>
              </a:rPr>
              <a:t>«Практические аспекты работы с кризисными состояниями. Экспертное мнение специалистов </a:t>
            </a:r>
            <a:r>
              <a:rPr kumimoji="0" lang="ru-RU" sz="2800" b="1" u="none" strike="noStrike" kern="1200" cap="none" spc="50" normalizeH="0" baseline="0" noProof="0" dirty="0">
                <a:ln w="11430"/>
                <a:solidFill>
                  <a:schemeClr val="accent1">
                    <a:lumMod val="50000"/>
                  </a:schemeClr>
                </a:solidFill>
                <a:effectLst/>
                <a:uLnTx/>
                <a:uFillTx/>
                <a:latin typeface="Cambria" panose="02040503050406030204" pitchFamily="18" charset="0"/>
                <a:ea typeface="Cambria" panose="02040503050406030204" pitchFamily="18" charset="0"/>
                <a:cs typeface="+mn-cs"/>
              </a:rPr>
              <a:t>Республиканского </a:t>
            </a:r>
            <a:br>
              <a:rPr kumimoji="0" lang="ru-RU" sz="2800" b="1" u="none" strike="noStrike" kern="1200" cap="none" spc="50" normalizeH="0" baseline="0" noProof="0" dirty="0">
                <a:ln w="11430"/>
                <a:solidFill>
                  <a:schemeClr val="accent1">
                    <a:lumMod val="50000"/>
                  </a:schemeClr>
                </a:solidFill>
                <a:effectLst/>
                <a:uLnTx/>
                <a:uFillTx/>
                <a:latin typeface="Cambria" panose="02040503050406030204" pitchFamily="18" charset="0"/>
                <a:ea typeface="Cambria" panose="02040503050406030204" pitchFamily="18" charset="0"/>
                <a:cs typeface="+mn-cs"/>
              </a:rPr>
            </a:br>
            <a:r>
              <a:rPr kumimoji="0" lang="ru-RU" sz="2800" b="1" u="none" strike="noStrike" kern="1200" cap="none" spc="50" normalizeH="0" baseline="0" noProof="0" dirty="0">
                <a:ln w="11430"/>
                <a:solidFill>
                  <a:schemeClr val="accent1">
                    <a:lumMod val="50000"/>
                  </a:schemeClr>
                </a:solidFill>
                <a:effectLst/>
                <a:uLnTx/>
                <a:uFillTx/>
                <a:latin typeface="Cambria" panose="02040503050406030204" pitchFamily="18" charset="0"/>
                <a:ea typeface="Cambria" panose="02040503050406030204" pitchFamily="18" charset="0"/>
                <a:cs typeface="+mn-cs"/>
              </a:rPr>
              <a:t>центра психологической помощи</a:t>
            </a:r>
            <a:r>
              <a:rPr lang="ru-RU" sz="2800" b="1" spc="50" dirty="0">
                <a:ln w="11430"/>
                <a:solidFill>
                  <a:schemeClr val="accent1">
                    <a:lumMod val="50000"/>
                  </a:schemeClr>
                </a:solidFill>
                <a:latin typeface="Cambria" panose="02040503050406030204" pitchFamily="18" charset="0"/>
              </a:rPr>
              <a:t>»</a:t>
            </a:r>
            <a:r>
              <a:rPr lang="ru-RU" sz="2800" b="1" spc="50" dirty="0">
                <a:ln w="11430"/>
                <a:solidFill>
                  <a:schemeClr val="accent1">
                    <a:lumMod val="50000"/>
                  </a:schemeClr>
                </a:solidFill>
                <a:latin typeface="Cambria" panose="02040503050406030204" pitchFamily="18" charset="0"/>
                <a:ea typeface="Cambria" panose="02040503050406030204" pitchFamily="18" charset="0"/>
              </a:rPr>
              <a:t/>
            </a:r>
            <a:br>
              <a:rPr lang="ru-RU" sz="2800" b="1" spc="50" dirty="0">
                <a:ln w="11430"/>
                <a:solidFill>
                  <a:schemeClr val="accent1">
                    <a:lumMod val="50000"/>
                  </a:schemeClr>
                </a:solidFill>
                <a:latin typeface="Cambria" panose="02040503050406030204" pitchFamily="18" charset="0"/>
                <a:ea typeface="Cambria" panose="02040503050406030204" pitchFamily="18" charset="0"/>
              </a:rPr>
            </a:br>
            <a:r>
              <a:rPr lang="ru-RU" sz="2800" b="1" spc="50" dirty="0">
                <a:ln w="11430"/>
                <a:solidFill>
                  <a:schemeClr val="accent1">
                    <a:lumMod val="50000"/>
                  </a:schemeClr>
                </a:solidFill>
                <a:latin typeface="Cambria" panose="02040503050406030204" pitchFamily="18" charset="0"/>
                <a:ea typeface="Cambria" panose="02040503050406030204" pitchFamily="18" charset="0"/>
              </a:rPr>
              <a:t/>
            </a:r>
            <a:br>
              <a:rPr lang="ru-RU" sz="2800" b="1" spc="50" dirty="0">
                <a:ln w="11430"/>
                <a:solidFill>
                  <a:schemeClr val="accent1">
                    <a:lumMod val="50000"/>
                  </a:schemeClr>
                </a:solidFill>
                <a:latin typeface="Cambria" panose="02040503050406030204" pitchFamily="18" charset="0"/>
                <a:ea typeface="Cambria" panose="02040503050406030204" pitchFamily="18" charset="0"/>
              </a:rPr>
            </a:br>
            <a:endParaRPr lang="ru-RU" sz="2800" b="1" dirty="0">
              <a:solidFill>
                <a:schemeClr val="accent1">
                  <a:lumMod val="50000"/>
                </a:schemeClr>
              </a:solidFill>
            </a:endParaRPr>
          </a:p>
        </p:txBody>
      </p:sp>
      <p:sp>
        <p:nvSpPr>
          <p:cNvPr id="3" name="Подзаголовок 2"/>
          <p:cNvSpPr>
            <a:spLocks noGrp="1"/>
          </p:cNvSpPr>
          <p:nvPr>
            <p:ph type="subTitle" idx="1"/>
          </p:nvPr>
        </p:nvSpPr>
        <p:spPr>
          <a:xfrm>
            <a:off x="6151418" y="5070764"/>
            <a:ext cx="5301671" cy="1427017"/>
          </a:xfrm>
        </p:spPr>
        <p:txBody>
          <a:bodyPr>
            <a:normAutofit/>
          </a:bodyPr>
          <a:lstStyle/>
          <a:p>
            <a:pPr algn="r"/>
            <a:r>
              <a:rPr lang="ru-RU" sz="2000" b="1" i="1" spc="50" dirty="0">
                <a:ln w="11430"/>
                <a:solidFill>
                  <a:schemeClr val="accent1">
                    <a:lumMod val="75000"/>
                  </a:schemeClr>
                </a:solidFill>
                <a:latin typeface="Cambria" panose="02040503050406030204" pitchFamily="18" charset="0"/>
                <a:ea typeface="Cambria" panose="02040503050406030204" pitchFamily="18" charset="0"/>
                <a:cs typeface="+mj-cs"/>
              </a:rPr>
              <a:t>Педагог-психолог Республиканского </a:t>
            </a:r>
            <a:br>
              <a:rPr lang="ru-RU" sz="2000" b="1" i="1" spc="50" dirty="0">
                <a:ln w="11430"/>
                <a:solidFill>
                  <a:schemeClr val="accent1">
                    <a:lumMod val="75000"/>
                  </a:schemeClr>
                </a:solidFill>
                <a:latin typeface="Cambria" panose="02040503050406030204" pitchFamily="18" charset="0"/>
                <a:ea typeface="Cambria" panose="02040503050406030204" pitchFamily="18" charset="0"/>
                <a:cs typeface="+mj-cs"/>
              </a:rPr>
            </a:br>
            <a:r>
              <a:rPr lang="ru-RU" sz="2000" b="1" i="1" spc="50" dirty="0">
                <a:ln w="11430"/>
                <a:solidFill>
                  <a:schemeClr val="accent1">
                    <a:lumMod val="75000"/>
                  </a:schemeClr>
                </a:solidFill>
                <a:latin typeface="Cambria" panose="02040503050406030204" pitchFamily="18" charset="0"/>
                <a:ea typeface="Cambria" panose="02040503050406030204" pitchFamily="18" charset="0"/>
                <a:cs typeface="+mj-cs"/>
              </a:rPr>
              <a:t>центра психологической помощи</a:t>
            </a:r>
            <a:br>
              <a:rPr lang="ru-RU" sz="2000" b="1" i="1" spc="50" dirty="0">
                <a:ln w="11430"/>
                <a:solidFill>
                  <a:schemeClr val="accent1">
                    <a:lumMod val="75000"/>
                  </a:schemeClr>
                </a:solidFill>
                <a:latin typeface="Cambria" panose="02040503050406030204" pitchFamily="18" charset="0"/>
                <a:ea typeface="Cambria" panose="02040503050406030204" pitchFamily="18" charset="0"/>
                <a:cs typeface="+mj-cs"/>
              </a:rPr>
            </a:br>
            <a:r>
              <a:rPr lang="ru-RU" sz="2000" b="1" i="1" spc="50" dirty="0" err="1">
                <a:ln w="11430"/>
                <a:solidFill>
                  <a:schemeClr val="accent1">
                    <a:lumMod val="75000"/>
                  </a:schemeClr>
                </a:solidFill>
                <a:latin typeface="Cambria" panose="02040503050406030204" pitchFamily="18" charset="0"/>
                <a:ea typeface="Cambria" panose="02040503050406030204" pitchFamily="18" charset="0"/>
                <a:cs typeface="+mj-cs"/>
              </a:rPr>
              <a:t>Генцелева</a:t>
            </a:r>
            <a:r>
              <a:rPr lang="ru-RU" sz="2000" b="1" i="1" spc="50" dirty="0">
                <a:ln w="11430"/>
                <a:solidFill>
                  <a:schemeClr val="accent1">
                    <a:lumMod val="75000"/>
                  </a:schemeClr>
                </a:solidFill>
                <a:latin typeface="Cambria" panose="02040503050406030204" pitchFamily="18" charset="0"/>
                <a:ea typeface="Cambria" panose="02040503050406030204" pitchFamily="18" charset="0"/>
                <a:cs typeface="+mj-cs"/>
              </a:rPr>
              <a:t> Наталья Михайловна</a:t>
            </a:r>
            <a:endParaRPr lang="ru-RU"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6045"/>
            <a:ext cx="10515600" cy="904240"/>
          </a:xfrm>
        </p:spPr>
        <p:txBody>
          <a:bodyPr>
            <a:normAutofit fontScale="90000"/>
          </a:bodyPr>
          <a:lstStyle/>
          <a:p>
            <a:pPr algn="ctr"/>
            <a:r>
              <a:rPr lang="en-US" altLang="en-US" sz="3110" b="1" dirty="0" err="1">
                <a:solidFill>
                  <a:schemeClr val="accent1">
                    <a:lumMod val="75000"/>
                  </a:schemeClr>
                </a:solidFill>
                <a:latin typeface="Cambria" panose="02040503050406030204" pitchFamily="18" charset="0"/>
                <a:cs typeface="Cambria" panose="02040503050406030204" pitchFamily="18" charset="0"/>
              </a:rPr>
              <a:t>Общие</a:t>
            </a:r>
            <a:r>
              <a:rPr lang="en-US" altLang="ru-RU" sz="3110" b="1" dirty="0">
                <a:solidFill>
                  <a:schemeClr val="accent1">
                    <a:lumMod val="75000"/>
                  </a:schemeClr>
                </a:solidFill>
                <a:latin typeface="Cambria" panose="02040503050406030204" pitchFamily="18" charset="0"/>
                <a:cs typeface="Cambria" panose="02040503050406030204" pitchFamily="18" charset="0"/>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rPr>
              <a:t>принципы</a:t>
            </a:r>
            <a:r>
              <a:rPr lang="en-US" altLang="ru-RU" sz="3110" b="1" dirty="0">
                <a:solidFill>
                  <a:schemeClr val="accent1">
                    <a:lumMod val="75000"/>
                  </a:schemeClr>
                </a:solidFill>
                <a:latin typeface="Cambria" panose="02040503050406030204" pitchFamily="18" charset="0"/>
                <a:cs typeface="Cambria" panose="02040503050406030204" pitchFamily="18" charset="0"/>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rPr>
              <a:t>работы</a:t>
            </a:r>
            <a:r>
              <a:rPr lang="en-US" altLang="ru-RU" sz="3110" b="1" dirty="0">
                <a:solidFill>
                  <a:schemeClr val="accent1">
                    <a:lumMod val="75000"/>
                  </a:schemeClr>
                </a:solidFill>
                <a:latin typeface="Cambria" panose="02040503050406030204" pitchFamily="18" charset="0"/>
                <a:cs typeface="Cambria" panose="02040503050406030204" pitchFamily="18" charset="0"/>
              </a:rPr>
              <a:t> </a:t>
            </a:r>
            <a:r>
              <a:rPr lang="en-US" altLang="en-US" sz="3110" b="1" dirty="0">
                <a:solidFill>
                  <a:schemeClr val="accent1">
                    <a:lumMod val="75000"/>
                  </a:schemeClr>
                </a:solidFill>
                <a:latin typeface="Cambria" panose="02040503050406030204" pitchFamily="18" charset="0"/>
                <a:cs typeface="Cambria" panose="02040503050406030204" pitchFamily="18" charset="0"/>
              </a:rPr>
              <a:t>с</a:t>
            </a:r>
            <a:r>
              <a:rPr lang="en-US" altLang="ru-RU" sz="3110" b="1" dirty="0">
                <a:solidFill>
                  <a:schemeClr val="accent1">
                    <a:lumMod val="75000"/>
                  </a:schemeClr>
                </a:solidFill>
                <a:latin typeface="Cambria" panose="02040503050406030204" pitchFamily="18" charset="0"/>
                <a:cs typeface="Cambria" panose="02040503050406030204" pitchFamily="18" charset="0"/>
              </a:rPr>
              <a:t> </a:t>
            </a:r>
            <a:r>
              <a:rPr lang="en-US" altLang="en-US" sz="3110" b="1" dirty="0">
                <a:solidFill>
                  <a:schemeClr val="accent1">
                    <a:lumMod val="75000"/>
                  </a:schemeClr>
                </a:solidFill>
                <a:latin typeface="Cambria" panose="02040503050406030204" pitchFamily="18" charset="0"/>
                <a:cs typeface="Cambria" panose="02040503050406030204" pitchFamily="18" charset="0"/>
              </a:rPr>
              <a:t>н</a:t>
            </a:r>
            <a:r>
              <a:rPr lang="ru-RU" altLang="en-US" sz="3110" b="1" dirty="0" err="1">
                <a:solidFill>
                  <a:schemeClr val="accent1">
                    <a:lumMod val="75000"/>
                  </a:schemeClr>
                </a:solidFill>
                <a:latin typeface="Cambria" panose="02040503050406030204" pitchFamily="18" charset="0"/>
                <a:cs typeface="Cambria" panose="02040503050406030204" pitchFamily="18" charset="0"/>
              </a:rPr>
              <a:t>есовершеннолетним</a:t>
            </a:r>
            <a:r>
              <a:rPr lang="en-US" altLang="ru-RU" sz="3110" b="1" dirty="0">
                <a:solidFill>
                  <a:schemeClr val="accent1">
                    <a:lumMod val="75000"/>
                  </a:schemeClr>
                </a:solidFill>
                <a:latin typeface="Cambria" panose="02040503050406030204" pitchFamily="18" charset="0"/>
                <a:cs typeface="Cambria" panose="02040503050406030204" pitchFamily="18" charset="0"/>
              </a:rPr>
              <a:t> </a:t>
            </a:r>
            <a:r>
              <a:rPr lang="en-US" altLang="en-US" sz="3110" b="1" dirty="0">
                <a:solidFill>
                  <a:schemeClr val="accent1">
                    <a:lumMod val="75000"/>
                  </a:schemeClr>
                </a:solidFill>
                <a:latin typeface="Cambria" panose="02040503050406030204" pitchFamily="18" charset="0"/>
                <a:cs typeface="Cambria" panose="02040503050406030204" pitchFamily="18" charset="0"/>
              </a:rPr>
              <a:t>в</a:t>
            </a:r>
            <a:r>
              <a:rPr lang="en-US" altLang="ru-RU" sz="3110" b="1" dirty="0">
                <a:solidFill>
                  <a:schemeClr val="accent1">
                    <a:lumMod val="75000"/>
                  </a:schemeClr>
                </a:solidFill>
                <a:latin typeface="Cambria" panose="02040503050406030204" pitchFamily="18" charset="0"/>
                <a:cs typeface="Cambria" panose="02040503050406030204" pitchFamily="18" charset="0"/>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rPr>
              <a:t>кризисном</a:t>
            </a:r>
            <a:r>
              <a:rPr lang="en-US" altLang="ru-RU" sz="3110" b="1" dirty="0">
                <a:solidFill>
                  <a:schemeClr val="accent1">
                    <a:lumMod val="75000"/>
                  </a:schemeClr>
                </a:solidFill>
                <a:latin typeface="Cambria" panose="02040503050406030204" pitchFamily="18" charset="0"/>
                <a:cs typeface="Cambria" panose="02040503050406030204" pitchFamily="18" charset="0"/>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rPr>
              <a:t>состоянии</a:t>
            </a:r>
            <a:r>
              <a:rPr lang="en-US" altLang="ru-RU" sz="3110" b="1" dirty="0">
                <a:solidFill>
                  <a:schemeClr val="accent1">
                    <a:lumMod val="75000"/>
                  </a:schemeClr>
                </a:solidFill>
                <a:latin typeface="Cambria" panose="02040503050406030204" pitchFamily="18" charset="0"/>
                <a:cs typeface="Cambria" panose="02040503050406030204" pitchFamily="18" charset="0"/>
              </a:rPr>
              <a:t>:</a:t>
            </a:r>
          </a:p>
        </p:txBody>
      </p:sp>
      <p:sp>
        <p:nvSpPr>
          <p:cNvPr id="3" name="Замещающее содержимое 2"/>
          <p:cNvSpPr>
            <a:spLocks noGrp="1"/>
          </p:cNvSpPr>
          <p:nvPr>
            <p:ph idx="1"/>
          </p:nvPr>
        </p:nvSpPr>
        <p:spPr>
          <a:xfrm>
            <a:off x="1537335" y="1010285"/>
            <a:ext cx="10563225" cy="5166995"/>
          </a:xfrm>
        </p:spPr>
        <p:txBody>
          <a:bodyPr>
            <a:noAutofit/>
          </a:bodyPr>
          <a:lstStyle/>
          <a:p>
            <a:pPr marL="0" indent="0">
              <a:buNone/>
            </a:pPr>
            <a:r>
              <a:rPr lang="en-US" altLang="en-US" sz="1800" b="1">
                <a:solidFill>
                  <a:schemeClr val="accent2">
                    <a:lumMod val="75000"/>
                  </a:schemeClr>
                </a:solidFill>
                <a:latin typeface="Cambria" panose="02040503050406030204" pitchFamily="18" charset="0"/>
                <a:cs typeface="Cambria" panose="02040503050406030204" pitchFamily="18" charset="0"/>
              </a:rPr>
              <a:t>Отразить</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эмоциональное</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состояние</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подростка</a:t>
            </a:r>
            <a:r>
              <a:rPr lang="en-US" altLang="ru-RU" sz="1800" b="1">
                <a:solidFill>
                  <a:schemeClr val="accent2">
                    <a:lumMod val="75000"/>
                  </a:schemeClr>
                </a:solidFill>
                <a:latin typeface="Cambria" panose="02040503050406030204" pitchFamily="18" charset="0"/>
                <a:cs typeface="Cambria" panose="02040503050406030204" pitchFamily="18" charset="0"/>
              </a:rPr>
              <a:t>:</a:t>
            </a:r>
          </a:p>
          <a:p>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«В</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твоих</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словах</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почувствовал</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услышал</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тревогу</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злость</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недоверие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беспокойство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волнение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и</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a:t>
            </a:r>
            <a:r>
              <a:rPr lang="en-US" altLang="ru-RU" sz="1800">
                <a:solidFill>
                  <a:schemeClr val="accent1">
                    <a:lumMod val="75000"/>
                  </a:schemeClr>
                </a:solidFill>
                <a:latin typeface="Cambria" panose="02040503050406030204" pitchFamily="18" charset="0"/>
                <a:cs typeface="Cambria" panose="02040503050406030204" pitchFamily="18" charset="0"/>
              </a:rPr>
              <a:t>.</a:t>
            </a:r>
            <a:r>
              <a:rPr lang="en-US" altLang="en-US" sz="1800">
                <a:solidFill>
                  <a:schemeClr val="accent1">
                    <a:lumMod val="75000"/>
                  </a:schemeClr>
                </a:solidFill>
                <a:latin typeface="Cambria" panose="02040503050406030204" pitchFamily="18" charset="0"/>
                <a:cs typeface="Cambria" panose="02040503050406030204" pitchFamily="18" charset="0"/>
              </a:rPr>
              <a:t>п</a:t>
            </a:r>
            <a:r>
              <a:rPr lang="en-US" altLang="ru-RU" sz="18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1800" b="1">
                <a:solidFill>
                  <a:schemeClr val="accent2">
                    <a:lumMod val="75000"/>
                  </a:schemeClr>
                </a:solidFill>
                <a:latin typeface="Cambria" panose="02040503050406030204" pitchFamily="18" charset="0"/>
                <a:cs typeface="Cambria" panose="02040503050406030204" pitchFamily="18" charset="0"/>
              </a:rPr>
              <a:t>Оказать</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эмоциональную</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поддержку</a:t>
            </a:r>
            <a:r>
              <a:rPr lang="en-US" altLang="ru-RU" sz="1800" b="1">
                <a:solidFill>
                  <a:schemeClr val="accent2">
                    <a:lumMod val="75000"/>
                  </a:schemeClr>
                </a:solidFill>
                <a:latin typeface="Cambria" panose="02040503050406030204" pitchFamily="18" charset="0"/>
                <a:cs typeface="Cambria" panose="02040503050406030204" pitchFamily="18" charset="0"/>
              </a:rPr>
              <a:t>:</a:t>
            </a:r>
          </a:p>
          <a:p>
            <a:r>
              <a:rPr lang="en-US" altLang="en-US" sz="1800">
                <a:solidFill>
                  <a:schemeClr val="accent1">
                    <a:lumMod val="75000"/>
                  </a:schemeClr>
                </a:solidFill>
                <a:latin typeface="Cambria" panose="02040503050406030204" pitchFamily="18" charset="0"/>
                <a:cs typeface="Cambria" panose="02040503050406030204" pitchFamily="18" charset="0"/>
              </a:rPr>
              <a:t>«Я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понимаю</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как</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тебе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сейчас</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плохо</a:t>
            </a:r>
            <a:r>
              <a:rPr lang="en-US" altLang="ru-RU" sz="1800">
                <a:solidFill>
                  <a:schemeClr val="accent1">
                    <a:lumMod val="75000"/>
                  </a:schemeClr>
                </a:solidFill>
                <a:latin typeface="Cambria" panose="02040503050406030204" pitchFamily="18" charset="0"/>
                <a:cs typeface="Cambria" panose="02040503050406030204" pitchFamily="18" charset="0"/>
              </a:rPr>
              <a:t>…</a:t>
            </a:r>
            <a:r>
              <a:rPr lang="en-US" altLang="en-US" sz="1800">
                <a:solidFill>
                  <a:schemeClr val="accent1">
                    <a:lumMod val="75000"/>
                  </a:schemeClr>
                </a:solidFill>
                <a:latin typeface="Cambria" panose="02040503050406030204" pitchFamily="18" charset="0"/>
                <a:cs typeface="Cambria" panose="02040503050406030204" pitchFamily="18" charset="0"/>
              </a:rPr>
              <a:t>»</a:t>
            </a:r>
            <a:r>
              <a:rPr lang="en-US" altLang="ru-RU" sz="1800">
                <a:solidFill>
                  <a:schemeClr val="accent1">
                    <a:lumMod val="75000"/>
                  </a:schemeClr>
                </a:solidFill>
                <a:latin typeface="Cambria" panose="02040503050406030204" pitchFamily="18" charset="0"/>
                <a:cs typeface="Cambria" panose="02040503050406030204" pitchFamily="18" charset="0"/>
              </a:rPr>
              <a:t>;</a:t>
            </a:r>
          </a:p>
          <a:p>
            <a:r>
              <a:rPr lang="en-US" altLang="en-US" sz="1800">
                <a:solidFill>
                  <a:schemeClr val="accent1">
                    <a:lumMod val="75000"/>
                  </a:schemeClr>
                </a:solidFill>
                <a:latin typeface="Cambria" panose="02040503050406030204" pitchFamily="18" charset="0"/>
                <a:cs typeface="Cambria" panose="02040503050406030204" pitchFamily="18" charset="0"/>
              </a:rPr>
              <a:t>«Я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сожалею</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что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такое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тобой</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произошло»</a:t>
            </a:r>
            <a:r>
              <a:rPr lang="en-US" altLang="ru-RU" sz="1800">
                <a:solidFill>
                  <a:schemeClr val="accent1">
                    <a:lumMod val="75000"/>
                  </a:schemeClr>
                </a:solidFill>
                <a:latin typeface="Cambria" panose="02040503050406030204" pitchFamily="18" charset="0"/>
                <a:cs typeface="Cambria" panose="02040503050406030204" pitchFamily="18" charset="0"/>
              </a:rPr>
              <a:t>.</a:t>
            </a:r>
          </a:p>
          <a:p>
            <a:r>
              <a:rPr lang="en-US" altLang="en-US" sz="1800">
                <a:solidFill>
                  <a:schemeClr val="accent1">
                    <a:lumMod val="75000"/>
                  </a:schemeClr>
                </a:solidFill>
                <a:latin typeface="Cambria" panose="02040503050406030204" pitchFamily="18" charset="0"/>
                <a:cs typeface="Cambria" panose="02040503050406030204" pitchFamily="18" charset="0"/>
              </a:rPr>
              <a:t>«Я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сочувствую</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тебе</a:t>
            </a:r>
            <a:r>
              <a:rPr lang="en-US" altLang="ru-RU" sz="1800">
                <a:solidFill>
                  <a:schemeClr val="accent1">
                    <a:lumMod val="75000"/>
                  </a:schemeClr>
                </a:solidFill>
                <a:latin typeface="Cambria" panose="02040503050406030204" pitchFamily="18" charset="0"/>
                <a:cs typeface="Cambria" panose="02040503050406030204" pitchFamily="18" charset="0"/>
              </a:rPr>
              <a:t>…</a:t>
            </a:r>
            <a:r>
              <a:rPr lang="en-US" altLang="en-US" sz="1800">
                <a:solidFill>
                  <a:schemeClr val="accent1">
                    <a:lumMod val="75000"/>
                  </a:schemeClr>
                </a:solidFill>
                <a:latin typeface="Cambria" panose="02040503050406030204" pitchFamily="18" charset="0"/>
                <a:cs typeface="Cambria" panose="02040503050406030204" pitchFamily="18" charset="0"/>
              </a:rPr>
              <a:t>»</a:t>
            </a:r>
            <a:r>
              <a:rPr lang="en-US" altLang="ru-RU" sz="1800">
                <a:solidFill>
                  <a:schemeClr val="accent1">
                    <a:lumMod val="75000"/>
                  </a:schemeClr>
                </a:solidFill>
                <a:latin typeface="Cambria" panose="02040503050406030204" pitchFamily="18" charset="0"/>
                <a:cs typeface="Cambria" panose="02040503050406030204" pitchFamily="18" charset="0"/>
              </a:rPr>
              <a:t>;</a:t>
            </a:r>
          </a:p>
          <a:p>
            <a:r>
              <a:rPr lang="en-US" altLang="en-US" sz="1800">
                <a:solidFill>
                  <a:schemeClr val="accent1">
                    <a:lumMod val="75000"/>
                  </a:schemeClr>
                </a:solidFill>
                <a:latin typeface="Cambria" panose="02040503050406030204" pitchFamily="18" charset="0"/>
                <a:cs typeface="Cambria" panose="02040503050406030204" pitchFamily="18" charset="0"/>
              </a:rPr>
              <a:t>«Мне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грустно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от</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того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что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тобой</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так</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поступили</a:t>
            </a:r>
            <a:r>
              <a:rPr lang="en-US" altLang="ru-RU" sz="1800">
                <a:solidFill>
                  <a:schemeClr val="accent1">
                    <a:lumMod val="75000"/>
                  </a:schemeClr>
                </a:solidFill>
                <a:latin typeface="Cambria" panose="02040503050406030204" pitchFamily="18" charset="0"/>
                <a:cs typeface="Cambria" panose="02040503050406030204" pitchFamily="18" charset="0"/>
              </a:rPr>
              <a:t>…</a:t>
            </a:r>
            <a:r>
              <a:rPr lang="en-US" altLang="en-US" sz="1800">
                <a:solidFill>
                  <a:schemeClr val="accent1">
                    <a:lumMod val="75000"/>
                  </a:schemeClr>
                </a:solidFill>
                <a:latin typeface="Cambria" panose="02040503050406030204" pitchFamily="18" charset="0"/>
                <a:cs typeface="Cambria" panose="02040503050406030204" pitchFamily="18" charset="0"/>
              </a:rPr>
              <a:t>»</a:t>
            </a:r>
            <a:r>
              <a:rPr lang="en-US" altLang="ru-RU" sz="1800">
                <a:solidFill>
                  <a:schemeClr val="accent1">
                    <a:lumMod val="75000"/>
                  </a:schemeClr>
                </a:solidFill>
                <a:latin typeface="Cambria" panose="02040503050406030204" pitchFamily="18" charset="0"/>
                <a:cs typeface="Cambria" panose="02040503050406030204" pitchFamily="18" charset="0"/>
              </a:rPr>
              <a:t>;</a:t>
            </a:r>
          </a:p>
          <a:p>
            <a:r>
              <a:rPr lang="en-US" altLang="en-US" sz="1800">
                <a:solidFill>
                  <a:schemeClr val="accent1">
                    <a:lumMod val="75000"/>
                  </a:schemeClr>
                </a:solidFill>
                <a:latin typeface="Cambria" panose="02040503050406030204" pitchFamily="18" charset="0"/>
                <a:cs typeface="Cambria" panose="02040503050406030204" pitchFamily="18" charset="0"/>
              </a:rPr>
              <a:t>«Я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разделяю</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твою</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озабоченность</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поводу</a:t>
            </a:r>
            <a:r>
              <a:rPr lang="en-US" altLang="ru-RU" sz="1800">
                <a:solidFill>
                  <a:schemeClr val="accent1">
                    <a:lumMod val="75000"/>
                  </a:schemeClr>
                </a:solidFill>
                <a:latin typeface="Cambria" panose="02040503050406030204" pitchFamily="18" charset="0"/>
                <a:cs typeface="Cambria" panose="02040503050406030204" pitchFamily="18" charset="0"/>
              </a:rPr>
              <a:t>…</a:t>
            </a:r>
            <a:r>
              <a:rPr lang="en-US" altLang="en-US" sz="1800">
                <a:solidFill>
                  <a:schemeClr val="accent1">
                    <a:lumMod val="75000"/>
                  </a:schemeClr>
                </a:solidFill>
                <a:latin typeface="Cambria" panose="02040503050406030204" pitchFamily="18" charset="0"/>
                <a:cs typeface="Cambria" panose="02040503050406030204" pitchFamily="18" charset="0"/>
              </a:rPr>
              <a:t>»</a:t>
            </a:r>
            <a:r>
              <a:rPr lang="en-US" altLang="ru-RU" sz="1800">
                <a:solidFill>
                  <a:schemeClr val="accent1">
                    <a:lumMod val="75000"/>
                  </a:schemeClr>
                </a:solidFill>
                <a:latin typeface="Cambria" panose="02040503050406030204" pitchFamily="18" charset="0"/>
                <a:cs typeface="Cambria" panose="02040503050406030204" pitchFamily="18" charset="0"/>
              </a:rPr>
              <a:t>;</a:t>
            </a:r>
          </a:p>
          <a:p>
            <a:r>
              <a:rPr lang="en-US" altLang="en-US" sz="1800">
                <a:solidFill>
                  <a:schemeClr val="accent1">
                    <a:lumMod val="75000"/>
                  </a:schemeClr>
                </a:solidFill>
                <a:latin typeface="Cambria" panose="02040503050406030204" pitchFamily="18" charset="0"/>
                <a:cs typeface="Cambria" panose="02040503050406030204" pitchFamily="18" charset="0"/>
              </a:rPr>
              <a:t>«Я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ценю</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твое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мужество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и</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попытки</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справиться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этим</a:t>
            </a:r>
            <a:r>
              <a:rPr lang="en-US" altLang="ru-RU" sz="1800">
                <a:solidFill>
                  <a:schemeClr val="accent1">
                    <a:lumMod val="75000"/>
                  </a:schemeClr>
                </a:solidFill>
                <a:latin typeface="Cambria" panose="02040503050406030204" pitchFamily="18" charset="0"/>
                <a:cs typeface="Cambria" panose="02040503050406030204" pitchFamily="18" charset="0"/>
              </a:rPr>
              <a:t>…</a:t>
            </a:r>
            <a:r>
              <a:rPr lang="en-US" altLang="en-US" sz="18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1800" b="1">
                <a:solidFill>
                  <a:schemeClr val="accent2">
                    <a:lumMod val="75000"/>
                  </a:schemeClr>
                </a:solidFill>
                <a:latin typeface="Cambria" panose="02040503050406030204" pitchFamily="18" charset="0"/>
                <a:cs typeface="Cambria" panose="02040503050406030204" pitchFamily="18" charset="0"/>
              </a:rPr>
              <a:t>Стабилизировать</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эмоциональное</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состояние</a:t>
            </a:r>
            <a:r>
              <a:rPr lang="en-US" altLang="ru-RU" sz="1800" b="1">
                <a:solidFill>
                  <a:schemeClr val="accent2">
                    <a:lumMod val="75000"/>
                  </a:schemeClr>
                </a:solidFill>
                <a:latin typeface="Cambria" panose="02040503050406030204" pitchFamily="18" charset="0"/>
                <a:cs typeface="Cambria" panose="02040503050406030204" pitchFamily="18" charset="0"/>
              </a:rPr>
              <a:t> </a:t>
            </a:r>
            <a:r>
              <a:rPr lang="en-US" altLang="en-US" sz="1800" b="1">
                <a:solidFill>
                  <a:schemeClr val="accent2">
                    <a:lumMod val="75000"/>
                  </a:schemeClr>
                </a:solidFill>
                <a:latin typeface="Cambria" panose="02040503050406030204" pitchFamily="18" charset="0"/>
                <a:cs typeface="Cambria" panose="02040503050406030204" pitchFamily="18" charset="0"/>
              </a:rPr>
              <a:t>подростка</a:t>
            </a:r>
            <a:r>
              <a:rPr lang="en-US" altLang="ru-RU" sz="1800" b="1">
                <a:solidFill>
                  <a:schemeClr val="accent2">
                    <a:lumMod val="75000"/>
                  </a:schemeClr>
                </a:solidFill>
                <a:latin typeface="Cambria" panose="02040503050406030204" pitchFamily="18" charset="0"/>
                <a:cs typeface="Cambria" panose="02040503050406030204" pitchFamily="18" charset="0"/>
              </a:rPr>
              <a:t>:</a:t>
            </a:r>
          </a:p>
          <a:p>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Используйте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техники</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заземления</a:t>
            </a:r>
            <a:r>
              <a:rPr lang="en-US" altLang="ru-RU" sz="1800">
                <a:solidFill>
                  <a:schemeClr val="accent1">
                    <a:lumMod val="75000"/>
                  </a:schemeClr>
                </a:solidFill>
                <a:latin typeface="Cambria" panose="02040503050406030204" pitchFamily="18" charset="0"/>
                <a:cs typeface="Cambria" panose="02040503050406030204" pitchFamily="18" charset="0"/>
              </a:rPr>
              <a:t> (5-4-3-2-1), </a:t>
            </a:r>
            <a:r>
              <a:rPr lang="en-US" altLang="en-US" sz="1800">
                <a:solidFill>
                  <a:schemeClr val="accent1">
                    <a:lumMod val="75000"/>
                  </a:schemeClr>
                </a:solidFill>
                <a:latin typeface="Cambria" panose="02040503050406030204" pitchFamily="18" charset="0"/>
                <a:cs typeface="Cambria" panose="02040503050406030204" pitchFamily="18" charset="0"/>
              </a:rPr>
              <a:t>переключение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внимания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на</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себя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с</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окружающего</a:t>
            </a:r>
            <a:r>
              <a:rPr lang="en-US" altLang="ru-RU" sz="1800">
                <a:solidFill>
                  <a:schemeClr val="accent1">
                    <a:lumMod val="75000"/>
                  </a:schemeClr>
                </a:solidFill>
                <a:latin typeface="Cambria" panose="02040503050406030204" pitchFamily="18" charset="0"/>
                <a:cs typeface="Cambria" panose="02040503050406030204" pitchFamily="18" charset="0"/>
              </a:rPr>
              <a:t>;</a:t>
            </a:r>
          </a:p>
          <a:p>
            <a:r>
              <a:rPr lang="en-US" altLang="en-US" sz="1800">
                <a:solidFill>
                  <a:schemeClr val="accent1">
                    <a:lumMod val="75000"/>
                  </a:schemeClr>
                </a:solidFill>
                <a:latin typeface="Cambria" panose="02040503050406030204" pitchFamily="18" charset="0"/>
                <a:cs typeface="Cambria" panose="02040503050406030204" pitchFamily="18" charset="0"/>
              </a:rPr>
              <a:t>Дыхательные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техники</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«Цветное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дыхание»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«Дыхание</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в</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бумажный</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пакет»</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«Ныряльщик»</a:t>
            </a:r>
            <a:r>
              <a:rPr lang="en-US" altLang="ru-RU" sz="1800">
                <a:solidFill>
                  <a:schemeClr val="accent1">
                    <a:lumMod val="75000"/>
                  </a:schemeClr>
                </a:solidFill>
                <a:latin typeface="Cambria" panose="02040503050406030204" pitchFamily="18" charset="0"/>
                <a:cs typeface="Cambria" panose="02040503050406030204" pitchFamily="18" charset="0"/>
              </a:rPr>
              <a:t>);</a:t>
            </a:r>
          </a:p>
          <a:p>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Визуализация</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возможного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позитивного</a:t>
            </a:r>
            <a:r>
              <a:rPr lang="en-US" altLang="ru-RU" sz="1800">
                <a:solidFill>
                  <a:schemeClr val="accent1">
                    <a:lumMod val="75000"/>
                  </a:schemeClr>
                </a:solidFill>
                <a:latin typeface="Cambria" panose="02040503050406030204" pitchFamily="18" charset="0"/>
                <a:cs typeface="Cambria" panose="02040503050406030204" pitchFamily="18" charset="0"/>
              </a:rPr>
              <a:t> </a:t>
            </a:r>
            <a:r>
              <a:rPr lang="en-US" altLang="en-US" sz="1800">
                <a:solidFill>
                  <a:schemeClr val="accent1">
                    <a:lumMod val="75000"/>
                  </a:schemeClr>
                </a:solidFill>
                <a:latin typeface="Cambria" panose="02040503050406030204" pitchFamily="18" charset="0"/>
                <a:cs typeface="Cambria" panose="02040503050406030204" pitchFamily="18" charset="0"/>
              </a:rPr>
              <a:t>исхода</a:t>
            </a:r>
          </a:p>
          <a:p>
            <a:pPr marL="0" indent="0">
              <a:buNone/>
            </a:pPr>
            <a:endParaRPr lang="en-US" altLang="en-US" sz="1800">
              <a:solidFill>
                <a:schemeClr val="accent1">
                  <a:lumMod val="75000"/>
                </a:schemeClr>
              </a:solidFill>
              <a:latin typeface="Cambria" panose="02040503050406030204" pitchFamily="18" charset="0"/>
              <a:cs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63"/>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31315" y="44450"/>
            <a:ext cx="5057140" cy="6767830"/>
          </a:xfrm>
          <a:prstGeom prst="rect">
            <a:avLst/>
          </a:prstGeom>
          <a:solidFill>
            <a:schemeClr val="bg1"/>
          </a:solidFill>
          <a:ln>
            <a:solidFill>
              <a:srgbClr val="E4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Техники для стабилизации эмоционального состояния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Способ 1</a:t>
            </a:r>
            <a:r>
              <a:rPr kumimoji="0" lang="ru-RU" sz="1200" b="0" i="0" u="none" strike="noStrike" kern="1200" cap="none" spc="0" normalizeH="0" baseline="0" noProof="0" dirty="0">
                <a:ln>
                  <a:noFill/>
                </a:ln>
                <a:solidFill>
                  <a:prstClr val="black"/>
                </a:solidFill>
                <a:effectLst/>
                <a:uLnTx/>
                <a:uFillTx/>
                <a:latin typeface="Calibri"/>
                <a:ea typeface="+mn-ea"/>
                <a:cs typeface="+mn-cs"/>
              </a:rPr>
              <a:t> </a:t>
            </a:r>
            <a:r>
              <a:rPr kumimoji="0" lang="ru-RU" sz="1200" b="1" i="0" u="none" strike="noStrike" kern="1200" cap="none" spc="0" normalizeH="0" baseline="0" noProof="0" dirty="0">
                <a:ln>
                  <a:noFill/>
                </a:ln>
                <a:solidFill>
                  <a:prstClr val="black"/>
                </a:solidFill>
                <a:effectLst/>
                <a:uLnTx/>
                <a:uFillTx/>
                <a:latin typeface="Calibri"/>
                <a:ea typeface="+mn-ea"/>
                <a:cs typeface="+mn-cs"/>
              </a:rPr>
              <a:t>– Упражнение «Алфавит»</a:t>
            </a:r>
            <a:r>
              <a:rPr kumimoji="0" lang="ru-RU" sz="1200" b="0" i="0" u="none" strike="noStrike" kern="1200" cap="none" spc="0" normalizeH="0" baseline="0" noProof="0" dirty="0">
                <a:ln>
                  <a:noFill/>
                </a:ln>
                <a:solidFill>
                  <a:prstClr val="black"/>
                </a:solidFill>
                <a:effectLst/>
                <a:uLnTx/>
                <a:uFillTx/>
                <a:latin typeface="Calibri"/>
                <a:ea typeface="+mn-ea"/>
                <a:cs typeface="+mn-cs"/>
              </a:rPr>
              <a:t> (подходит для детей в ЧС).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prstClr val="black"/>
                </a:solidFill>
                <a:effectLst/>
                <a:uLnTx/>
                <a:uFillTx/>
                <a:latin typeface="Calibri"/>
                <a:ea typeface="+mn-ea"/>
                <a:cs typeface="+mn-cs"/>
              </a:rPr>
              <a:t>Инструкция для подростка: </a:t>
            </a:r>
            <a:r>
              <a:rPr kumimoji="0" lang="ru-RU" sz="1200" b="0" i="0" u="none" strike="noStrike" kern="1200" cap="none" spc="0" normalizeH="0" baseline="0" noProof="0" dirty="0">
                <a:ln>
                  <a:noFill/>
                </a:ln>
                <a:solidFill>
                  <a:prstClr val="black"/>
                </a:solidFill>
                <a:effectLst/>
                <a:uLnTx/>
                <a:uFillTx/>
                <a:latin typeface="Calibri"/>
                <a:ea typeface="+mn-ea"/>
                <a:cs typeface="+mn-cs"/>
              </a:rPr>
              <a:t>Выбери любую букву алфавита и постарайся отыскать вокруг себя как можно больше предметов, которые с нее начинаются. Сфокусируйся на них, рассмотри и назови их. Мозг воспримет эту информацию, как контроль над ситуацией. Ты постепенно начнешь успокаиваться и приходить в себя.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После стрессовой ситуации такая «игра» поможет переключить внимание.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Способ 2 – Техника «Заземление 5-4-3-2-1».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prstClr val="black"/>
                </a:solidFill>
                <a:effectLst/>
                <a:uLnTx/>
                <a:uFillTx/>
                <a:latin typeface="Calibri"/>
                <a:ea typeface="+mn-ea"/>
                <a:cs typeface="+mn-cs"/>
              </a:rPr>
              <a:t>Инструкция для подростка: </a:t>
            </a:r>
            <a:r>
              <a:rPr kumimoji="0" lang="ru-RU" sz="1200" b="0" i="0" u="none" strike="noStrike" kern="1200" cap="none" spc="0" normalizeH="0" baseline="0" noProof="0" dirty="0">
                <a:ln>
                  <a:noFill/>
                </a:ln>
                <a:solidFill>
                  <a:prstClr val="black"/>
                </a:solidFill>
                <a:effectLst/>
                <a:uLnTx/>
                <a:uFillTx/>
                <a:latin typeface="Calibri"/>
                <a:ea typeface="+mn-ea"/>
                <a:cs typeface="+mn-cs"/>
              </a:rPr>
              <a:t>Нужно найти вокруг себя: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 пять вещей, которые ты можешь увидеть;</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 четыре вещи, которые ты можешь потрогать;</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 три звука, которые ты слышишь;</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 два запаха, которые чувствуешь;</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 один предмет, который можешь попробовать на вкус.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Эта техника работает за счет возврата в настоящий момент, в «здесь и сейчас», она помогает перевести внимание на вещи, которые находятся рядом.</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Способ 3 – Регуляция дыхания.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prstClr val="black"/>
                </a:solidFill>
                <a:effectLst/>
                <a:uLnTx/>
                <a:uFillTx/>
                <a:latin typeface="Calibri"/>
                <a:ea typeface="+mn-ea"/>
                <a:cs typeface="+mn-cs"/>
              </a:rPr>
              <a:t>Инструкция для подростка: </a:t>
            </a:r>
            <a:r>
              <a:rPr kumimoji="0" lang="ru-RU" sz="1200" b="0" i="0" u="none" strike="noStrike" kern="1200" cap="none" spc="0" normalizeH="0" baseline="0" noProof="0" dirty="0">
                <a:ln>
                  <a:noFill/>
                </a:ln>
                <a:solidFill>
                  <a:prstClr val="black"/>
                </a:solidFill>
                <a:effectLst/>
                <a:uLnTx/>
                <a:uFillTx/>
                <a:latin typeface="Calibri"/>
                <a:ea typeface="+mn-ea"/>
                <a:cs typeface="+mn-cs"/>
              </a:rPr>
              <a:t>Эта техника является наиболее действенной и эффективной. При приступе паники дыхание учащается и становится неглубоким, неровным. Контроль дыхания нормализует сердечный ритм, снижает кровяное давление.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Итак, для начала сосредоточься на своем дыхании. Не пытайся пока ничего менять, просто сконцентрируйся на процессе дыхания. Если ум, по своему обыкновению, начнет «блуждать» и отвлекаться мягко, но настойчиво верни внимание к дыханию.</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Сядь удобнее, сделай глубокий вдох и задержи воздух в легких на максимально возможное время. Это приведет к уравновешиванию содержания кислорода и диоксида углерода в легких и избавит тебя от удушья.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Затем перейди к дыханию диафрагмой, то есть делай медленные</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Прямоугольник 4"/>
          <p:cNvSpPr/>
          <p:nvPr/>
        </p:nvSpPr>
        <p:spPr>
          <a:xfrm>
            <a:off x="6828790" y="44450"/>
            <a:ext cx="5037455" cy="6767830"/>
          </a:xfrm>
          <a:prstGeom prst="rect">
            <a:avLst/>
          </a:prstGeom>
          <a:solidFill>
            <a:schemeClr val="bg1"/>
          </a:solidFill>
          <a:ln>
            <a:solidFill>
              <a:srgbClr val="E4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Техники для стабилизации эмоционального состояния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глубокие вдохи, а выдыхай еще медленнее (прием 7/11).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Давай потренируем диафрагмальное дыхание. Удобно расположись на стуле, согни ноги в коленях, расслабь плечи 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шею, положи одну руку на грудь, а вторую чуть ниже грудной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клетки. Сделай медленный вдох через нос, считая мысленно до 7. Вдох нужно сделать так, чтобы расширился твой желудок, а грудная клетка осталась неподвижной. Медленно выдохни, мысленно считая до 11, напрягая мышцы живота, при этом грудь должна оставаться неподвижной. При дыхании твоя рука, лежащая ниже грудной клетки, должна двигаться, а рука, лежащая на груди, должна остаться неподвижной.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Закрепить регуляцию дыхания можно техникой «5-2-5». Сделай вдох в течение 5 секунд. Затем задержи дыхание на 2 секунды, потом сделай выдох в течение 5 секунд. Повтори описанный цикл 5 раз.</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Способ 4 – Техника «Ныряльщик».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prstClr val="black"/>
                </a:solidFill>
                <a:effectLst/>
                <a:uLnTx/>
                <a:uFillTx/>
                <a:latin typeface="Calibri"/>
                <a:ea typeface="+mn-ea"/>
                <a:cs typeface="+mn-cs"/>
              </a:rPr>
              <a:t>Инструкция для подростка: </a:t>
            </a:r>
            <a:r>
              <a:rPr kumimoji="0" lang="ru-RU" sz="1200" b="0" i="0" u="none" strike="noStrike" kern="1200" cap="none" spc="0" normalizeH="0" baseline="0" noProof="0" dirty="0">
                <a:ln>
                  <a:noFill/>
                </a:ln>
                <a:solidFill>
                  <a:prstClr val="black"/>
                </a:solidFill>
                <a:effectLst/>
                <a:uLnTx/>
                <a:uFillTx/>
                <a:latin typeface="Calibri"/>
                <a:ea typeface="+mn-ea"/>
                <a:cs typeface="+mn-cs"/>
              </a:rPr>
              <a:t>Набрать в тазик холодной воды, задержать дыхание и окунуть лицо. 30 секунд подержать. Также можно несколько раз умыться холодной водой или приложить лед к щекам (сделать самому себе </a:t>
            </a:r>
            <a:r>
              <a:rPr kumimoji="0" lang="ru-RU" sz="1200" b="0" i="0" u="none" strike="noStrike" kern="1200" cap="none" spc="0" normalizeH="0" baseline="0" noProof="0" dirty="0" err="1">
                <a:ln>
                  <a:noFill/>
                </a:ln>
                <a:solidFill>
                  <a:prstClr val="black"/>
                </a:solidFill>
                <a:effectLst/>
                <a:uLnTx/>
                <a:uFillTx/>
                <a:latin typeface="Calibri"/>
                <a:ea typeface="+mn-ea"/>
                <a:cs typeface="+mn-cs"/>
              </a:rPr>
              <a:t>криомассаж</a:t>
            </a:r>
            <a:r>
              <a:rPr kumimoji="0" lang="ru-RU" sz="1200" b="0" i="0" u="none" strike="noStrike" kern="1200" cap="none" spc="0" normalizeH="0" baseline="0" noProof="0" dirty="0">
                <a:ln>
                  <a:noFill/>
                </a:ln>
                <a:solidFill>
                  <a:prstClr val="black"/>
                </a:solidFill>
                <a:effectLst/>
                <a:uLnTx/>
                <a:uFillTx/>
                <a:latin typeface="Calibri"/>
                <a:ea typeface="+mn-ea"/>
                <a:cs typeface="+mn-cs"/>
              </a:rPr>
              <a:t>). Это запускает «рефлекс ныряльщика», активизируется парасимпатическая нервная система, замедляется сердцебиение и дыхание, человек успокаивается.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Способ 5 – Техника «Цветное дыхание».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prstClr val="black"/>
                </a:solidFill>
                <a:effectLst/>
                <a:uLnTx/>
                <a:uFillTx/>
                <a:latin typeface="Calibri"/>
                <a:ea typeface="+mn-ea"/>
                <a:cs typeface="+mn-cs"/>
              </a:rPr>
              <a:t>Инструкция для подростка: </a:t>
            </a:r>
            <a:r>
              <a:rPr kumimoji="0" lang="ru-RU" sz="1200" b="0" i="0" u="none" strike="noStrike" kern="1200" cap="none" spc="0" normalizeH="0" baseline="0" noProof="0" dirty="0">
                <a:ln>
                  <a:noFill/>
                </a:ln>
                <a:solidFill>
                  <a:prstClr val="black"/>
                </a:solidFill>
                <a:effectLst/>
                <a:uLnTx/>
                <a:uFillTx/>
                <a:latin typeface="Calibri"/>
                <a:ea typeface="+mn-ea"/>
                <a:cs typeface="+mn-cs"/>
              </a:rPr>
              <a:t>Выбери цвет, который представляет эмоции спокойствия, счастья и благополучия, которые ты хочешь испытать (можно ознакомить его с психологическими характеристиками каждого цвета или в качестве альтернативы - позволить ему следовать за своим инстинктом). Выбрав цвет, представь, что он полностью окружает тебя, и почувствуй, как с каждым вдохом он проникает через твои ноздри, омывая тебя изнутри и пропитывая приятными ощущениями. На выдохе представь другой цвет, представляющий твои страхи, тревоги и беспокойства, и визуализируй, как он покидает твое тело.</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948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63"/>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31315" y="44450"/>
            <a:ext cx="5497830" cy="6767830"/>
          </a:xfrm>
          <a:prstGeom prst="rect">
            <a:avLst/>
          </a:prstGeom>
          <a:solidFill>
            <a:schemeClr val="bg1"/>
          </a:solidFill>
          <a:ln>
            <a:solidFill>
              <a:srgbClr val="E4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Т</a:t>
            </a:r>
            <a:r>
              <a:rPr kumimoji="0" lang="ru-RU" sz="1250" b="1" i="0" u="none" strike="noStrike" kern="1200" cap="none" spc="0" normalizeH="0" baseline="0" noProof="0" dirty="0">
                <a:ln>
                  <a:noFill/>
                </a:ln>
                <a:solidFill>
                  <a:prstClr val="black"/>
                </a:solidFill>
                <a:effectLst/>
                <a:uLnTx/>
                <a:uFillTx/>
                <a:latin typeface="Calibri"/>
                <a:ea typeface="+mn-ea"/>
                <a:cs typeface="+mn-cs"/>
              </a:rPr>
              <a:t>ехники для снижения психоэмоционального напряжения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Предложите подростку совместно сделать </a:t>
            </a:r>
            <a:r>
              <a:rPr kumimoji="0" lang="ru-RU" sz="1250" b="1" i="0" u="none" strike="noStrike" kern="1200" cap="none" spc="0" normalizeH="0" baseline="0" noProof="0" dirty="0">
                <a:ln>
                  <a:noFill/>
                </a:ln>
                <a:solidFill>
                  <a:prstClr val="black"/>
                </a:solidFill>
                <a:effectLst/>
                <a:uLnTx/>
                <a:uFillTx/>
                <a:latin typeface="Calibri"/>
                <a:ea typeface="+mn-ea"/>
                <a:cs typeface="+mn-cs"/>
              </a:rPr>
              <a:t>дыхательную гимнастику.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1" i="1" u="none" strike="noStrike" kern="1200" cap="none" spc="0" normalizeH="0" baseline="0" noProof="0" dirty="0">
                <a:ln>
                  <a:noFill/>
                </a:ln>
                <a:solidFill>
                  <a:prstClr val="black"/>
                </a:solidFill>
                <a:effectLst/>
                <a:uLnTx/>
                <a:uFillTx/>
                <a:latin typeface="Calibri"/>
                <a:ea typeface="+mn-ea"/>
                <a:cs typeface="+mn-cs"/>
              </a:rPr>
              <a:t>Инструкция для подростка: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1. Встань. Сделай медленный вдох, почувствуй, как воздух заполняет сначала грудную клетку, потом живот. Выдыхай в обратном порядке — сначала нижние отделы легких, потом верхние. Сделай паузу в 1-2 сек. Повтори упражнение еще 1 раз.</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Важно дышать медленно, иначе от переизбытка кислорода может закружиться голова.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2. Продолжай глубоко и медленно дышать. При этом на каждом выдохе постарайтесь почувствовать расслабление. Расслабь руки, плечи, спину. Почувствуй их тяжесть. Концентрируйся на дыхании, представь, что выдыхаешь свое напряжение. Сделай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3-4 вдоха-выдоха.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3. Некоторое время (примерно 1-2 минуты) дыши нормально.</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4. Снова начинай медленно дышать. Вдыхай теперь через нос, а выдыхай через рот, сложив губы трубочкой.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При выдохе представь, что осторожно дуешь на свечку, стараясь не погасить пламя. Старайся сохранять состояние расслабленности. Повтори упражнение 3-4 раза.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0" i="0" u="none" strike="noStrike" kern="1200" cap="none" spc="0" normalizeH="0" baseline="0" noProof="0" dirty="0">
                <a:ln>
                  <a:noFill/>
                </a:ln>
                <a:solidFill>
                  <a:prstClr val="black"/>
                </a:solidFill>
                <a:effectLst/>
                <a:uLnTx/>
                <a:uFillTx/>
                <a:latin typeface="Calibri"/>
                <a:ea typeface="+mn-ea"/>
                <a:cs typeface="+mn-cs"/>
              </a:rPr>
              <a:t>5. Дыши как обычно.</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1" i="0" u="none" strike="noStrike" kern="1200" cap="none" spc="0" normalizeH="0" baseline="0" noProof="0" dirty="0">
                <a:ln>
                  <a:noFill/>
                </a:ln>
                <a:solidFill>
                  <a:prstClr val="black"/>
                </a:solidFill>
                <a:effectLst/>
                <a:uLnTx/>
                <a:uFillTx/>
                <a:latin typeface="Calibri"/>
                <a:ea typeface="+mn-ea"/>
                <a:cs typeface="+mn-cs"/>
              </a:rPr>
              <a:t>Техника «Объятие бабочки» (билатеральная стимуляция).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1" i="1" u="none" strike="noStrike" kern="1200" cap="none" spc="0" normalizeH="0" baseline="0" noProof="0" dirty="0">
                <a:ln>
                  <a:noFill/>
                </a:ln>
                <a:solidFill>
                  <a:prstClr val="black"/>
                </a:solidFill>
                <a:effectLst/>
                <a:uLnTx/>
                <a:uFillTx/>
                <a:latin typeface="Calibri"/>
                <a:ea typeface="+mn-ea"/>
                <a:cs typeface="+mn-cs"/>
              </a:rPr>
              <a:t>Инструкция для подростка: </a:t>
            </a:r>
            <a:r>
              <a:rPr kumimoji="0" lang="ru-RU" sz="1250" b="0" i="0" u="none" strike="noStrike" kern="1200" cap="none" spc="0" normalizeH="0" baseline="0" noProof="0" dirty="0">
                <a:ln>
                  <a:noFill/>
                </a:ln>
                <a:solidFill>
                  <a:prstClr val="black"/>
                </a:solidFill>
                <a:effectLst/>
                <a:uLnTx/>
                <a:uFillTx/>
                <a:latin typeface="Calibri"/>
                <a:ea typeface="+mn-ea"/>
                <a:cs typeface="+mn-cs"/>
              </a:rPr>
              <a:t>Скрести руки на груди так, чтобы правая кисть легла на левое плечо, а левая — на правое. Размышляя над неприятной ситуацией начни медленные поочерёдные постукивания кистями по плечам сверху. Вскоре ты заметишь, что острота переживания ситуации снизиться.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50" b="1" i="0" u="none" strike="noStrike" kern="1200" cap="none" spc="0" normalizeH="0" baseline="0" noProof="0" dirty="0">
                <a:ln>
                  <a:noFill/>
                </a:ln>
                <a:solidFill>
                  <a:prstClr val="black"/>
                </a:solidFill>
                <a:effectLst/>
                <a:uLnTx/>
                <a:uFillTx/>
                <a:latin typeface="Calibri"/>
                <a:ea typeface="+mn-ea"/>
                <a:cs typeface="+mn-cs"/>
              </a:rPr>
              <a:t>Техника «</a:t>
            </a:r>
            <a:r>
              <a:rPr kumimoji="0" lang="ru-RU" sz="1250" b="1" i="0" u="none" strike="noStrike" kern="1200" cap="none" spc="0" normalizeH="0" baseline="0" noProof="0" dirty="0" err="1">
                <a:ln>
                  <a:noFill/>
                </a:ln>
                <a:solidFill>
                  <a:prstClr val="black"/>
                </a:solidFill>
                <a:effectLst/>
                <a:uLnTx/>
                <a:uFillTx/>
                <a:latin typeface="Calibri"/>
                <a:ea typeface="+mn-ea"/>
                <a:cs typeface="+mn-cs"/>
              </a:rPr>
              <a:t>Cмывание</a:t>
            </a:r>
            <a:r>
              <a:rPr kumimoji="0" lang="ru-RU" sz="1250" b="1" i="0" u="none" strike="noStrike" kern="1200" cap="none" spc="0" normalizeH="0" baseline="0" noProof="0" dirty="0">
                <a:ln>
                  <a:noFill/>
                </a:ln>
                <a:solidFill>
                  <a:prstClr val="black"/>
                </a:solidFill>
                <a:effectLst/>
                <a:uLnTx/>
                <a:uFillTx/>
                <a:latin typeface="Calibri"/>
                <a:ea typeface="+mn-ea"/>
                <a:cs typeface="+mn-cs"/>
              </a:rPr>
              <a:t> водой» с визуализацией. </a:t>
            </a:r>
            <a:r>
              <a:rPr kumimoji="0" lang="ru-RU" sz="1250" b="0" i="0" u="none" strike="noStrike" kern="1200" cap="none" spc="0" normalizeH="0" baseline="0" noProof="0" dirty="0">
                <a:ln>
                  <a:noFill/>
                </a:ln>
                <a:solidFill>
                  <a:prstClr val="black"/>
                </a:solidFill>
                <a:effectLst/>
                <a:uLnTx/>
                <a:uFillTx/>
                <a:latin typeface="Calibri"/>
                <a:ea typeface="+mn-ea"/>
                <a:cs typeface="+mn-cs"/>
              </a:rPr>
              <a:t>Представь неприятную ситуацию образно изображенную краской на стене или на стекле. Далее представь, что ты берешь шланг и направляешь струю воды на изображение. Рисунок блекнет и начинает стекать, постепенно на его месте остается чистая поверхность. Также можно представить негативное убеждение и воспоминания о конкретном случае, разговоре записанными мелом на доске. Представь, что ты берешь тряпку или губку и стираешь эти слова, доска остается чистой.</a:t>
            </a:r>
          </a:p>
        </p:txBody>
      </p:sp>
      <p:sp>
        <p:nvSpPr>
          <p:cNvPr id="5" name="Прямоугольник 4"/>
          <p:cNvSpPr/>
          <p:nvPr/>
        </p:nvSpPr>
        <p:spPr>
          <a:xfrm>
            <a:off x="7193280" y="44450"/>
            <a:ext cx="4606925" cy="6767830"/>
          </a:xfrm>
          <a:prstGeom prst="rect">
            <a:avLst/>
          </a:prstGeom>
          <a:solidFill>
            <a:schemeClr val="bg1"/>
          </a:solidFill>
          <a:ln>
            <a:solidFill>
              <a:srgbClr val="E4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Техники для снижения психоэмоционального напряжения</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194"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680839" y="2501201"/>
            <a:ext cx="3183040" cy="424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442217" y="516507"/>
            <a:ext cx="3347864" cy="210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021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2090"/>
            <a:ext cx="10515600" cy="1296670"/>
          </a:xfrm>
        </p:spPr>
        <p:txBody>
          <a:bodyPr>
            <a:normAutofit/>
          </a:bodyPr>
          <a:lstStyle/>
          <a:p>
            <a:pPr algn="ct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Общие</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принципы</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работы</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с</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н</a:t>
            </a:r>
            <a:r>
              <a:rPr lang="ru-RU" altLang="en-US" sz="3110" b="1" dirty="0" err="1">
                <a:solidFill>
                  <a:schemeClr val="accent1">
                    <a:lumMod val="75000"/>
                  </a:schemeClr>
                </a:solidFill>
                <a:latin typeface="Cambria" panose="02040503050406030204" pitchFamily="18" charset="0"/>
                <a:cs typeface="Cambria" panose="02040503050406030204" pitchFamily="18" charset="0"/>
                <a:sym typeface="+mn-ea"/>
              </a:rPr>
              <a:t>есовершеннолетним</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в</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кризисном</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состоянии</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a:t>
            </a:r>
            <a:endParaRPr lang="ru-RU" altLang="en-US" sz="3110" dirty="0"/>
          </a:p>
        </p:txBody>
      </p:sp>
      <p:sp>
        <p:nvSpPr>
          <p:cNvPr id="3" name="Замещающее содержимое 2"/>
          <p:cNvSpPr>
            <a:spLocks noGrp="1"/>
          </p:cNvSpPr>
          <p:nvPr>
            <p:ph idx="1"/>
          </p:nvPr>
        </p:nvSpPr>
        <p:spPr>
          <a:xfrm>
            <a:off x="2160270" y="1825625"/>
            <a:ext cx="9193530" cy="4351655"/>
          </a:xfrm>
        </p:spPr>
        <p:txBody>
          <a:bodyPr/>
          <a:lstStyle/>
          <a:p>
            <a:pPr marL="0" indent="0">
              <a:buNone/>
            </a:pPr>
            <a:r>
              <a:rPr lang="en-US" altLang="en-US" b="1">
                <a:solidFill>
                  <a:schemeClr val="accent2">
                    <a:lumMod val="75000"/>
                  </a:schemeClr>
                </a:solidFill>
                <a:latin typeface="Cambria" panose="02040503050406030204" pitchFamily="18" charset="0"/>
                <a:cs typeface="Cambria" panose="02040503050406030204" pitchFamily="18" charset="0"/>
              </a:rPr>
              <a:t>Вопросы</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для</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оценки</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суицидального</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риска</a:t>
            </a:r>
            <a:r>
              <a:rPr lang="en-US" altLang="ru-RU" b="1">
                <a:solidFill>
                  <a:schemeClr val="accent2">
                    <a:lumMod val="75000"/>
                  </a:schemeClr>
                </a:solidFill>
                <a:latin typeface="Cambria" panose="02040503050406030204" pitchFamily="18" charset="0"/>
                <a:cs typeface="Cambria" panose="02040503050406030204" pitchFamily="18" charset="0"/>
              </a:rPr>
              <a:t>:</a:t>
            </a:r>
          </a:p>
          <a:p>
            <a:r>
              <a:rPr lang="en-US" altLang="ru-RU">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Появляется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ли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у</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чувство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никому</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до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нет</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дела</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Появляются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ли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у</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мысли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жить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дальше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стоит</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Возникает</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ли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у</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желание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совершить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самоубийство</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удерживает</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жизни</a:t>
            </a:r>
            <a:r>
              <a:rPr lang="en-US" altLang="ru-RU">
                <a:solidFill>
                  <a:schemeClr val="accent1">
                    <a:lumMod val="75000"/>
                  </a:schemeClr>
                </a:solidFill>
                <a:latin typeface="Cambria" panose="02040503050406030204" pitchFamily="18" charset="0"/>
                <a:cs typeface="Cambria" panose="02040503050406030204" pitchFamily="18" charset="0"/>
              </a:rPr>
              <a:t>?</a:t>
            </a:r>
            <a:r>
              <a:rPr lang="en-US" altLang="ru-RU">
                <a:solidFill>
                  <a:schemeClr val="accent1">
                    <a:lumMod val="75000"/>
                  </a:schemeClr>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691005"/>
          </a:xfrm>
        </p:spPr>
        <p:txBody>
          <a:bodyPr>
            <a:normAutofit/>
          </a:bodyPr>
          <a:lstStyle/>
          <a:p>
            <a:pPr algn="ct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Общие</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принципы</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работы</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консультанта</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с</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н</a:t>
            </a:r>
            <a:r>
              <a:rPr lang="ru-RU" altLang="en-US" sz="3110" b="1">
                <a:solidFill>
                  <a:schemeClr val="accent1">
                    <a:lumMod val="75000"/>
                  </a:schemeClr>
                </a:solidFill>
                <a:latin typeface="Cambria" panose="02040503050406030204" pitchFamily="18" charset="0"/>
                <a:cs typeface="Cambria" panose="02040503050406030204" pitchFamily="18" charset="0"/>
                <a:sym typeface="+mn-ea"/>
              </a:rPr>
              <a:t>есовершеннолетним</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в</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кризисном</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состоянии</a:t>
            </a:r>
            <a:endParaRPr lang="ru-RU" altLang="en-US" sz="3110">
              <a:latin typeface="Cambria" panose="02040503050406030204" pitchFamily="18" charset="0"/>
              <a:cs typeface="Cambria" panose="02040503050406030204" pitchFamily="18" charset="0"/>
            </a:endParaRPr>
          </a:p>
        </p:txBody>
      </p:sp>
      <p:sp>
        <p:nvSpPr>
          <p:cNvPr id="3" name="Замещающее содержимое 2"/>
          <p:cNvSpPr>
            <a:spLocks noGrp="1"/>
          </p:cNvSpPr>
          <p:nvPr>
            <p:ph idx="1"/>
          </p:nvPr>
        </p:nvSpPr>
        <p:spPr>
          <a:xfrm>
            <a:off x="1518285" y="1595755"/>
            <a:ext cx="10266045" cy="4581525"/>
          </a:xfrm>
        </p:spPr>
        <p:txBody>
          <a:bodyPr>
            <a:normAutofit fontScale="90000" lnSpcReduction="10000"/>
          </a:bodyPr>
          <a:lstStyle/>
          <a:p>
            <a:pPr marL="0" indent="0" algn="ctr">
              <a:buNone/>
            </a:pPr>
            <a:r>
              <a:rPr lang="en-US" altLang="en-US" b="1">
                <a:solidFill>
                  <a:schemeClr val="accent2">
                    <a:lumMod val="75000"/>
                  </a:schemeClr>
                </a:solidFill>
                <a:latin typeface="Cambria" panose="02040503050406030204" pitchFamily="18" charset="0"/>
                <a:cs typeface="Cambria" panose="02040503050406030204" pitchFamily="18" charset="0"/>
              </a:rPr>
              <a:t>Помощь</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в</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осознании</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и</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принятии</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своего</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состояния</a:t>
            </a:r>
            <a:r>
              <a:rPr lang="en-US" altLang="ru-RU" b="1">
                <a:solidFill>
                  <a:schemeClr val="accent2">
                    <a:lumMod val="75000"/>
                  </a:schemeClr>
                </a:solidFill>
                <a:latin typeface="Cambria" panose="02040503050406030204" pitchFamily="18" charset="0"/>
                <a:cs typeface="Cambria" panose="02040503050406030204" pitchFamily="18" charset="0"/>
              </a:rPr>
              <a:t>:</a:t>
            </a:r>
          </a:p>
          <a:p>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беспокоит</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больше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всего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этой</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ситуации</a:t>
            </a:r>
            <a:r>
              <a:rPr lang="en-US" altLang="ru-RU">
                <a:solidFill>
                  <a:schemeClr val="accent1">
                    <a:lumMod val="75000"/>
                  </a:schemeClr>
                </a:solidFill>
                <a:latin typeface="Cambria" panose="02040503050406030204" pitchFamily="18" charset="0"/>
                <a:cs typeface="Cambria" panose="02040503050406030204" pitchFamily="18" charset="0"/>
              </a:rPr>
              <a:t>?</a:t>
            </a:r>
            <a:r>
              <a:rPr lang="en-US" altLang="en-US">
                <a:solidFill>
                  <a:schemeClr val="accent1">
                    <a:lumMod val="75000"/>
                  </a:schemeClr>
                </a:solidFill>
                <a:latin typeface="Cambria" panose="02040503050406030204" pitchFamily="18" charset="0"/>
                <a:cs typeface="Cambria" panose="02040503050406030204" pitchFamily="18" charset="0"/>
              </a:rPr>
              <a:t>»</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en-US">
                <a:solidFill>
                  <a:schemeClr val="accent1">
                    <a:lumMod val="75000"/>
                  </a:schemeClr>
                </a:solidFill>
                <a:latin typeface="Cambria" panose="02040503050406030204" pitchFamily="18" charset="0"/>
                <a:cs typeface="Cambria" panose="02040503050406030204" pitchFamily="18" charset="0"/>
              </a:rPr>
              <a:t>«Ты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ощущаешь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силах</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справиться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сложившейся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ситуацией</a:t>
            </a:r>
            <a:r>
              <a:rPr lang="en-US" altLang="ru-RU">
                <a:solidFill>
                  <a:schemeClr val="accent1">
                    <a:lumMod val="75000"/>
                  </a:schemeClr>
                </a:solidFill>
                <a:latin typeface="Cambria" panose="02040503050406030204" pitchFamily="18" charset="0"/>
                <a:cs typeface="Cambria" panose="02040503050406030204" pitchFamily="18" charset="0"/>
              </a:rPr>
              <a:t>?</a:t>
            </a:r>
            <a:r>
              <a:rPr lang="en-US" altLang="en-US">
                <a:solidFill>
                  <a:schemeClr val="accent1">
                    <a:lumMod val="75000"/>
                  </a:schemeClr>
                </a:solidFill>
                <a:latin typeface="Cambria" panose="02040503050406030204" pitchFamily="18" charset="0"/>
                <a:cs typeface="Cambria" panose="02040503050406030204" pitchFamily="18" charset="0"/>
              </a:rPr>
              <a:t>»</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en-US">
                <a:solidFill>
                  <a:schemeClr val="accent1">
                    <a:lumMod val="75000"/>
                  </a:schemeClr>
                </a:solidFill>
                <a:latin typeface="Cambria" panose="02040503050406030204" pitchFamily="18" charset="0"/>
                <a:cs typeface="Cambria" panose="02040503050406030204" pitchFamily="18" charset="0"/>
              </a:rPr>
              <a:t>«Возможно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кажется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выхода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из</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этой</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ситуации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существует»</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en-US">
                <a:solidFill>
                  <a:schemeClr val="accent1">
                    <a:lumMod val="75000"/>
                  </a:schemeClr>
                </a:solidFill>
                <a:latin typeface="Cambria" panose="02040503050406030204" pitchFamily="18" charset="0"/>
                <a:cs typeface="Cambria" panose="02040503050406030204" pitchFamily="18" charset="0"/>
              </a:rPr>
              <a:t>«Иногда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человеку</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необходимо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время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чтобы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разобраться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собственном</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отношении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к</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жизненной</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ситуации»</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произойдет</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если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удастся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преодолеть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свое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эмоциональное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состояние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справиться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ситуацией</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назвать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ситуацию</a:t>
            </a:r>
            <a:r>
              <a:rPr lang="en-US" altLang="ru-RU">
                <a:solidFill>
                  <a:schemeClr val="accent1">
                    <a:lumMod val="75000"/>
                  </a:schemeClr>
                </a:solidFill>
                <a:latin typeface="Cambria" panose="02040503050406030204" pitchFamily="18" charset="0"/>
                <a:cs typeface="Cambria" panose="02040503050406030204" pitchFamily="18" charset="0"/>
              </a:rPr>
              <a:t>)?</a:t>
            </a:r>
            <a:r>
              <a:rPr lang="en-US" altLang="en-US">
                <a:solidFill>
                  <a:schemeClr val="accent1">
                    <a:lumMod val="75000"/>
                  </a:schemeClr>
                </a:solidFill>
                <a:latin typeface="Cambria" panose="02040503050406030204" pitchFamily="18" charset="0"/>
                <a:cs typeface="Cambria" panose="02040503050406030204" pitchFamily="18" charset="0"/>
              </a:rPr>
              <a:t>»</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en-US">
                <a:solidFill>
                  <a:schemeClr val="accent1">
                    <a:lumMod val="75000"/>
                  </a:schemeClr>
                </a:solidFill>
                <a:latin typeface="Cambria" panose="02040503050406030204" pitchFamily="18" charset="0"/>
                <a:cs typeface="Cambria" panose="02040503050406030204" pitchFamily="18" charset="0"/>
              </a:rPr>
              <a:t>«Что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тебе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могло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бы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помочь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справиться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этим</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состоянием</a:t>
            </a:r>
            <a:r>
              <a:rPr lang="en-US" altLang="ru-RU">
                <a:solidFill>
                  <a:schemeClr val="accent1">
                    <a:lumMod val="75000"/>
                  </a:schemeClr>
                </a:solidFill>
                <a:latin typeface="Cambria" panose="02040503050406030204" pitchFamily="18" charset="0"/>
                <a:cs typeface="Cambria" panose="02040503050406030204" pitchFamily="18" charset="0"/>
              </a:rPr>
              <a:t>?</a:t>
            </a:r>
            <a:r>
              <a:rPr lang="en-US" altLang="en-US">
                <a:solidFill>
                  <a:schemeClr val="accent1">
                    <a:lumMod val="75000"/>
                  </a:schemeClr>
                </a:solidFill>
                <a:latin typeface="Cambria" panose="02040503050406030204" pitchFamily="18" charset="0"/>
                <a:cs typeface="Cambria" panose="02040503050406030204" pitchFamily="18" charset="0"/>
              </a:rPr>
              <a:t>»</a:t>
            </a:r>
            <a:r>
              <a:rPr lang="en-US" altLang="ru-RU">
                <a:solidFill>
                  <a:schemeClr val="accent1">
                    <a:lumMod val="75000"/>
                  </a:schemeClr>
                </a:solidFill>
                <a:latin typeface="Cambria" panose="02040503050406030204" pitchFamily="18" charset="0"/>
                <a:cs typeface="Cambria" panose="020405030504060302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135" y="164465"/>
            <a:ext cx="10515600" cy="1134110"/>
          </a:xfrm>
        </p:spPr>
        <p:txBody>
          <a:bodyPr>
            <a:normAutofit/>
          </a:bodyPr>
          <a:lstStyle/>
          <a:p>
            <a:pPr algn="ct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Общие</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принципы</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работы</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с</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н</a:t>
            </a:r>
            <a:r>
              <a:rPr lang="ru-RU" altLang="en-US" sz="3110" b="1" dirty="0" err="1">
                <a:solidFill>
                  <a:schemeClr val="accent1">
                    <a:lumMod val="75000"/>
                  </a:schemeClr>
                </a:solidFill>
                <a:latin typeface="Cambria" panose="02040503050406030204" pitchFamily="18" charset="0"/>
                <a:cs typeface="Cambria" panose="02040503050406030204" pitchFamily="18" charset="0"/>
                <a:sym typeface="+mn-ea"/>
              </a:rPr>
              <a:t>есовершеннолетним</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в</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кризисном</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состоянии</a:t>
            </a:r>
            <a:endParaRPr lang="ru-RU" altLang="en-US" sz="3110" dirty="0"/>
          </a:p>
        </p:txBody>
      </p:sp>
      <p:sp>
        <p:nvSpPr>
          <p:cNvPr id="3" name="Замещающее содержимое 2"/>
          <p:cNvSpPr>
            <a:spLocks noGrp="1"/>
          </p:cNvSpPr>
          <p:nvPr>
            <p:ph idx="1"/>
          </p:nvPr>
        </p:nvSpPr>
        <p:spPr>
          <a:xfrm>
            <a:off x="1345565" y="1212850"/>
            <a:ext cx="10008235" cy="4964430"/>
          </a:xfrm>
        </p:spPr>
        <p:txBody>
          <a:bodyPr>
            <a:normAutofit fontScale="77500" lnSpcReduction="20000"/>
          </a:bodyPr>
          <a:lstStyle/>
          <a:p>
            <a:pPr marL="0" indent="0" algn="ctr">
              <a:buNone/>
            </a:pPr>
            <a:r>
              <a:rPr lang="en-US" altLang="en-US" b="1" dirty="0" err="1">
                <a:solidFill>
                  <a:schemeClr val="accent2">
                    <a:lumMod val="75000"/>
                  </a:schemeClr>
                </a:solidFill>
                <a:latin typeface="Cambria" panose="02040503050406030204" pitchFamily="18" charset="0"/>
                <a:cs typeface="Cambria" panose="02040503050406030204" pitchFamily="18" charset="0"/>
              </a:rPr>
              <a:t>Актуализировать</a:t>
            </a:r>
            <a:r>
              <a:rPr lang="en-US" altLang="ru-RU" b="1" dirty="0">
                <a:solidFill>
                  <a:schemeClr val="accent2">
                    <a:lumMod val="75000"/>
                  </a:schemeClr>
                </a:solidFill>
                <a:latin typeface="Cambria" panose="02040503050406030204" pitchFamily="18" charset="0"/>
                <a:cs typeface="Cambria" panose="02040503050406030204" pitchFamily="18" charset="0"/>
              </a:rPr>
              <a:t> </a:t>
            </a:r>
            <a:r>
              <a:rPr lang="en-US" altLang="en-US" b="1" dirty="0" err="1">
                <a:solidFill>
                  <a:schemeClr val="accent2">
                    <a:lumMod val="75000"/>
                  </a:schemeClr>
                </a:solidFill>
                <a:latin typeface="Cambria" panose="02040503050406030204" pitchFamily="18" charset="0"/>
                <a:cs typeface="Cambria" panose="02040503050406030204" pitchFamily="18" charset="0"/>
              </a:rPr>
              <a:t>ресурсы</a:t>
            </a:r>
            <a:r>
              <a:rPr lang="en-US" altLang="ru-RU" b="1" dirty="0">
                <a:solidFill>
                  <a:schemeClr val="accent2">
                    <a:lumMod val="75000"/>
                  </a:schemeClr>
                </a:solidFill>
                <a:latin typeface="Cambria" panose="02040503050406030204" pitchFamily="18" charset="0"/>
                <a:cs typeface="Cambria" panose="02040503050406030204" pitchFamily="18" charset="0"/>
              </a:rPr>
              <a:t> </a:t>
            </a:r>
            <a:r>
              <a:rPr lang="en-US" altLang="en-US" b="1" dirty="0" err="1">
                <a:solidFill>
                  <a:schemeClr val="accent2">
                    <a:lumMod val="75000"/>
                  </a:schemeClr>
                </a:solidFill>
                <a:latin typeface="Cambria" panose="02040503050406030204" pitchFamily="18" charset="0"/>
                <a:cs typeface="Cambria" panose="02040503050406030204" pitchFamily="18" charset="0"/>
              </a:rPr>
              <a:t>подростка</a:t>
            </a:r>
            <a:r>
              <a:rPr lang="en-US" altLang="ru-RU" b="1" dirty="0">
                <a:solidFill>
                  <a:schemeClr val="accent2">
                    <a:lumMod val="75000"/>
                  </a:schemeClr>
                </a:solidFill>
                <a:latin typeface="Cambria" panose="02040503050406030204" pitchFamily="18" charset="0"/>
                <a:cs typeface="Cambria" panose="02040503050406030204" pitchFamily="18" charset="0"/>
              </a:rPr>
              <a:t>:</a:t>
            </a:r>
          </a:p>
          <a:p>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en-US" dirty="0" err="1">
                <a:solidFill>
                  <a:schemeClr val="accent1">
                    <a:lumMod val="75000"/>
                  </a:schemeClr>
                </a:solidFill>
                <a:latin typeface="Cambria" panose="02040503050406030204" pitchFamily="18" charset="0"/>
                <a:cs typeface="Cambria" panose="02040503050406030204" pitchFamily="18" charset="0"/>
              </a:rPr>
              <a:t>Ты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достаточно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полно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рассказал</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мне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ситуации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давай</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вместе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подумаем</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что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можно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предпринять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чтобы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найти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нужное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решение</a:t>
            </a:r>
            <a:r>
              <a:rPr lang="en-US" altLang="ru-RU" dirty="0">
                <a:solidFill>
                  <a:schemeClr val="accent1">
                    <a:lumMod val="75000"/>
                  </a:schemeClr>
                </a:solidFill>
                <a:latin typeface="Cambria" panose="02040503050406030204" pitchFamily="18" charset="0"/>
                <a:cs typeface="Cambria" panose="02040503050406030204" pitchFamily="18" charset="0"/>
              </a:rPr>
              <a:t>?</a:t>
            </a:r>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ru-RU" dirty="0">
                <a:solidFill>
                  <a:schemeClr val="accent1">
                    <a:lumMod val="75000"/>
                  </a:schemeClr>
                </a:solidFill>
                <a:latin typeface="Cambria" panose="02040503050406030204" pitchFamily="18" charset="0"/>
                <a:cs typeface="Cambria" panose="02040503050406030204" pitchFamily="18" charset="0"/>
              </a:rPr>
              <a:t>;</a:t>
            </a:r>
          </a:p>
          <a:p>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en-US" dirty="0" err="1">
                <a:solidFill>
                  <a:schemeClr val="accent1">
                    <a:lumMod val="75000"/>
                  </a:schemeClr>
                </a:solidFill>
                <a:latin typeface="Cambria" panose="02040503050406030204" pitchFamily="18" charset="0"/>
                <a:cs typeface="Cambria" panose="02040503050406030204" pitchFamily="18" charset="0"/>
              </a:rPr>
              <a:t>Чтобы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настроиться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решение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ситуации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необходимо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найти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ресурсы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Наверняка</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наделен</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многими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способностями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некоторые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из</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которых</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тебе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сейчас</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нужно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осознать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принять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как</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способ</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разрешения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ситуации</a:t>
            </a:r>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ru-RU" dirty="0">
                <a:solidFill>
                  <a:schemeClr val="accent1">
                    <a:lumMod val="75000"/>
                  </a:schemeClr>
                </a:solidFill>
                <a:latin typeface="Cambria" panose="02040503050406030204" pitchFamily="18" charset="0"/>
                <a:cs typeface="Cambria" panose="02040503050406030204" pitchFamily="18" charset="0"/>
              </a:rPr>
              <a:t>;</a:t>
            </a:r>
          </a:p>
          <a:p>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en-US" dirty="0" err="1">
                <a:solidFill>
                  <a:schemeClr val="accent1">
                    <a:lumMod val="75000"/>
                  </a:schemeClr>
                </a:solidFill>
                <a:latin typeface="Cambria" panose="02040503050406030204" pitchFamily="18" charset="0"/>
                <a:cs typeface="Cambria" panose="02040503050406030204" pitchFamily="18" charset="0"/>
              </a:rPr>
              <a:t>Что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помогало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тебе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справляться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с</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трудными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ситуациями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раньше</a:t>
            </a:r>
            <a:r>
              <a:rPr lang="en-US" altLang="ru-RU" dirty="0">
                <a:solidFill>
                  <a:schemeClr val="accent1">
                    <a:lumMod val="75000"/>
                  </a:schemeClr>
                </a:solidFill>
                <a:latin typeface="Cambria" panose="02040503050406030204" pitchFamily="18" charset="0"/>
                <a:cs typeface="Cambria" panose="02040503050406030204" pitchFamily="18" charset="0"/>
              </a:rPr>
              <a:t>?</a:t>
            </a:r>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ru-RU" dirty="0">
                <a:solidFill>
                  <a:schemeClr val="accent1">
                    <a:lumMod val="75000"/>
                  </a:schemeClr>
                </a:solidFill>
                <a:latin typeface="Cambria" panose="02040503050406030204" pitchFamily="18" charset="0"/>
                <a:cs typeface="Cambria" panose="02040503050406030204" pitchFamily="18" charset="0"/>
              </a:rPr>
              <a:t>;</a:t>
            </a:r>
          </a:p>
          <a:p>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en-US" dirty="0" err="1">
                <a:solidFill>
                  <a:schemeClr val="accent1">
                    <a:lumMod val="75000"/>
                  </a:schemeClr>
                </a:solidFill>
                <a:latin typeface="Cambria" panose="02040503050406030204" pitchFamily="18" charset="0"/>
                <a:cs typeface="Cambria" panose="02040503050406030204" pitchFamily="18" charset="0"/>
              </a:rPr>
              <a:t>Может</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быть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у</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тебя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есть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идеи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как</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изменить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ситуацию</a:t>
            </a:r>
            <a:r>
              <a:rPr lang="en-US" altLang="ru-RU" dirty="0">
                <a:solidFill>
                  <a:schemeClr val="accent1">
                    <a:lumMod val="75000"/>
                  </a:schemeClr>
                </a:solidFill>
                <a:latin typeface="Cambria" panose="02040503050406030204" pitchFamily="18" charset="0"/>
                <a:cs typeface="Cambria" panose="02040503050406030204" pitchFamily="18" charset="0"/>
              </a:rPr>
              <a:t>?</a:t>
            </a:r>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ru-RU" dirty="0">
                <a:solidFill>
                  <a:schemeClr val="accent1">
                    <a:lumMod val="75000"/>
                  </a:schemeClr>
                </a:solidFill>
                <a:latin typeface="Cambria" panose="02040503050406030204" pitchFamily="18" charset="0"/>
                <a:cs typeface="Cambria" panose="02040503050406030204" pitchFamily="18" charset="0"/>
              </a:rPr>
              <a:t>;</a:t>
            </a:r>
          </a:p>
          <a:p>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en-US" dirty="0" err="1">
                <a:solidFill>
                  <a:schemeClr val="accent1">
                    <a:lumMod val="75000"/>
                  </a:schemeClr>
                </a:solidFill>
                <a:latin typeface="Cambria" panose="02040503050406030204" pitchFamily="18" charset="0"/>
                <a:cs typeface="Cambria" panose="02040503050406030204" pitchFamily="18" charset="0"/>
              </a:rPr>
              <a:t>Ты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одинок</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в</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такой</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ситуации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назвать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ситуацию</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В</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ней</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может</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оказаться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любой</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человек</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уверена</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что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сможешь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a:solidFill>
                  <a:schemeClr val="accent1">
                    <a:lumMod val="75000"/>
                  </a:schemeClr>
                </a:solidFill>
                <a:latin typeface="Cambria" panose="02040503050406030204" pitchFamily="18" charset="0"/>
                <a:cs typeface="Cambria" panose="02040503050406030204" pitchFamily="18" charset="0"/>
              </a:rPr>
              <a:t>с</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ней</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справиться</a:t>
            </a:r>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ru-RU" dirty="0">
                <a:solidFill>
                  <a:schemeClr val="accent1">
                    <a:lumMod val="75000"/>
                  </a:schemeClr>
                </a:solidFill>
                <a:latin typeface="Cambria" panose="02040503050406030204" pitchFamily="18" charset="0"/>
                <a:cs typeface="Cambria" panose="02040503050406030204" pitchFamily="18" charset="0"/>
              </a:rPr>
              <a:t>;</a:t>
            </a:r>
          </a:p>
          <a:p>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en-US" dirty="0" err="1">
                <a:solidFill>
                  <a:schemeClr val="accent1">
                    <a:lumMod val="75000"/>
                  </a:schemeClr>
                </a:solidFill>
                <a:latin typeface="Cambria" panose="02040503050406030204" pitchFamily="18" charset="0"/>
                <a:cs typeface="Cambria" panose="02040503050406030204" pitchFamily="18" charset="0"/>
              </a:rPr>
              <a:t>Не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во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всех</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жизненных</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бедах</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удается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воспользоваться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своими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сильными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сторонами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Возможно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можешь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рассчитывать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чью</a:t>
            </a:r>
            <a:r>
              <a:rPr lang="en-US" altLang="ru-RU" dirty="0" err="1">
                <a:solidFill>
                  <a:schemeClr val="accent1">
                    <a:lumMod val="75000"/>
                  </a:schemeClr>
                </a:solidFill>
                <a:latin typeface="Cambria" panose="02040503050406030204" pitchFamily="18" charset="0"/>
                <a:cs typeface="Cambria" panose="02040503050406030204" pitchFamily="18" charset="0"/>
              </a:rPr>
              <a:t>-</a:t>
            </a:r>
            <a:r>
              <a:rPr lang="en-US" altLang="en-US" dirty="0" err="1">
                <a:solidFill>
                  <a:schemeClr val="accent1">
                    <a:lumMod val="75000"/>
                  </a:schemeClr>
                </a:solidFill>
                <a:latin typeface="Cambria" panose="02040503050406030204" pitchFamily="18" charset="0"/>
                <a:cs typeface="Cambria" panose="02040503050406030204" pitchFamily="18" charset="0"/>
              </a:rPr>
              <a:t>то</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помощь</a:t>
            </a:r>
            <a:r>
              <a:rPr lang="en-US" altLang="ru-RU" dirty="0">
                <a:solidFill>
                  <a:schemeClr val="accent1">
                    <a:lumMod val="75000"/>
                  </a:schemeClr>
                </a:solidFill>
                <a:latin typeface="Cambria" panose="02040503050406030204" pitchFamily="18" charset="0"/>
                <a:cs typeface="Cambria" panose="02040503050406030204" pitchFamily="18" charset="0"/>
              </a:rPr>
              <a:t>?</a:t>
            </a:r>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ru-RU" dirty="0">
                <a:solidFill>
                  <a:schemeClr val="accent1">
                    <a:lumMod val="75000"/>
                  </a:schemeClr>
                </a:solidFill>
                <a:latin typeface="Cambria" panose="02040503050406030204" pitchFamily="18" charset="0"/>
                <a:cs typeface="Cambria" panose="02040503050406030204" pitchFamily="18" charset="0"/>
              </a:rPr>
              <a:t>;</a:t>
            </a:r>
          </a:p>
          <a:p>
            <a:r>
              <a:rPr lang="en-US" altLang="en-US" dirty="0">
                <a:solidFill>
                  <a:schemeClr val="accent1">
                    <a:lumMod val="75000"/>
                  </a:schemeClr>
                </a:solidFill>
                <a:latin typeface="Cambria" panose="02040503050406030204" pitchFamily="18" charset="0"/>
                <a:cs typeface="Cambria" panose="02040503050406030204" pitchFamily="18" charset="0"/>
              </a:rPr>
              <a:t>«В</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твоем</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окружении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есть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люди</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которые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могут</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оказать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тебе</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поддержку</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например</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ты</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можешь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им</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выговориться</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выслушать</a:t>
            </a:r>
            <a:r>
              <a:rPr lang="en-US" altLang="ru-RU" dirty="0">
                <a:solidFill>
                  <a:schemeClr val="accent1">
                    <a:lumMod val="75000"/>
                  </a:schemeClr>
                </a:solidFill>
                <a:latin typeface="Cambria" panose="02040503050406030204" pitchFamily="18" charset="0"/>
                <a:cs typeface="Cambria" panose="02040503050406030204" pitchFamily="18" charset="0"/>
              </a:rPr>
              <a:t> </a:t>
            </a:r>
            <a:r>
              <a:rPr lang="en-US" altLang="en-US" dirty="0" err="1">
                <a:solidFill>
                  <a:schemeClr val="accent1">
                    <a:lumMod val="75000"/>
                  </a:schemeClr>
                </a:solidFill>
                <a:latin typeface="Cambria" panose="02040503050406030204" pitchFamily="18" charset="0"/>
                <a:cs typeface="Cambria" panose="02040503050406030204" pitchFamily="18" charset="0"/>
              </a:rPr>
              <a:t>совет</a:t>
            </a:r>
            <a:r>
              <a:rPr lang="en-US" altLang="ru-RU" dirty="0">
                <a:solidFill>
                  <a:schemeClr val="accent1">
                    <a:lumMod val="75000"/>
                  </a:schemeClr>
                </a:solidFill>
                <a:latin typeface="Cambria" panose="02040503050406030204" pitchFamily="18" charset="0"/>
                <a:cs typeface="Cambria" panose="02040503050406030204" pitchFamily="18" charset="0"/>
              </a:rPr>
              <a:t>?</a:t>
            </a:r>
            <a:r>
              <a:rPr lang="en-US" altLang="en-US" dirty="0">
                <a:solidFill>
                  <a:schemeClr val="accent1">
                    <a:lumMod val="75000"/>
                  </a:schemeClr>
                </a:solidFill>
                <a:latin typeface="Cambria" panose="02040503050406030204" pitchFamily="18" charset="0"/>
                <a:cs typeface="Cambria" panose="02040503050406030204" pitchFamily="18" charset="0"/>
              </a:rPr>
              <a:t>»</a:t>
            </a:r>
            <a:r>
              <a:rPr lang="en-US" altLang="ru-RU" dirty="0">
                <a:solidFill>
                  <a:schemeClr val="accent1">
                    <a:lumMod val="75000"/>
                  </a:schemeClr>
                </a:solidFill>
                <a:latin typeface="Cambria" panose="02040503050406030204" pitchFamily="18" charset="0"/>
                <a:cs typeface="Cambria" panose="02040503050406030204"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lnSpc>
                <a:spcPct val="100000"/>
              </a:lnSpc>
              <a:spcBef>
                <a:spcPts val="0"/>
              </a:spcBef>
            </a:pPr>
            <a:r>
              <a:rPr lang="ru-RU" sz="2400" b="1" spc="50" dirty="0">
                <a:ln w="11430"/>
                <a:solidFill>
                  <a:schemeClr val="accent1">
                    <a:lumMod val="75000"/>
                  </a:schemeClr>
                </a:solidFill>
                <a:latin typeface="Cambria" panose="02040503050406030204" pitchFamily="18" charset="0"/>
                <a:ea typeface="+mn-ea"/>
                <a:cs typeface="+mn-cs"/>
              </a:rPr>
              <a:t>О ВАЖНОСТИ ТЕРАПЕВТИЧЕСКИХ ОТНОШЕНИЙ </a:t>
            </a:r>
            <a:br>
              <a:rPr lang="ru-RU" sz="2400" b="1" spc="50" dirty="0">
                <a:ln w="11430"/>
                <a:solidFill>
                  <a:schemeClr val="accent1">
                    <a:lumMod val="75000"/>
                  </a:schemeClr>
                </a:solidFill>
                <a:latin typeface="Cambria" panose="02040503050406030204" pitchFamily="18" charset="0"/>
                <a:ea typeface="+mn-ea"/>
                <a:cs typeface="+mn-cs"/>
              </a:rPr>
            </a:br>
            <a:endParaRPr lang="ru-RU" sz="2400" b="1" spc="50" dirty="0">
              <a:ln w="11430"/>
              <a:solidFill>
                <a:schemeClr val="accent1">
                  <a:lumMod val="75000"/>
                </a:schemeClr>
              </a:solidFill>
              <a:latin typeface="Cambria" panose="02040503050406030204" pitchFamily="18" charset="0"/>
              <a:ea typeface="+mn-ea"/>
              <a:cs typeface="+mn-cs"/>
            </a:endParaRPr>
          </a:p>
        </p:txBody>
      </p:sp>
      <p:sp>
        <p:nvSpPr>
          <p:cNvPr id="3" name="Объект 2"/>
          <p:cNvSpPr>
            <a:spLocks noGrp="1"/>
          </p:cNvSpPr>
          <p:nvPr>
            <p:ph idx="1"/>
          </p:nvPr>
        </p:nvSpPr>
        <p:spPr>
          <a:xfrm>
            <a:off x="2341417" y="1925781"/>
            <a:ext cx="8548255" cy="4655127"/>
          </a:xfrm>
        </p:spPr>
        <p:txBody>
          <a:bodyPr/>
          <a:lstStyle/>
          <a:p>
            <a:pPr marL="0" lvl="0" indent="0" algn="just">
              <a:lnSpc>
                <a:spcPct val="100000"/>
              </a:lnSpc>
              <a:spcBef>
                <a:spcPts val="0"/>
              </a:spcBef>
              <a:buNone/>
            </a:pPr>
            <a:r>
              <a:rPr lang="ru-RU" sz="2000" dirty="0">
                <a:solidFill>
                  <a:schemeClr val="accent1">
                    <a:lumMod val="50000"/>
                  </a:schemeClr>
                </a:solidFill>
                <a:latin typeface="Cambria" panose="02040503050406030204" pitchFamily="18" charset="0"/>
              </a:rPr>
              <a:t>Самый важный инструмент в психотерапии или консультировании клиентов, переживших травматический опыт или стрессовые ситуации </a:t>
            </a:r>
            <a:r>
              <a:rPr lang="ru-RU" sz="2000" b="1" dirty="0">
                <a:solidFill>
                  <a:schemeClr val="accent1">
                    <a:lumMod val="75000"/>
                  </a:schemeClr>
                </a:solidFill>
                <a:latin typeface="Cambria" panose="02040503050406030204" pitchFamily="18" charset="0"/>
              </a:rPr>
              <a:t>– построение надежных отношений. </a:t>
            </a:r>
          </a:p>
          <a:p>
            <a:pPr marL="0" indent="0">
              <a:buNone/>
            </a:pPr>
            <a:endParaRPr lang="ru-RU" dirty="0"/>
          </a:p>
          <a:p>
            <a:pPr marL="0" lvl="0" indent="0" algn="just">
              <a:lnSpc>
                <a:spcPct val="100000"/>
              </a:lnSpc>
              <a:spcBef>
                <a:spcPts val="0"/>
              </a:spcBef>
              <a:buNone/>
            </a:pPr>
            <a:r>
              <a:rPr lang="ru-RU" sz="2000" b="1" dirty="0">
                <a:solidFill>
                  <a:schemeClr val="accent1">
                    <a:lumMod val="75000"/>
                  </a:schemeClr>
                </a:solidFill>
                <a:latin typeface="Cambria" panose="02040503050406030204" pitchFamily="18" charset="0"/>
              </a:rPr>
              <a:t>Важно чтобы клиент «протестировал» психотерапевта или консультанта, насколько он сможет выдержать ситуацию, в состоянии ли стать свидетелем перенесенного клиентом страдания. </a:t>
            </a:r>
          </a:p>
          <a:p>
            <a:pPr marL="0" lvl="0" indent="0" algn="just">
              <a:lnSpc>
                <a:spcPct val="100000"/>
              </a:lnSpc>
              <a:spcBef>
                <a:spcPts val="0"/>
              </a:spcBef>
              <a:buNone/>
            </a:pPr>
            <a:endParaRPr lang="ru-RU" sz="2000" b="1" dirty="0">
              <a:solidFill>
                <a:schemeClr val="accent1">
                  <a:lumMod val="75000"/>
                </a:schemeClr>
              </a:solidFill>
              <a:latin typeface="Cambria" panose="02040503050406030204" pitchFamily="18" charset="0"/>
            </a:endParaRPr>
          </a:p>
          <a:p>
            <a:pPr marL="0" lvl="0" indent="0">
              <a:lnSpc>
                <a:spcPct val="100000"/>
              </a:lnSpc>
              <a:spcBef>
                <a:spcPts val="0"/>
              </a:spcBef>
              <a:buNone/>
            </a:pPr>
            <a:r>
              <a:rPr lang="ru-RU" sz="2000" dirty="0">
                <a:solidFill>
                  <a:schemeClr val="accent1">
                    <a:lumMod val="50000"/>
                  </a:schemeClr>
                </a:solidFill>
                <a:latin typeface="Cambria" panose="02040503050406030204" pitchFamily="18" charset="0"/>
              </a:rPr>
              <a:t>Пережившие травму люди часто полагают, что случившееся с ними настолько ужасно, что никто другой не способен даже выслушать их. </a:t>
            </a:r>
          </a:p>
          <a:p>
            <a:pPr marL="0" lvl="0" indent="0" algn="just">
              <a:lnSpc>
                <a:spcPct val="100000"/>
              </a:lnSpc>
              <a:spcBef>
                <a:spcPts val="0"/>
              </a:spcBef>
              <a:buNone/>
            </a:pPr>
            <a:endParaRPr lang="ru-RU" sz="2000" b="1" dirty="0">
              <a:solidFill>
                <a:schemeClr val="accent1">
                  <a:lumMod val="75000"/>
                </a:schemeClr>
              </a:solidFill>
              <a:latin typeface="Cambria" panose="02040503050406030204" pitchFamily="18" charset="0"/>
            </a:endParaRP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lnSpc>
                <a:spcPct val="100000"/>
              </a:lnSpc>
              <a:spcBef>
                <a:spcPts val="0"/>
              </a:spcBef>
            </a:pPr>
            <a:r>
              <a:rPr lang="ru-RU" sz="2400" b="1" spc="50" dirty="0">
                <a:ln w="11430"/>
                <a:solidFill>
                  <a:schemeClr val="accent1">
                    <a:lumMod val="75000"/>
                  </a:schemeClr>
                </a:solidFill>
                <a:latin typeface="Cambria" panose="02040503050406030204" pitchFamily="18" charset="0"/>
                <a:ea typeface="+mn-ea"/>
                <a:cs typeface="+mn-cs"/>
              </a:rPr>
              <a:t>КОМПОНЕНТЫ ТЕРАПЕВТИЧЕСКИХ ОТНОШЕНИЙ </a:t>
            </a:r>
            <a:r>
              <a:rPr lang="ru-RU" sz="2400" b="1" spc="50" dirty="0">
                <a:ln w="11430"/>
                <a:solidFill>
                  <a:schemeClr val="accent1">
                    <a:lumMod val="50000"/>
                  </a:schemeClr>
                </a:solidFill>
                <a:latin typeface="Cambria" panose="02040503050406030204" pitchFamily="18" charset="0"/>
                <a:ea typeface="+mn-ea"/>
                <a:cs typeface="+mn-cs"/>
              </a:rPr>
              <a:t/>
            </a:r>
            <a:br>
              <a:rPr lang="ru-RU" sz="2400" b="1" spc="50" dirty="0">
                <a:ln w="11430"/>
                <a:solidFill>
                  <a:schemeClr val="accent1">
                    <a:lumMod val="50000"/>
                  </a:schemeClr>
                </a:solidFill>
                <a:latin typeface="Cambria" panose="02040503050406030204" pitchFamily="18" charset="0"/>
                <a:ea typeface="+mn-ea"/>
                <a:cs typeface="+mn-cs"/>
              </a:rPr>
            </a:br>
            <a:endParaRPr lang="en-US" dirty="0">
              <a:solidFill>
                <a:schemeClr val="accent1">
                  <a:lumMod val="50000"/>
                </a:schemeClr>
              </a:solidFill>
            </a:endParaRPr>
          </a:p>
        </p:txBody>
      </p:sp>
      <p:sp>
        <p:nvSpPr>
          <p:cNvPr id="3" name="Объект 2"/>
          <p:cNvSpPr>
            <a:spLocks noGrp="1"/>
          </p:cNvSpPr>
          <p:nvPr>
            <p:ph idx="1"/>
          </p:nvPr>
        </p:nvSpPr>
        <p:spPr>
          <a:xfrm>
            <a:off x="5064104" y="1468582"/>
            <a:ext cx="2713758" cy="1655216"/>
          </a:xfrm>
        </p:spPr>
        <p:txBody>
          <a:bodyPr/>
          <a:lstStyle/>
          <a:p>
            <a:pPr marL="0" lvl="0" indent="0" algn="ctr">
              <a:lnSpc>
                <a:spcPct val="100000"/>
              </a:lnSpc>
              <a:spcBef>
                <a:spcPts val="0"/>
              </a:spcBef>
              <a:buNone/>
            </a:pPr>
            <a:endParaRPr lang="ru-RU"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endParaRPr>
          </a:p>
          <a:p>
            <a:pPr marL="0" lvl="0" indent="0">
              <a:lnSpc>
                <a:spcPct val="100000"/>
              </a:lnSpc>
              <a:spcBef>
                <a:spcPts val="0"/>
              </a:spcBef>
              <a:buNone/>
            </a:pPr>
            <a:endParaRPr lang="ru-RU"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endParaRPr>
          </a:p>
          <a:p>
            <a:pPr marL="0" indent="0">
              <a:buNone/>
            </a:pPr>
            <a:endParaRPr lang="en-US" dirty="0"/>
          </a:p>
        </p:txBody>
      </p:sp>
      <p:pic>
        <p:nvPicPr>
          <p:cNvPr id="11" name="Picture 2"/>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69338" t="54087" r="6664" b="23463"/>
          <a:stretch>
            <a:fillRect/>
          </a:stretch>
        </p:blipFill>
        <p:spPr bwMode="auto">
          <a:xfrm>
            <a:off x="1421472" y="852306"/>
            <a:ext cx="2684428" cy="25200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Рисунок 11"/>
          <p:cNvPicPr>
            <a:picLocks noChangeAspect="1"/>
          </p:cNvPicPr>
          <p:nvPr/>
        </p:nvPicPr>
        <p:blipFill>
          <a:blip r:embed="rId3"/>
          <a:stretch>
            <a:fillRect/>
          </a:stretch>
        </p:blipFill>
        <p:spPr>
          <a:xfrm>
            <a:off x="4809175" y="828003"/>
            <a:ext cx="2792210" cy="2633700"/>
          </a:xfrm>
          <a:prstGeom prst="rect">
            <a:avLst/>
          </a:prstGeom>
        </p:spPr>
      </p:pic>
      <p:pic>
        <p:nvPicPr>
          <p:cNvPr id="13" name="Рисунок 12"/>
          <p:cNvPicPr>
            <a:picLocks noChangeAspect="1"/>
          </p:cNvPicPr>
          <p:nvPr/>
        </p:nvPicPr>
        <p:blipFill>
          <a:blip r:embed="rId3"/>
          <a:stretch>
            <a:fillRect/>
          </a:stretch>
        </p:blipFill>
        <p:spPr>
          <a:xfrm>
            <a:off x="7810501" y="1037427"/>
            <a:ext cx="3906981" cy="2786099"/>
          </a:xfrm>
          <a:prstGeom prst="rect">
            <a:avLst/>
          </a:prstGeom>
        </p:spPr>
      </p:pic>
      <p:pic>
        <p:nvPicPr>
          <p:cNvPr id="14" name="Рисунок 13"/>
          <p:cNvPicPr>
            <a:picLocks noChangeAspect="1"/>
          </p:cNvPicPr>
          <p:nvPr/>
        </p:nvPicPr>
        <p:blipFill>
          <a:blip r:embed="rId4"/>
          <a:stretch>
            <a:fillRect/>
          </a:stretch>
        </p:blipFill>
        <p:spPr>
          <a:xfrm>
            <a:off x="6924960" y="3433320"/>
            <a:ext cx="2792210" cy="2633700"/>
          </a:xfrm>
          <a:prstGeom prst="rect">
            <a:avLst/>
          </a:prstGeom>
        </p:spPr>
      </p:pic>
      <p:sp>
        <p:nvSpPr>
          <p:cNvPr id="15" name="Прямоугольник 14"/>
          <p:cNvSpPr/>
          <p:nvPr/>
        </p:nvSpPr>
        <p:spPr>
          <a:xfrm>
            <a:off x="7305160" y="4070203"/>
            <a:ext cx="1935822" cy="1292662"/>
          </a:xfrm>
          <a:prstGeom prst="rect">
            <a:avLst/>
          </a:prstGeom>
        </p:spPr>
        <p:txBody>
          <a:bodyPr wrap="square">
            <a:spAutoFit/>
          </a:bodyPr>
          <a:lstStyle/>
          <a:p>
            <a:pPr algn="ctr"/>
            <a:r>
              <a:rPr lang="ru-RU" sz="2600" b="1" dirty="0">
                <a:solidFill>
                  <a:schemeClr val="accent1">
                    <a:lumMod val="50000"/>
                  </a:schemeClr>
                </a:solidFill>
                <a:latin typeface="Cambria" panose="02040503050406030204" pitchFamily="18" charset="0"/>
                <a:ea typeface="Cambria" panose="02040503050406030204" pitchFamily="18" charset="0"/>
              </a:rPr>
              <a:t>Принятие</a:t>
            </a:r>
          </a:p>
          <a:p>
            <a:pPr algn="ctr"/>
            <a:r>
              <a:rPr lang="ru-RU" sz="2600" b="1" dirty="0">
                <a:solidFill>
                  <a:schemeClr val="accent1">
                    <a:lumMod val="50000"/>
                  </a:schemeClr>
                </a:solidFill>
                <a:latin typeface="Cambria" panose="02040503050406030204" pitchFamily="18" charset="0"/>
                <a:ea typeface="Cambria" panose="02040503050406030204" pitchFamily="18" charset="0"/>
              </a:rPr>
              <a:t> личности</a:t>
            </a:r>
          </a:p>
          <a:p>
            <a:pPr algn="ctr"/>
            <a:r>
              <a:rPr lang="ru-RU" sz="2600" b="1" dirty="0">
                <a:solidFill>
                  <a:schemeClr val="accent1">
                    <a:lumMod val="50000"/>
                  </a:schemeClr>
                </a:solidFill>
                <a:latin typeface="Cambria" panose="02040503050406030204" pitchFamily="18" charset="0"/>
                <a:ea typeface="Cambria" panose="02040503050406030204" pitchFamily="18" charset="0"/>
              </a:rPr>
              <a:t>клиента</a:t>
            </a:r>
          </a:p>
        </p:txBody>
      </p:sp>
      <p:sp>
        <p:nvSpPr>
          <p:cNvPr id="18" name="Прямоугольник 17"/>
          <p:cNvSpPr/>
          <p:nvPr/>
        </p:nvSpPr>
        <p:spPr>
          <a:xfrm>
            <a:off x="8401698" y="1804082"/>
            <a:ext cx="2848193" cy="1569660"/>
          </a:xfrm>
          <a:prstGeom prst="rect">
            <a:avLst/>
          </a:prstGeom>
        </p:spPr>
        <p:txBody>
          <a:bodyPr wrap="square">
            <a:spAutoFit/>
          </a:bodyPr>
          <a:lstStyle/>
          <a:p>
            <a:pPr algn="ctr"/>
            <a:r>
              <a:rPr lang="ru-RU" sz="2400" b="1" dirty="0">
                <a:solidFill>
                  <a:schemeClr val="accent1">
                    <a:lumMod val="50000"/>
                  </a:schemeClr>
                </a:solidFill>
                <a:latin typeface="Cambria" panose="02040503050406030204" pitchFamily="18" charset="0"/>
                <a:ea typeface="Cambria" panose="02040503050406030204" pitchFamily="18" charset="0"/>
              </a:rPr>
              <a:t>Способность </a:t>
            </a:r>
          </a:p>
          <a:p>
            <a:pPr algn="ctr"/>
            <a:r>
              <a:rPr lang="ru-RU" sz="2400" b="1" dirty="0">
                <a:solidFill>
                  <a:schemeClr val="accent1">
                    <a:lumMod val="50000"/>
                  </a:schemeClr>
                </a:solidFill>
                <a:latin typeface="Cambria" panose="02040503050406030204" pitchFamily="18" charset="0"/>
                <a:ea typeface="Cambria" panose="02040503050406030204" pitchFamily="18" charset="0"/>
              </a:rPr>
              <a:t>слышать </a:t>
            </a:r>
          </a:p>
          <a:p>
            <a:pPr algn="ctr"/>
            <a:r>
              <a:rPr lang="ru-RU" sz="2400" b="1" dirty="0">
                <a:solidFill>
                  <a:schemeClr val="accent1">
                    <a:lumMod val="50000"/>
                  </a:schemeClr>
                </a:solidFill>
                <a:latin typeface="Cambria" panose="02040503050406030204" pitchFamily="18" charset="0"/>
                <a:ea typeface="Cambria" panose="02040503050406030204" pitchFamily="18" charset="0"/>
              </a:rPr>
              <a:t>потребности </a:t>
            </a:r>
          </a:p>
          <a:p>
            <a:pPr algn="ctr"/>
            <a:r>
              <a:rPr lang="ru-RU" sz="2400" b="1" dirty="0">
                <a:solidFill>
                  <a:schemeClr val="accent1">
                    <a:lumMod val="50000"/>
                  </a:schemeClr>
                </a:solidFill>
                <a:latin typeface="Cambria" panose="02040503050406030204" pitchFamily="18" charset="0"/>
                <a:ea typeface="Cambria" panose="02040503050406030204" pitchFamily="18" charset="0"/>
              </a:rPr>
              <a:t>клиента</a:t>
            </a:r>
          </a:p>
        </p:txBody>
      </p:sp>
      <p:pic>
        <p:nvPicPr>
          <p:cNvPr id="19" name="Рисунок 18"/>
          <p:cNvPicPr>
            <a:picLocks noChangeAspect="1"/>
          </p:cNvPicPr>
          <p:nvPr/>
        </p:nvPicPr>
        <p:blipFill>
          <a:blip r:embed="rId5"/>
          <a:stretch>
            <a:fillRect/>
          </a:stretch>
        </p:blipFill>
        <p:spPr>
          <a:xfrm>
            <a:off x="8155909" y="3267901"/>
            <a:ext cx="451143" cy="688908"/>
          </a:xfrm>
          <a:prstGeom prst="rect">
            <a:avLst/>
          </a:prstGeom>
        </p:spPr>
      </p:pic>
      <p:pic>
        <p:nvPicPr>
          <p:cNvPr id="20" name="Рисунок 19"/>
          <p:cNvPicPr>
            <a:picLocks noChangeAspect="1"/>
          </p:cNvPicPr>
          <p:nvPr/>
        </p:nvPicPr>
        <p:blipFill>
          <a:blip r:embed="rId4"/>
          <a:stretch>
            <a:fillRect/>
          </a:stretch>
        </p:blipFill>
        <p:spPr>
          <a:xfrm>
            <a:off x="1862042" y="3010418"/>
            <a:ext cx="3332787" cy="3084985"/>
          </a:xfrm>
          <a:prstGeom prst="rect">
            <a:avLst/>
          </a:prstGeom>
        </p:spPr>
      </p:pic>
      <p:pic>
        <p:nvPicPr>
          <p:cNvPr id="2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7" t="55717" b="34163"/>
          <a:stretch>
            <a:fillRect/>
          </a:stretch>
        </p:blipFill>
        <p:spPr bwMode="auto">
          <a:xfrm>
            <a:off x="2379675" y="932062"/>
            <a:ext cx="569479" cy="69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Рисунок 21"/>
          <p:cNvPicPr>
            <a:picLocks noChangeAspect="1"/>
          </p:cNvPicPr>
          <p:nvPr/>
        </p:nvPicPr>
        <p:blipFill>
          <a:blip r:embed="rId6"/>
          <a:stretch>
            <a:fillRect/>
          </a:stretch>
        </p:blipFill>
        <p:spPr>
          <a:xfrm>
            <a:off x="9303881" y="1331621"/>
            <a:ext cx="573074" cy="695004"/>
          </a:xfrm>
          <a:prstGeom prst="rect">
            <a:avLst/>
          </a:prstGeom>
        </p:spPr>
      </p:pic>
      <p:pic>
        <p:nvPicPr>
          <p:cNvPr id="23" name="Рисунок 22"/>
          <p:cNvPicPr>
            <a:picLocks noChangeAspect="1"/>
          </p:cNvPicPr>
          <p:nvPr/>
        </p:nvPicPr>
        <p:blipFill>
          <a:blip r:embed="rId7"/>
          <a:stretch>
            <a:fillRect/>
          </a:stretch>
        </p:blipFill>
        <p:spPr>
          <a:xfrm>
            <a:off x="4316353" y="4207771"/>
            <a:ext cx="2792210" cy="2633700"/>
          </a:xfrm>
          <a:prstGeom prst="rect">
            <a:avLst/>
          </a:prstGeom>
        </p:spPr>
      </p:pic>
      <p:sp>
        <p:nvSpPr>
          <p:cNvPr id="24" name="Прямоугольник 23"/>
          <p:cNvSpPr/>
          <p:nvPr/>
        </p:nvSpPr>
        <p:spPr>
          <a:xfrm rot="10800000" flipV="1">
            <a:off x="2379672" y="3781723"/>
            <a:ext cx="2432385" cy="830997"/>
          </a:xfrm>
          <a:prstGeom prst="rect">
            <a:avLst/>
          </a:prstGeom>
        </p:spPr>
        <p:txBody>
          <a:bodyPr wrap="square">
            <a:spAutoFit/>
          </a:bodyPr>
          <a:lstStyle/>
          <a:p>
            <a:pPr algn="ctr"/>
            <a:r>
              <a:rPr lang="ru-RU" sz="2400" b="1" dirty="0">
                <a:solidFill>
                  <a:schemeClr val="accent1">
                    <a:lumMod val="50000"/>
                  </a:schemeClr>
                </a:solidFill>
                <a:latin typeface="Cambria" panose="02040503050406030204" pitchFamily="18" charset="0"/>
                <a:ea typeface="Cambria" panose="02040503050406030204" pitchFamily="18" charset="0"/>
              </a:rPr>
              <a:t>Толерантность </a:t>
            </a:r>
          </a:p>
          <a:p>
            <a:pPr algn="ctr"/>
            <a:r>
              <a:rPr lang="ru-RU" sz="2400" b="1" dirty="0">
                <a:solidFill>
                  <a:schemeClr val="accent1">
                    <a:lumMod val="50000"/>
                  </a:schemeClr>
                </a:solidFill>
                <a:latin typeface="Cambria" panose="02040503050406030204" pitchFamily="18" charset="0"/>
                <a:ea typeface="Cambria" panose="02040503050406030204" pitchFamily="18" charset="0"/>
              </a:rPr>
              <a:t>к </a:t>
            </a:r>
            <a:r>
              <a:rPr lang="ru-RU" sz="2400" b="1" dirty="0" err="1">
                <a:solidFill>
                  <a:schemeClr val="accent1">
                    <a:lumMod val="50000"/>
                  </a:schemeClr>
                </a:solidFill>
                <a:latin typeface="Cambria" panose="02040503050406030204" pitchFamily="18" charset="0"/>
                <a:ea typeface="Cambria" panose="02040503050406030204" pitchFamily="18" charset="0"/>
              </a:rPr>
              <a:t>дистрессу</a:t>
            </a:r>
            <a:endParaRPr lang="ru-RU" sz="2400" b="1" dirty="0">
              <a:solidFill>
                <a:schemeClr val="accent1">
                  <a:lumMod val="50000"/>
                </a:schemeClr>
              </a:solidFill>
              <a:latin typeface="Cambria" panose="02040503050406030204" pitchFamily="18" charset="0"/>
              <a:ea typeface="Cambria" panose="02040503050406030204" pitchFamily="18" charset="0"/>
            </a:endParaRPr>
          </a:p>
        </p:txBody>
      </p:sp>
      <p:sp>
        <p:nvSpPr>
          <p:cNvPr id="25" name="Прямоугольник 24"/>
          <p:cNvSpPr/>
          <p:nvPr/>
        </p:nvSpPr>
        <p:spPr>
          <a:xfrm>
            <a:off x="1676400" y="1468582"/>
            <a:ext cx="2147455" cy="1015663"/>
          </a:xfrm>
          <a:prstGeom prst="rect">
            <a:avLst/>
          </a:prstGeom>
        </p:spPr>
        <p:txBody>
          <a:bodyPr wrap="square">
            <a:spAutoFit/>
          </a:bodyPr>
          <a:lstStyle/>
          <a:p>
            <a:pPr algn="ctr"/>
            <a:r>
              <a:rPr lang="ru-RU" sz="2000" b="1" dirty="0">
                <a:solidFill>
                  <a:schemeClr val="accent1">
                    <a:lumMod val="50000"/>
                  </a:schemeClr>
                </a:solidFill>
                <a:latin typeface="Cambria" panose="02040503050406030204" pitchFamily="18" charset="0"/>
                <a:ea typeface="Cambria" panose="02040503050406030204" pitchFamily="18" charset="0"/>
              </a:rPr>
              <a:t>Эмоциональная </a:t>
            </a:r>
          </a:p>
          <a:p>
            <a:pPr algn="ctr"/>
            <a:r>
              <a:rPr lang="ru-RU" sz="2000" b="1" dirty="0">
                <a:solidFill>
                  <a:schemeClr val="accent1">
                    <a:lumMod val="50000"/>
                  </a:schemeClr>
                </a:solidFill>
                <a:latin typeface="Cambria" panose="02040503050406030204" pitchFamily="18" charset="0"/>
                <a:ea typeface="Cambria" panose="02040503050406030204" pitchFamily="18" charset="0"/>
              </a:rPr>
              <a:t>безопасность </a:t>
            </a:r>
          </a:p>
          <a:p>
            <a:pPr algn="ctr"/>
            <a:r>
              <a:rPr lang="ru-RU" sz="2000" b="1" dirty="0">
                <a:solidFill>
                  <a:schemeClr val="accent1">
                    <a:lumMod val="50000"/>
                  </a:schemeClr>
                </a:solidFill>
                <a:latin typeface="Cambria" panose="02040503050406030204" pitchFamily="18" charset="0"/>
                <a:ea typeface="Cambria" panose="02040503050406030204" pitchFamily="18" charset="0"/>
              </a:rPr>
              <a:t>и доверие</a:t>
            </a:r>
          </a:p>
        </p:txBody>
      </p:sp>
      <p:sp>
        <p:nvSpPr>
          <p:cNvPr id="26" name="Прямоугольник 25"/>
          <p:cNvSpPr/>
          <p:nvPr/>
        </p:nvSpPr>
        <p:spPr>
          <a:xfrm>
            <a:off x="4699895" y="4813994"/>
            <a:ext cx="2028468" cy="1323439"/>
          </a:xfrm>
          <a:prstGeom prst="rect">
            <a:avLst/>
          </a:prstGeom>
        </p:spPr>
        <p:txBody>
          <a:bodyPr wrap="square">
            <a:spAutoFit/>
          </a:bodyPr>
          <a:lstStyle/>
          <a:p>
            <a:pPr algn="ctr"/>
            <a:r>
              <a:rPr lang="ru-RU" sz="2000" b="1" dirty="0">
                <a:solidFill>
                  <a:schemeClr val="accent1">
                    <a:lumMod val="50000"/>
                  </a:schemeClr>
                </a:solidFill>
                <a:latin typeface="Cambria" panose="02040503050406030204" pitchFamily="18" charset="0"/>
                <a:ea typeface="Cambria" panose="02040503050406030204" pitchFamily="18" charset="0"/>
              </a:rPr>
              <a:t>Открытость, </a:t>
            </a:r>
          </a:p>
          <a:p>
            <a:pPr algn="ctr"/>
            <a:r>
              <a:rPr lang="ru-RU" sz="2000" b="1" dirty="0">
                <a:solidFill>
                  <a:schemeClr val="accent1">
                    <a:lumMod val="50000"/>
                  </a:schemeClr>
                </a:solidFill>
                <a:latin typeface="Cambria" panose="02040503050406030204" pitchFamily="18" charset="0"/>
                <a:ea typeface="Cambria" panose="02040503050406030204" pitchFamily="18" charset="0"/>
              </a:rPr>
              <a:t>осознанность </a:t>
            </a:r>
          </a:p>
          <a:p>
            <a:pPr algn="ctr"/>
            <a:r>
              <a:rPr lang="ru-RU" sz="2000" b="1" dirty="0">
                <a:solidFill>
                  <a:schemeClr val="accent1">
                    <a:lumMod val="50000"/>
                  </a:schemeClr>
                </a:solidFill>
                <a:latin typeface="Cambria" panose="02040503050406030204" pitchFamily="18" charset="0"/>
                <a:ea typeface="Cambria" panose="02040503050406030204" pitchFamily="18" charset="0"/>
              </a:rPr>
              <a:t>и самопознание</a:t>
            </a:r>
          </a:p>
        </p:txBody>
      </p:sp>
      <p:pic>
        <p:nvPicPr>
          <p:cNvPr id="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667" t="30535" b="59871"/>
          <a:stretch>
            <a:fillRect/>
          </a:stretch>
        </p:blipFill>
        <p:spPr bwMode="auto">
          <a:xfrm>
            <a:off x="3228033" y="3123798"/>
            <a:ext cx="569479" cy="6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Рисунок 27"/>
          <p:cNvPicPr>
            <a:picLocks noChangeAspect="1"/>
          </p:cNvPicPr>
          <p:nvPr/>
        </p:nvPicPr>
        <p:blipFill>
          <a:blip r:embed="rId8"/>
          <a:stretch>
            <a:fillRect/>
          </a:stretch>
        </p:blipFill>
        <p:spPr>
          <a:xfrm>
            <a:off x="6325343" y="812956"/>
            <a:ext cx="566977" cy="658425"/>
          </a:xfrm>
          <a:prstGeom prst="rect">
            <a:avLst/>
          </a:prstGeom>
        </p:spPr>
      </p:pic>
      <p:pic>
        <p:nvPicPr>
          <p:cNvPr id="29" name="Рисунок 28"/>
          <p:cNvPicPr>
            <a:picLocks noChangeAspect="1"/>
          </p:cNvPicPr>
          <p:nvPr/>
        </p:nvPicPr>
        <p:blipFill>
          <a:blip r:embed="rId9"/>
          <a:stretch>
            <a:fillRect/>
          </a:stretch>
        </p:blipFill>
        <p:spPr>
          <a:xfrm>
            <a:off x="5126495" y="4275217"/>
            <a:ext cx="451143" cy="688908"/>
          </a:xfrm>
          <a:prstGeom prst="rect">
            <a:avLst/>
          </a:prstGeom>
        </p:spPr>
      </p:pic>
      <p:sp>
        <p:nvSpPr>
          <p:cNvPr id="4" name="Прямоугольник 3"/>
          <p:cNvSpPr/>
          <p:nvPr/>
        </p:nvSpPr>
        <p:spPr>
          <a:xfrm>
            <a:off x="5317235" y="1626131"/>
            <a:ext cx="1711527" cy="461665"/>
          </a:xfrm>
          <a:prstGeom prst="rect">
            <a:avLst/>
          </a:prstGeom>
        </p:spPr>
        <p:txBody>
          <a:bodyPr wrap="square">
            <a:spAutoFit/>
          </a:bodyPr>
          <a:lstStyle/>
          <a:p>
            <a:pPr algn="ctr"/>
            <a:r>
              <a:rPr lang="ru-RU" sz="2400" b="1" dirty="0">
                <a:solidFill>
                  <a:schemeClr val="accent1">
                    <a:lumMod val="50000"/>
                  </a:schemeClr>
                </a:solidFill>
                <a:latin typeface="Cambria" panose="02040503050406030204" pitchFamily="18" charset="0"/>
                <a:ea typeface="Cambria" panose="02040503050406030204" pitchFamily="18" charset="0"/>
              </a:rPr>
              <a:t>Эмпатия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20330"/>
          </a:xfrm>
        </p:spPr>
        <p:txBody>
          <a:bodyPr>
            <a:normAutofit fontScale="90000"/>
          </a:bodyPr>
          <a:lstStyle/>
          <a:p>
            <a:pPr lvl="0" algn="ctr">
              <a:lnSpc>
                <a:spcPct val="100000"/>
              </a:lnSpc>
              <a:spcBef>
                <a:spcPts val="0"/>
              </a:spcBef>
            </a:pPr>
            <a:r>
              <a:rPr lang="ru-RU" sz="2400" b="1" spc="50" dirty="0">
                <a:ln w="11430"/>
                <a:solidFill>
                  <a:schemeClr val="accent1">
                    <a:lumMod val="75000"/>
                  </a:schemeClr>
                </a:solidFill>
                <a:latin typeface="Cambria" panose="02040503050406030204" pitchFamily="18" charset="0"/>
                <a:ea typeface="+mn-ea"/>
                <a:cs typeface="+mn-cs"/>
              </a:rPr>
              <a:t>РЕАКЦИИ ПСИХОЛОГА, </a:t>
            </a:r>
            <a:br>
              <a:rPr lang="ru-RU" sz="2400" b="1" spc="50" dirty="0">
                <a:ln w="11430"/>
                <a:solidFill>
                  <a:schemeClr val="accent1">
                    <a:lumMod val="75000"/>
                  </a:schemeClr>
                </a:solidFill>
                <a:latin typeface="Cambria" panose="02040503050406030204" pitchFamily="18" charset="0"/>
                <a:ea typeface="+mn-ea"/>
                <a:cs typeface="+mn-cs"/>
              </a:rPr>
            </a:br>
            <a:r>
              <a:rPr lang="ru-RU" sz="2400" b="1" spc="50" dirty="0">
                <a:ln w="11430"/>
                <a:solidFill>
                  <a:schemeClr val="accent1">
                    <a:lumMod val="75000"/>
                  </a:schemeClr>
                </a:solidFill>
                <a:latin typeface="Cambria" panose="02040503050406030204" pitchFamily="18" charset="0"/>
                <a:ea typeface="+mn-ea"/>
                <a:cs typeface="+mn-cs"/>
              </a:rPr>
              <a:t>осложняющие консультирование подростка в кризисном состоянии</a:t>
            </a:r>
            <a:br>
              <a:rPr lang="ru-RU" sz="2400" b="1" spc="50" dirty="0">
                <a:ln w="11430"/>
                <a:solidFill>
                  <a:schemeClr val="accent1">
                    <a:lumMod val="75000"/>
                  </a:schemeClr>
                </a:solidFill>
                <a:latin typeface="Cambria" panose="02040503050406030204" pitchFamily="18" charset="0"/>
                <a:ea typeface="+mn-ea"/>
                <a:cs typeface="+mn-cs"/>
              </a:rPr>
            </a:br>
            <a:endParaRPr lang="ru-RU" sz="2400" b="1" spc="50" dirty="0">
              <a:ln w="11430"/>
              <a:solidFill>
                <a:schemeClr val="accent1">
                  <a:lumMod val="75000"/>
                </a:schemeClr>
              </a:solidFill>
              <a:latin typeface="Cambria" panose="02040503050406030204" pitchFamily="18" charset="0"/>
              <a:ea typeface="+mn-ea"/>
              <a:cs typeface="+mn-cs"/>
            </a:endParaRPr>
          </a:p>
        </p:txBody>
      </p:sp>
      <p:sp>
        <p:nvSpPr>
          <p:cNvPr id="3" name="Объект 2"/>
          <p:cNvSpPr>
            <a:spLocks noGrp="1"/>
          </p:cNvSpPr>
          <p:nvPr>
            <p:ph idx="1"/>
          </p:nvPr>
        </p:nvSpPr>
        <p:spPr>
          <a:xfrm>
            <a:off x="1288473" y="1066800"/>
            <a:ext cx="10626435" cy="5541818"/>
          </a:xfrm>
        </p:spPr>
        <p:txBody>
          <a:bodyPr>
            <a:normAutofit fontScale="85000" lnSpcReduction="10000"/>
          </a:bodyPr>
          <a:lstStyle/>
          <a:p>
            <a:pPr marL="0" indent="0" algn="r">
              <a:buNone/>
            </a:pPr>
            <a:r>
              <a:rPr lang="ru-RU" sz="2400" b="1" dirty="0">
                <a:solidFill>
                  <a:schemeClr val="accent1">
                    <a:lumMod val="75000"/>
                  </a:schemeClr>
                </a:solidFill>
                <a:latin typeface="Cambria" panose="02040503050406030204" pitchFamily="18" charset="0"/>
                <a:ea typeface="Cambria" panose="02040503050406030204" pitchFamily="18" charset="0"/>
              </a:rPr>
              <a:t>ПАНИКА</a:t>
            </a:r>
            <a:r>
              <a:rPr lang="ru-RU" sz="2400" dirty="0">
                <a:solidFill>
                  <a:schemeClr val="accent1">
                    <a:lumMod val="75000"/>
                  </a:schemeClr>
                </a:solidFill>
                <a:latin typeface="Cambria" panose="02040503050406030204" pitchFamily="18" charset="0"/>
                <a:ea typeface="Cambria" panose="02040503050406030204" pitchFamily="18" charset="0"/>
              </a:rPr>
              <a:t> «Я не в силах чем-либо помочь»</a:t>
            </a:r>
          </a:p>
          <a:p>
            <a:pPr marL="0" indent="0" algn="r">
              <a:buNone/>
            </a:pPr>
            <a:endParaRPr lang="ru-RU" sz="2400" dirty="0">
              <a:solidFill>
                <a:schemeClr val="accent1">
                  <a:lumMod val="75000"/>
                </a:schemeClr>
              </a:solidFill>
              <a:latin typeface="Cambria" panose="02040503050406030204" pitchFamily="18" charset="0"/>
              <a:ea typeface="Cambria" panose="02040503050406030204" pitchFamily="18" charset="0"/>
            </a:endParaRPr>
          </a:p>
          <a:p>
            <a:pPr marL="0" indent="0" algn="r">
              <a:buNone/>
            </a:pPr>
            <a:r>
              <a:rPr lang="ru-RU" sz="2400" b="1" dirty="0">
                <a:solidFill>
                  <a:schemeClr val="accent1">
                    <a:lumMod val="75000"/>
                  </a:schemeClr>
                </a:solidFill>
                <a:latin typeface="Cambria" panose="02040503050406030204" pitchFamily="18" charset="0"/>
                <a:ea typeface="Cambria" panose="02040503050406030204" pitchFamily="18" charset="0"/>
              </a:rPr>
              <a:t>ГНЕВ </a:t>
            </a:r>
            <a:r>
              <a:rPr lang="ru-RU" sz="2400" dirty="0">
                <a:solidFill>
                  <a:schemeClr val="accent1">
                    <a:lumMod val="75000"/>
                  </a:schemeClr>
                </a:solidFill>
                <a:latin typeface="Cambria" panose="02040503050406030204" pitchFamily="18" charset="0"/>
                <a:ea typeface="Cambria" panose="02040503050406030204" pitchFamily="18" charset="0"/>
              </a:rPr>
              <a:t>«Неужели он (она) не понимает какую боль может принести своим близким?»</a:t>
            </a:r>
          </a:p>
          <a:p>
            <a:pPr marL="0" indent="0" algn="r">
              <a:buNone/>
            </a:pPr>
            <a:endParaRPr lang="ru-RU" sz="2400" dirty="0">
              <a:solidFill>
                <a:schemeClr val="accent1">
                  <a:lumMod val="75000"/>
                </a:schemeClr>
              </a:solidFill>
              <a:latin typeface="Cambria" panose="02040503050406030204" pitchFamily="18" charset="0"/>
              <a:ea typeface="Cambria" panose="02040503050406030204" pitchFamily="18" charset="0"/>
            </a:endParaRPr>
          </a:p>
          <a:p>
            <a:pPr marL="0" indent="0" algn="r">
              <a:buNone/>
            </a:pPr>
            <a:r>
              <a:rPr lang="ru-RU" sz="2400" b="1" dirty="0">
                <a:solidFill>
                  <a:schemeClr val="accent1">
                    <a:lumMod val="75000"/>
                  </a:schemeClr>
                </a:solidFill>
                <a:latin typeface="Cambria" panose="02040503050406030204" pitchFamily="18" charset="0"/>
                <a:ea typeface="Cambria" panose="02040503050406030204" pitchFamily="18" charset="0"/>
              </a:rPr>
              <a:t>ВНУТРЕННИЙ КОНФЛИКТ </a:t>
            </a:r>
            <a:r>
              <a:rPr lang="ru-RU" sz="2400" dirty="0">
                <a:solidFill>
                  <a:schemeClr val="accent1">
                    <a:lumMod val="75000"/>
                  </a:schemeClr>
                </a:solidFill>
                <a:latin typeface="Cambria" panose="02040503050406030204" pitchFamily="18" charset="0"/>
                <a:ea typeface="Cambria" panose="02040503050406030204" pitchFamily="18" charset="0"/>
              </a:rPr>
              <a:t>«Если человек чего-то хочет, вряд ли кто-то вправе остановить его»</a:t>
            </a:r>
          </a:p>
          <a:p>
            <a:pPr marL="0" indent="0" algn="r">
              <a:buNone/>
            </a:pPr>
            <a:endParaRPr lang="ru-RU" sz="2400" dirty="0">
              <a:solidFill>
                <a:schemeClr val="accent1">
                  <a:lumMod val="75000"/>
                </a:schemeClr>
              </a:solidFill>
              <a:latin typeface="Cambria" panose="02040503050406030204" pitchFamily="18" charset="0"/>
              <a:ea typeface="Cambria" panose="02040503050406030204" pitchFamily="18" charset="0"/>
            </a:endParaRPr>
          </a:p>
          <a:p>
            <a:pPr marL="0" indent="0" algn="r">
              <a:buNone/>
            </a:pPr>
            <a:r>
              <a:rPr lang="ru-RU" sz="2400" b="1" dirty="0">
                <a:solidFill>
                  <a:schemeClr val="accent1">
                    <a:lumMod val="75000"/>
                  </a:schemeClr>
                </a:solidFill>
                <a:latin typeface="Cambria" panose="02040503050406030204" pitchFamily="18" charset="0"/>
                <a:ea typeface="Cambria" panose="02040503050406030204" pitchFamily="18" charset="0"/>
              </a:rPr>
              <a:t>ФРУСТРАЦИЯ</a:t>
            </a:r>
            <a:r>
              <a:rPr lang="ru-RU" sz="2400" dirty="0">
                <a:solidFill>
                  <a:schemeClr val="accent1">
                    <a:lumMod val="75000"/>
                  </a:schemeClr>
                </a:solidFill>
                <a:latin typeface="Cambria" panose="02040503050406030204" pitchFamily="18" charset="0"/>
                <a:ea typeface="Cambria" panose="02040503050406030204" pitchFamily="18" charset="0"/>
              </a:rPr>
              <a:t> «Еще один разговор, которого я не желал бы»</a:t>
            </a:r>
          </a:p>
          <a:p>
            <a:pPr marL="0" indent="0" algn="r">
              <a:buNone/>
            </a:pPr>
            <a:endParaRPr lang="ru-RU" sz="2400" dirty="0">
              <a:solidFill>
                <a:schemeClr val="accent1">
                  <a:lumMod val="75000"/>
                </a:schemeClr>
              </a:solidFill>
              <a:latin typeface="Cambria" panose="02040503050406030204" pitchFamily="18" charset="0"/>
              <a:ea typeface="Cambria" panose="02040503050406030204" pitchFamily="18" charset="0"/>
            </a:endParaRPr>
          </a:p>
          <a:p>
            <a:pPr marL="0" indent="0" algn="r">
              <a:buNone/>
            </a:pPr>
            <a:r>
              <a:rPr lang="ru-RU" sz="2400" b="1" dirty="0">
                <a:solidFill>
                  <a:schemeClr val="accent1">
                    <a:lumMod val="75000"/>
                  </a:schemeClr>
                </a:solidFill>
                <a:latin typeface="Cambria" panose="02040503050406030204" pitchFamily="18" charset="0"/>
                <a:ea typeface="Cambria" panose="02040503050406030204" pitchFamily="18" charset="0"/>
              </a:rPr>
              <a:t>ОТРЕЧЕНИЕ</a:t>
            </a:r>
            <a:r>
              <a:rPr lang="ru-RU" sz="2400" dirty="0">
                <a:solidFill>
                  <a:schemeClr val="accent1">
                    <a:lumMod val="75000"/>
                  </a:schemeClr>
                </a:solidFill>
                <a:latin typeface="Cambria" panose="02040503050406030204" pitchFamily="18" charset="0"/>
                <a:ea typeface="Cambria" panose="02040503050406030204" pitchFamily="18" charset="0"/>
              </a:rPr>
              <a:t> «В такой ситуации я вёл бы себя так же» </a:t>
            </a:r>
          </a:p>
          <a:p>
            <a:pPr marL="0" indent="0" algn="r">
              <a:buNone/>
            </a:pPr>
            <a:endParaRPr lang="ru-RU" sz="2400" dirty="0">
              <a:solidFill>
                <a:schemeClr val="accent1">
                  <a:lumMod val="75000"/>
                </a:schemeClr>
              </a:solidFill>
              <a:latin typeface="Cambria" panose="02040503050406030204" pitchFamily="18" charset="0"/>
              <a:ea typeface="Cambria" panose="02040503050406030204" pitchFamily="18" charset="0"/>
            </a:endParaRPr>
          </a:p>
          <a:p>
            <a:pPr marL="0" indent="0" algn="r">
              <a:buNone/>
            </a:pPr>
            <a:r>
              <a:rPr lang="ru-RU" sz="2400" b="1" dirty="0">
                <a:solidFill>
                  <a:schemeClr val="accent1">
                    <a:lumMod val="75000"/>
                  </a:schemeClr>
                </a:solidFill>
                <a:latin typeface="Cambria" panose="02040503050406030204" pitchFamily="18" charset="0"/>
                <a:ea typeface="Cambria" panose="02040503050406030204" pitchFamily="18" charset="0"/>
              </a:rPr>
              <a:t>БЕЗВЫХОДНОСТЬ</a:t>
            </a:r>
            <a:r>
              <a:rPr lang="ru-RU" sz="2400" dirty="0">
                <a:solidFill>
                  <a:schemeClr val="accent1">
                    <a:lumMod val="75000"/>
                  </a:schemeClr>
                </a:solidFill>
                <a:latin typeface="Cambria" panose="02040503050406030204" pitchFamily="18" charset="0"/>
                <a:ea typeface="Cambria" panose="02040503050406030204" pitchFamily="18" charset="0"/>
              </a:rPr>
              <a:t> «Эта ситуация безнадежна: как я могу заставить ее (его) желать жить?»</a:t>
            </a:r>
          </a:p>
          <a:p>
            <a:pPr marL="0" indent="0" algn="r">
              <a:buNone/>
            </a:pPr>
            <a:endParaRPr lang="ru-RU" sz="2400" dirty="0">
              <a:solidFill>
                <a:schemeClr val="accent1">
                  <a:lumMod val="75000"/>
                </a:schemeClr>
              </a:solidFill>
              <a:latin typeface="Cambria" panose="02040503050406030204" pitchFamily="18" charset="0"/>
              <a:ea typeface="Cambria" panose="02040503050406030204" pitchFamily="18" charset="0"/>
            </a:endParaRPr>
          </a:p>
          <a:p>
            <a:pPr marL="0" indent="0" algn="r">
              <a:buNone/>
            </a:pPr>
            <a:r>
              <a:rPr lang="ru-RU" sz="2400" b="1" dirty="0">
                <a:solidFill>
                  <a:schemeClr val="accent1">
                    <a:lumMod val="75000"/>
                  </a:schemeClr>
                </a:solidFill>
                <a:latin typeface="Cambria" panose="02040503050406030204" pitchFamily="18" charset="0"/>
                <a:ea typeface="Cambria" panose="02040503050406030204" pitchFamily="18" charset="0"/>
              </a:rPr>
              <a:t>ОБИДА </a:t>
            </a:r>
            <a:r>
              <a:rPr lang="ru-RU" sz="2400" dirty="0">
                <a:solidFill>
                  <a:schemeClr val="accent1">
                    <a:lumMod val="75000"/>
                  </a:schemeClr>
                </a:solidFill>
                <a:latin typeface="Cambria" panose="02040503050406030204" pitchFamily="18" charset="0"/>
                <a:ea typeface="Cambria" panose="02040503050406030204" pitchFamily="18" charset="0"/>
              </a:rPr>
              <a:t>«Его (её) намерения не выглядят серьезными, наверное, он (она) манипулирует, использует меня» </a:t>
            </a:r>
          </a:p>
          <a:p>
            <a:pPr marL="0" indent="0" algn="ctr">
              <a:buNone/>
            </a:pPr>
            <a:endParaRPr lang="ru-RU" dirty="0">
              <a:solidFill>
                <a:schemeClr val="accent1">
                  <a:lumMod val="75000"/>
                </a:schemeClr>
              </a:solidFill>
            </a:endParaRPr>
          </a:p>
          <a:p>
            <a:pPr marL="0" indent="0" algn="ctr">
              <a:buNone/>
            </a:pPr>
            <a:endParaRPr lang="ru-RU" dirty="0">
              <a:solidFill>
                <a:schemeClr val="accent1">
                  <a:lumMod val="50000"/>
                </a:schemeClr>
              </a:solidFill>
            </a:endParaRPr>
          </a:p>
          <a:p>
            <a:pPr marL="0" indent="0" algn="ctr">
              <a:buNone/>
            </a:pPr>
            <a:endParaRPr lang="ru-RU" dirty="0">
              <a:solidFill>
                <a:schemeClr val="accent1">
                  <a:lumMod val="50000"/>
                </a:schemeClr>
              </a:solidFill>
            </a:endParaRPr>
          </a:p>
          <a:p>
            <a:pPr marL="0" indent="0" algn="ctr">
              <a:buNone/>
            </a:pPr>
            <a:endParaRPr lang="ru-RU" dirty="0">
              <a:solidFill>
                <a:schemeClr val="accent1">
                  <a:lumMod val="50000"/>
                </a:schemeClr>
              </a:solidFill>
            </a:endParaRPr>
          </a:p>
          <a:p>
            <a:pPr mar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2400" y="1270000"/>
            <a:ext cx="8475133"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ru-RU" sz="24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rPr>
              <a:t>Родители и дети скрывают факт самоповреждения, обращаясь к частным специалистам, т.к. опасаются проведения социального расследования. </a:t>
            </a:r>
          </a:p>
          <a:p>
            <a:pPr marL="0" marR="0" lvl="0" indent="0" algn="just" defTabSz="914400" rtl="0" eaLnBrk="1" fontAlgn="auto" latinLnBrk="0" hangingPunct="1">
              <a:lnSpc>
                <a:spcPct val="100000"/>
              </a:lnSpc>
              <a:spcBef>
                <a:spcPts val="0"/>
              </a:spcBef>
              <a:spcAft>
                <a:spcPts val="0"/>
              </a:spcAft>
              <a:buClrTx/>
              <a:buSzTx/>
              <a:buFontTx/>
              <a:buNone/>
              <a:defRPr/>
            </a:pPr>
            <a:endParaRPr kumimoji="0" lang="ru-RU"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ru-RU" sz="2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Что делать?</a:t>
            </a:r>
          </a:p>
          <a:p>
            <a:pPr marL="0" marR="0" lvl="0" indent="0" algn="just" defTabSz="914400" rtl="0" eaLnBrk="1" fontAlgn="auto" latinLnBrk="0" hangingPunct="1">
              <a:lnSpc>
                <a:spcPct val="100000"/>
              </a:lnSpc>
              <a:spcBef>
                <a:spcPts val="0"/>
              </a:spcBef>
              <a:spcAft>
                <a:spcPts val="0"/>
              </a:spcAft>
              <a:buClrTx/>
              <a:buSzTx/>
              <a:buFontTx/>
              <a:buNone/>
              <a:defRPr/>
            </a:pPr>
            <a:r>
              <a:rPr kumimoji="0" lang="ru-RU"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ru-RU" sz="2400" b="0"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Справочно</a:t>
            </a:r>
            <a:r>
              <a:rPr kumimoji="0" lang="ru-RU" sz="2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r>
              <a:rPr kumimoji="0" lang="ru-RU"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ru-RU" sz="24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rPr>
              <a:t>Частнопрактикующие специалисты также работают в соответствии с Законом об оказании психологической помощи и несут ответственность.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solidFill>
                  <a:schemeClr val="accent1">
                    <a:lumMod val="75000"/>
                  </a:schemeClr>
                </a:solidFill>
                <a:effectLst/>
                <a:latin typeface="Cambria" panose="02040503050406030204" pitchFamily="18" charset="0"/>
                <a:ea typeface="Cambria" panose="02040503050406030204" pitchFamily="18" charset="0"/>
              </a:rPr>
              <a:t>Кризисное состояние личности</a:t>
            </a:r>
            <a:endParaRPr lang="ru-RU" sz="3600"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Объект 2"/>
          <p:cNvSpPr>
            <a:spLocks noGrp="1"/>
          </p:cNvSpPr>
          <p:nvPr>
            <p:ph idx="1"/>
          </p:nvPr>
        </p:nvSpPr>
        <p:spPr>
          <a:xfrm>
            <a:off x="2269067" y="1811867"/>
            <a:ext cx="9084732" cy="4365096"/>
          </a:xfrm>
        </p:spPr>
        <p:txBody>
          <a:bodyPr/>
          <a:lstStyle/>
          <a:p>
            <a:pPr marL="0" indent="0" algn="r">
              <a:buNone/>
            </a:pPr>
            <a:r>
              <a:rPr lang="ru-RU" b="1" dirty="0">
                <a:solidFill>
                  <a:schemeClr val="accent2">
                    <a:lumMod val="75000"/>
                  </a:schemeClr>
                </a:solidFill>
                <a:latin typeface="Cambria" panose="02040503050406030204" pitchFamily="18" charset="0"/>
                <a:ea typeface="Cambria" panose="02040503050406030204" pitchFamily="18" charset="0"/>
              </a:rPr>
              <a:t>Кризисное состояние личности </a:t>
            </a:r>
            <a:r>
              <a:rPr lang="ru-RU" dirty="0">
                <a:solidFill>
                  <a:schemeClr val="accent1">
                    <a:lumMod val="75000"/>
                  </a:schemeClr>
                </a:solidFill>
                <a:latin typeface="Cambria" panose="02040503050406030204" pitchFamily="18" charset="0"/>
                <a:ea typeface="Cambria" panose="02040503050406030204" pitchFamily="18" charset="0"/>
              </a:rPr>
              <a:t>– это острое или пролонгированное психоэмоциональное нарушение, вызванное внешними (травмы, потери) или внутренними (возрастными, экзистенциальные) угрозами, при котором привычные способы адаптации не работают. Оно сопровождается дезорганизацией поведения, апатией, агрессией или поиском новых смыслов, требуя преодоления для сохранения ментального здоровья.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81784"/>
          </a:xfrm>
        </p:spPr>
        <p:txBody>
          <a:bodyPr>
            <a:normAutofit fontScale="90000"/>
          </a:bodyPr>
          <a:lstStyle/>
          <a:p>
            <a:pPr algn="ctr"/>
            <a:r>
              <a:rPr lang="ru-RU" sz="2400" b="1" spc="50" dirty="0">
                <a:ln w="11430"/>
                <a:solidFill>
                  <a:srgbClr val="4472C4">
                    <a:lumMod val="50000"/>
                  </a:srgbClr>
                </a:solidFill>
                <a:latin typeface="Cambria" panose="02040503050406030204" pitchFamily="18" charset="0"/>
                <a:ea typeface="Cambria" panose="02040503050406030204" pitchFamily="18" charset="0"/>
              </a:rPr>
              <a:t>Возможности использования ресурса Республиканского </a:t>
            </a:r>
            <a:br>
              <a:rPr lang="ru-RU" sz="2400" b="1" spc="50" dirty="0">
                <a:ln w="11430"/>
                <a:solidFill>
                  <a:srgbClr val="4472C4">
                    <a:lumMod val="50000"/>
                  </a:srgbClr>
                </a:solidFill>
                <a:latin typeface="Cambria" panose="02040503050406030204" pitchFamily="18" charset="0"/>
                <a:ea typeface="Cambria" panose="02040503050406030204" pitchFamily="18" charset="0"/>
              </a:rPr>
            </a:br>
            <a:r>
              <a:rPr lang="ru-RU" sz="2400" b="1" spc="50" dirty="0">
                <a:ln w="11430"/>
                <a:solidFill>
                  <a:srgbClr val="4472C4">
                    <a:lumMod val="50000"/>
                  </a:srgbClr>
                </a:solidFill>
                <a:latin typeface="Cambria" panose="02040503050406030204" pitchFamily="18" charset="0"/>
                <a:ea typeface="Cambria" panose="02040503050406030204" pitchFamily="18" charset="0"/>
              </a:rPr>
              <a:t>центра психологической помощи субъектами образовательных отношений</a:t>
            </a:r>
            <a:endParaRPr lang="en-US" sz="2400" dirty="0"/>
          </a:p>
        </p:txBody>
      </p:sp>
      <p:sp>
        <p:nvSpPr>
          <p:cNvPr id="3" name="Объект 2"/>
          <p:cNvSpPr>
            <a:spLocks noGrp="1"/>
          </p:cNvSpPr>
          <p:nvPr>
            <p:ph idx="1"/>
          </p:nvPr>
        </p:nvSpPr>
        <p:spPr>
          <a:xfrm>
            <a:off x="1440874" y="1440874"/>
            <a:ext cx="10474036" cy="4738253"/>
          </a:xfrm>
        </p:spPr>
        <p:txBody>
          <a:bodyPr>
            <a:noAutofit/>
          </a:bodyPr>
          <a:lstStyle/>
          <a:p>
            <a:pPr indent="0" algn="ctr">
              <a:lnSpc>
                <a:spcPct val="107000"/>
              </a:lnSpc>
              <a:spcAft>
                <a:spcPts val="0"/>
              </a:spcAft>
              <a:buNone/>
            </a:pPr>
            <a:r>
              <a:rPr lang="ru-RU" sz="18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Методические рекомендации по организации в учреждении образования работы по профилактике суицидального поведения обучающихся</a:t>
            </a:r>
            <a:endParaRPr lang="en-US" sz="18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indent="0" algn="ctr">
              <a:lnSpc>
                <a:spcPct val="107000"/>
              </a:lnSpc>
              <a:spcAft>
                <a:spcPts val="0"/>
              </a:spcAft>
              <a:buNone/>
            </a:pPr>
            <a:endParaRPr lang="en-US" sz="18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indent="0" algn="ctr">
              <a:lnSpc>
                <a:spcPct val="107000"/>
              </a:lnSpc>
              <a:spcAft>
                <a:spcPts val="0"/>
              </a:spcAft>
              <a:buNone/>
            </a:pPr>
            <a:endParaRPr lang="en-US" sz="18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indent="0" algn="just">
              <a:lnSpc>
                <a:spcPct val="107000"/>
              </a:lnSpc>
              <a:spcAft>
                <a:spcPts val="0"/>
              </a:spcAft>
              <a:buNone/>
            </a:pPr>
            <a:r>
              <a:rPr lang="ru-RU" sz="18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 Третичная профилактика. Индивидуальная (групповая) психологическая коррекция.</a:t>
            </a:r>
            <a:endParaRPr lang="en-US" sz="1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indent="0" algn="just">
              <a:lnSpc>
                <a:spcPct val="107000"/>
              </a:lnSpc>
              <a:spcAft>
                <a:spcPts val="0"/>
              </a:spcAft>
              <a:buNone/>
            </a:pPr>
            <a:endParaRPr lang="en-US" sz="1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indent="0" algn="just">
              <a:lnSpc>
                <a:spcPct val="107000"/>
              </a:lnSpc>
              <a:spcAft>
                <a:spcPts val="0"/>
              </a:spcAft>
              <a:buNone/>
            </a:pPr>
            <a:r>
              <a:rPr lang="ru-RU" sz="18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«…В случае когда педагог-психолог сталкивается с ситуациями, когда требуется дополнительная поддержка и экспертное руководство. </a:t>
            </a:r>
            <a:r>
              <a:rPr lang="ru-RU"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Необходимо обратиться за </a:t>
            </a:r>
            <a:r>
              <a:rPr lang="ru-RU" sz="1800" b="1" i="1"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супервизией</a:t>
            </a:r>
            <a:r>
              <a:rPr lang="ru-RU"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в Республиканский центр психологической помощи (</a:t>
            </a:r>
            <a:r>
              <a:rPr lang="en-US"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https</a:t>
            </a:r>
            <a:r>
              <a:rPr lang="ru-RU"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a:t>
            </a:r>
            <a:r>
              <a:rPr lang="en-US" sz="1800" b="1" i="1"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rcpp</a:t>
            </a:r>
            <a:r>
              <a:rPr lang="ru-RU"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a:t>
            </a:r>
            <a:r>
              <a:rPr lang="en-US"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by</a:t>
            </a:r>
            <a:r>
              <a:rPr lang="ru-RU"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a:t>
            </a:r>
            <a:r>
              <a:rPr lang="en-US"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o</a:t>
            </a:r>
            <a:r>
              <a:rPr lang="ru-RU"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a:t>
            </a:r>
            <a:r>
              <a:rPr lang="en-US" sz="1800" b="1" i="1"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centre</a:t>
            </a:r>
            <a:r>
              <a:rPr lang="ru-RU" sz="1800" b="1" i="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областные (районные, городские) социально- педагогические центры.</a:t>
            </a:r>
            <a:endParaRPr lang="en-US" sz="18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228600" lvl="0" algn="ctr">
              <a:lnSpc>
                <a:spcPct val="107000"/>
              </a:lnSpc>
              <a:spcBef>
                <a:spcPts val="1000"/>
              </a:spcBef>
            </a:pPr>
            <a:r>
              <a:rPr lang="ru-RU" sz="20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Методические рекомендации по организации в учреждении образования работы по профилактике суицидального поведения обучающихся</a:t>
            </a:r>
            <a:r>
              <a:rPr 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r>
            <a:br>
              <a:rPr lang="en-US" sz="20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br>
            <a:endParaRPr lang="en-US" sz="2000" dirty="0">
              <a:solidFill>
                <a:schemeClr val="accent1">
                  <a:lumMod val="50000"/>
                </a:schemeClr>
              </a:solidFill>
            </a:endParaRPr>
          </a:p>
        </p:txBody>
      </p:sp>
      <p:sp>
        <p:nvSpPr>
          <p:cNvPr id="3" name="Объект 2"/>
          <p:cNvSpPr>
            <a:spLocks noGrp="1"/>
          </p:cNvSpPr>
          <p:nvPr>
            <p:ph idx="1"/>
          </p:nvPr>
        </p:nvSpPr>
        <p:spPr>
          <a:xfrm>
            <a:off x="1524000" y="1371600"/>
            <a:ext cx="9829800" cy="4805363"/>
          </a:xfrm>
        </p:spPr>
        <p:txBody>
          <a:bodyPr>
            <a:normAutofit fontScale="92500" lnSpcReduction="20000"/>
          </a:bodyPr>
          <a:lstStyle/>
          <a:p>
            <a:pPr lvl="0" indent="0" algn="just">
              <a:lnSpc>
                <a:spcPct val="107000"/>
              </a:lnSpc>
              <a:buNone/>
            </a:pPr>
            <a:r>
              <a:rPr lang="ru-RU" sz="19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Основания (признаки), которые указывают на необходимость обратится к супервизору:</a:t>
            </a:r>
            <a:endParaRPr lang="en-US" sz="1900" b="1"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marL="0" lvl="0" indent="0" algn="just">
              <a:lnSpc>
                <a:spcPct val="107000"/>
              </a:lnSpc>
              <a:buNone/>
            </a:pPr>
            <a:r>
              <a:rPr lang="ru-RU"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1. Сложные клинические случаи (когда педагог-психолог сталкивается с клиентами, у которых сложные и запутанные проблемы, которые вызывают затруднения в работе).</a:t>
            </a:r>
            <a:endParaRPr lang="en-US"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endParaRPr>
          </a:p>
          <a:p>
            <a:pPr marL="0" lvl="0" indent="0" algn="just">
              <a:lnSpc>
                <a:spcPct val="107000"/>
              </a:lnSpc>
              <a:buNone/>
            </a:pPr>
            <a:r>
              <a:rPr lang="ru-RU"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2. Этические вопросы (если возникают этические дилеммы или непонимание вопросов конфиденциальности и этики).</a:t>
            </a:r>
            <a:endParaRPr lang="en-US"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endParaRPr>
          </a:p>
          <a:p>
            <a:pPr marL="0" lvl="0" indent="0" algn="just">
              <a:lnSpc>
                <a:spcPct val="107000"/>
              </a:lnSpc>
              <a:buNone/>
            </a:pPr>
            <a:r>
              <a:rPr lang="ru-RU"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3. Профессиональное выгорание (педагог-психолог, работая с клиентами, сталкивается с тяжелыми эмоциональными и психологическими нагрузками).</a:t>
            </a:r>
            <a:endParaRPr lang="en-US"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endParaRPr>
          </a:p>
          <a:p>
            <a:pPr marL="0" lvl="0" indent="0" algn="just">
              <a:lnSpc>
                <a:spcPct val="107000"/>
              </a:lnSpc>
              <a:buNone/>
            </a:pPr>
            <a:r>
              <a:rPr lang="ru-RU"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4. Объективная оценка (супервизор предоставляет внешний и объективный взгляд на работу педагога-психолога, что может помочь выявить слепые пятна и новые способы подхода к клиентам).</a:t>
            </a:r>
            <a:endParaRPr lang="en-US"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endParaRPr>
          </a:p>
          <a:p>
            <a:pPr marL="0" lvl="0" indent="0" algn="just">
              <a:lnSpc>
                <a:spcPct val="107000"/>
              </a:lnSpc>
              <a:buNone/>
            </a:pPr>
            <a:r>
              <a:rPr lang="ru-RU"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5. Неуверенность (если педагог-психолог чувствует сомнения в своей способности, неуверенность в принятии решений).</a:t>
            </a:r>
            <a:endParaRPr lang="en-US"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endParaRPr>
          </a:p>
          <a:p>
            <a:pPr marL="0" lvl="0" indent="0" algn="just">
              <a:lnSpc>
                <a:spcPct val="107000"/>
              </a:lnSpc>
              <a:buNone/>
            </a:pPr>
            <a:r>
              <a:rPr lang="ru-RU"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6. Сложности в межличностных отношениях (трудности во взаимодействии с клиентами или коллегами) и </a:t>
            </a:r>
            <a:r>
              <a:rPr lang="ru-RU" sz="1900" dirty="0" err="1">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др</a:t>
            </a:r>
            <a:r>
              <a:rPr lang="ru-RU"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rPr>
              <a:t>…»</a:t>
            </a:r>
            <a:endParaRPr lang="en-US" sz="1900" dirty="0">
              <a:solidFill>
                <a:srgbClr val="4472C4">
                  <a:lumMod val="50000"/>
                </a:srgbClr>
              </a:solidFill>
              <a:latin typeface="Cambria" panose="02040503050406030204" pitchFamily="18" charset="0"/>
              <a:ea typeface="Cambria" panose="02040503050406030204" pitchFamily="18" charset="0"/>
              <a:cs typeface="Times New Roman" panose="02020603050405020304" pitchFamily="18" charset="0"/>
            </a:endParaRPr>
          </a:p>
          <a:p>
            <a:pPr marL="0" lvl="0" indent="0">
              <a:buNone/>
            </a:pPr>
            <a:endParaRPr lang="en-US" sz="1800" dirty="0">
              <a:solidFill>
                <a:srgbClr val="4472C4">
                  <a:lumMod val="50000"/>
                </a:srgbClr>
              </a:solidFill>
              <a:latin typeface="Cambria" panose="02040503050406030204" pitchFamily="18" charset="0"/>
              <a:ea typeface="Cambria" panose="02040503050406030204" pitchFamily="18" charset="0"/>
            </a:endParaRPr>
          </a:p>
          <a:p>
            <a:pPr marL="0" inden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200" b="1" spc="50" dirty="0">
                <a:ln w="11430"/>
                <a:solidFill>
                  <a:schemeClr val="accent1">
                    <a:lumMod val="75000"/>
                  </a:schemeClr>
                </a:solidFill>
                <a:latin typeface="Cambria" panose="02040503050406030204" pitchFamily="18" charset="0"/>
                <a:ea typeface="Cambria" panose="02040503050406030204" pitchFamily="18" charset="0"/>
              </a:rPr>
              <a:t>Возможности использования ресурса Республиканского </a:t>
            </a:r>
            <a:br>
              <a:rPr lang="ru-RU" sz="2200" b="1" spc="50" dirty="0">
                <a:ln w="11430"/>
                <a:solidFill>
                  <a:schemeClr val="accent1">
                    <a:lumMod val="75000"/>
                  </a:schemeClr>
                </a:solidFill>
                <a:latin typeface="Cambria" panose="02040503050406030204" pitchFamily="18" charset="0"/>
                <a:ea typeface="Cambria" panose="02040503050406030204" pitchFamily="18" charset="0"/>
              </a:rPr>
            </a:br>
            <a:r>
              <a:rPr lang="ru-RU" sz="2200" b="1" spc="50" dirty="0">
                <a:ln w="11430"/>
                <a:solidFill>
                  <a:schemeClr val="accent1">
                    <a:lumMod val="75000"/>
                  </a:schemeClr>
                </a:solidFill>
                <a:latin typeface="Cambria" panose="02040503050406030204" pitchFamily="18" charset="0"/>
                <a:ea typeface="Cambria" panose="02040503050406030204" pitchFamily="18" charset="0"/>
              </a:rPr>
              <a:t>центра психологической помощи субъектами образовательных отношений</a:t>
            </a:r>
          </a:p>
        </p:txBody>
      </p:sp>
      <p:sp>
        <p:nvSpPr>
          <p:cNvPr id="6" name="AutoShape 5" descr="image.png"/>
          <p:cNvSpPr>
            <a:spLocks noChangeAspect="1" noChangeArrowheads="1"/>
          </p:cNvSpPr>
          <p:nvPr/>
        </p:nvSpPr>
        <p:spPr bwMode="auto">
          <a:xfrm>
            <a:off x="0" y="0"/>
            <a:ext cx="1257300" cy="1257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3" name="Объект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0133" y="4121785"/>
            <a:ext cx="1912086" cy="1771015"/>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5563235" y="4752802"/>
            <a:ext cx="1847850" cy="1847850"/>
          </a:xfrm>
          <a:prstGeom prst="rect">
            <a:avLst/>
          </a:prstGeom>
        </p:spPr>
      </p:pic>
      <p:pic>
        <p:nvPicPr>
          <p:cNvPr id="3" name="Изображение 2"/>
          <p:cNvPicPr>
            <a:picLocks noChangeAspect="1"/>
          </p:cNvPicPr>
          <p:nvPr/>
        </p:nvPicPr>
        <p:blipFill>
          <a:blip r:embed="rId4"/>
          <a:stretch>
            <a:fillRect/>
          </a:stretch>
        </p:blipFill>
        <p:spPr>
          <a:xfrm>
            <a:off x="1727200" y="1691005"/>
            <a:ext cx="3836035" cy="2658110"/>
          </a:xfrm>
          <a:prstGeom prst="rect">
            <a:avLst/>
          </a:prstGeom>
        </p:spPr>
      </p:pic>
      <p:pic>
        <p:nvPicPr>
          <p:cNvPr id="4" name="Изображение 3"/>
          <p:cNvPicPr>
            <a:picLocks noChangeAspect="1"/>
          </p:cNvPicPr>
          <p:nvPr/>
        </p:nvPicPr>
        <p:blipFill>
          <a:blip r:embed="rId5"/>
          <a:stretch>
            <a:fillRect/>
          </a:stretch>
        </p:blipFill>
        <p:spPr>
          <a:xfrm>
            <a:off x="5933440" y="1495425"/>
            <a:ext cx="2125345" cy="3257550"/>
          </a:xfrm>
          <a:prstGeom prst="rect">
            <a:avLst/>
          </a:prstGeom>
        </p:spPr>
      </p:pic>
      <p:pic>
        <p:nvPicPr>
          <p:cNvPr id="5" name="Изображение 4"/>
          <p:cNvPicPr>
            <a:picLocks noChangeAspect="1"/>
          </p:cNvPicPr>
          <p:nvPr/>
        </p:nvPicPr>
        <p:blipFill>
          <a:blip r:embed="rId6"/>
          <a:stretch>
            <a:fillRect/>
          </a:stretch>
        </p:blipFill>
        <p:spPr>
          <a:xfrm>
            <a:off x="8764905" y="3824605"/>
            <a:ext cx="2868930" cy="2627630"/>
          </a:xfrm>
          <a:prstGeom prst="rect">
            <a:avLst/>
          </a:prstGeom>
        </p:spPr>
      </p:pic>
      <p:pic>
        <p:nvPicPr>
          <p:cNvPr id="7" name="Изображение 6"/>
          <p:cNvPicPr/>
          <p:nvPr/>
        </p:nvPicPr>
        <p:blipFill>
          <a:blip r:embed="rId7"/>
          <a:stretch>
            <a:fillRect/>
          </a:stretch>
        </p:blipFill>
        <p:spPr>
          <a:xfrm>
            <a:off x="9586595" y="1830705"/>
            <a:ext cx="1644650" cy="17386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9CB57C9C-2CF5-426D-97A0-9E709CBC4662}"/>
              </a:ext>
            </a:extLst>
          </p:cNvPr>
          <p:cNvPicPr>
            <a:picLocks noChangeAspect="1"/>
          </p:cNvPicPr>
          <p:nvPr/>
        </p:nvPicPr>
        <p:blipFill>
          <a:blip r:embed="rId2"/>
          <a:stretch>
            <a:fillRect/>
          </a:stretch>
        </p:blipFill>
        <p:spPr>
          <a:xfrm>
            <a:off x="1161333" y="446175"/>
            <a:ext cx="10759733" cy="2754226"/>
          </a:xfrm>
          <a:prstGeom prst="rect">
            <a:avLst/>
          </a:prstGeom>
        </p:spPr>
      </p:pic>
      <p:pic>
        <p:nvPicPr>
          <p:cNvPr id="6" name="Рисунок 5">
            <a:extLst>
              <a:ext uri="{FF2B5EF4-FFF2-40B4-BE49-F238E27FC236}">
                <a16:creationId xmlns:a16="http://schemas.microsoft.com/office/drawing/2014/main" xmlns="" id="{DEAB0BBD-69FA-4478-BB15-6B049D4CD9D1}"/>
              </a:ext>
            </a:extLst>
          </p:cNvPr>
          <p:cNvPicPr>
            <a:picLocks noChangeAspect="1"/>
          </p:cNvPicPr>
          <p:nvPr/>
        </p:nvPicPr>
        <p:blipFill>
          <a:blip r:embed="rId3"/>
          <a:stretch>
            <a:fillRect/>
          </a:stretch>
        </p:blipFill>
        <p:spPr>
          <a:xfrm>
            <a:off x="9053513" y="2396067"/>
            <a:ext cx="2969153" cy="4199466"/>
          </a:xfrm>
          <a:prstGeom prst="rect">
            <a:avLst/>
          </a:prstGeom>
        </p:spPr>
      </p:pic>
      <p:pic>
        <p:nvPicPr>
          <p:cNvPr id="7" name="Рисунок 6">
            <a:extLst>
              <a:ext uri="{FF2B5EF4-FFF2-40B4-BE49-F238E27FC236}">
                <a16:creationId xmlns:a16="http://schemas.microsoft.com/office/drawing/2014/main" xmlns="" id="{66B70184-9876-40D7-815B-482B3D6E4145}"/>
              </a:ext>
            </a:extLst>
          </p:cNvPr>
          <p:cNvPicPr>
            <a:picLocks noChangeAspect="1"/>
          </p:cNvPicPr>
          <p:nvPr/>
        </p:nvPicPr>
        <p:blipFill>
          <a:blip r:embed="rId4"/>
          <a:stretch>
            <a:fillRect/>
          </a:stretch>
        </p:blipFill>
        <p:spPr>
          <a:xfrm>
            <a:off x="7088717" y="4402667"/>
            <a:ext cx="1837266" cy="1837266"/>
          </a:xfrm>
          <a:prstGeom prst="rect">
            <a:avLst/>
          </a:prstGeom>
        </p:spPr>
      </p:pic>
    </p:spTree>
    <p:extLst>
      <p:ext uri="{BB962C8B-B14F-4D97-AF65-F5344CB8AC3E}">
        <p14:creationId xmlns:p14="http://schemas.microsoft.com/office/powerpoint/2010/main" val="128704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1959B324-FA8D-465B-A9D9-E6FDE44311C4}"/>
              </a:ext>
            </a:extLst>
          </p:cNvPr>
          <p:cNvSpPr/>
          <p:nvPr/>
        </p:nvSpPr>
        <p:spPr>
          <a:xfrm>
            <a:off x="499533" y="118534"/>
            <a:ext cx="11548533" cy="403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i="0" dirty="0">
              <a:solidFill>
                <a:srgbClr val="404040"/>
              </a:solidFill>
              <a:effectLst/>
              <a:latin typeface="Arial" panose="020B0604020202020204" pitchFamily="34" charset="0"/>
            </a:endParaRPr>
          </a:p>
          <a:p>
            <a:pPr algn="l"/>
            <a:r>
              <a:rPr lang="ru-RU" sz="1400" b="0" i="0" dirty="0">
                <a:solidFill>
                  <a:srgbClr val="404040"/>
                </a:solidFill>
                <a:effectLst/>
                <a:latin typeface="Times New Roman" panose="02020603050405020304" pitchFamily="18" charset="0"/>
                <a:cs typeface="Times New Roman" panose="02020603050405020304" pitchFamily="18" charset="0"/>
              </a:rPr>
              <a:t>В открытом доступе появился практический онлайн-ресурс для педагогов </a:t>
            </a:r>
            <a:r>
              <a:rPr lang="ru-RU" sz="1400" b="1" i="0" dirty="0">
                <a:solidFill>
                  <a:srgbClr val="404040"/>
                </a:solidFill>
                <a:effectLst/>
                <a:latin typeface="Times New Roman" panose="02020603050405020304" pitchFamily="18" charset="0"/>
                <a:cs typeface="Times New Roman" panose="02020603050405020304" pitchFamily="18" charset="0"/>
              </a:rPr>
              <a:t>«ТОЧКА СОХРАНЕНИЯ: создаем безопасное онлайн-пространство»</a:t>
            </a:r>
            <a:r>
              <a:rPr lang="ru-RU" sz="1400" b="0" i="0" dirty="0">
                <a:solidFill>
                  <a:srgbClr val="404040"/>
                </a:solidFill>
                <a:effectLst/>
                <a:latin typeface="Times New Roman" panose="02020603050405020304" pitchFamily="18" charset="0"/>
                <a:cs typeface="Times New Roman" panose="02020603050405020304" pitchFamily="18" charset="0"/>
              </a:rPr>
              <a:t>.</a:t>
            </a:r>
          </a:p>
          <a:p>
            <a:pPr algn="l"/>
            <a:r>
              <a:rPr lang="ru-RU" sz="1400" b="0" i="0" dirty="0">
                <a:solidFill>
                  <a:srgbClr val="404040"/>
                </a:solidFill>
                <a:effectLst/>
                <a:latin typeface="Times New Roman" panose="02020603050405020304" pitchFamily="18" charset="0"/>
                <a:cs typeface="Times New Roman" panose="02020603050405020304" pitchFamily="18" charset="0"/>
              </a:rPr>
              <a:t>Автор-составитель проекта — педагог-психолог информационно-методического отдела Республиканского центра психологической помощи Института психологии БГПУ </a:t>
            </a:r>
            <a:r>
              <a:rPr lang="ru-RU" sz="1400" b="1" i="0" dirty="0" err="1">
                <a:solidFill>
                  <a:srgbClr val="404040"/>
                </a:solidFill>
                <a:effectLst/>
                <a:latin typeface="Times New Roman" panose="02020603050405020304" pitchFamily="18" charset="0"/>
                <a:cs typeface="Times New Roman" panose="02020603050405020304" pitchFamily="18" charset="0"/>
              </a:rPr>
              <a:t>Илляна</a:t>
            </a:r>
            <a:r>
              <a:rPr lang="ru-RU" sz="1400" b="1" i="0" dirty="0">
                <a:solidFill>
                  <a:srgbClr val="404040"/>
                </a:solidFill>
                <a:effectLst/>
                <a:latin typeface="Times New Roman" panose="02020603050405020304" pitchFamily="18" charset="0"/>
                <a:cs typeface="Times New Roman" panose="02020603050405020304" pitchFamily="18" charset="0"/>
              </a:rPr>
              <a:t> Игоревна Матвиенко</a:t>
            </a:r>
            <a:r>
              <a:rPr lang="ru-RU" sz="1400" b="0" i="0" dirty="0">
                <a:solidFill>
                  <a:srgbClr val="404040"/>
                </a:solidFill>
                <a:effectLst/>
                <a:latin typeface="Times New Roman" panose="02020603050405020304" pitchFamily="18" charset="0"/>
                <a:cs typeface="Times New Roman" panose="02020603050405020304" pitchFamily="18" charset="0"/>
              </a:rPr>
              <a:t>.</a:t>
            </a:r>
          </a:p>
          <a:p>
            <a:pPr algn="l"/>
            <a:r>
              <a:rPr lang="ru-RU" sz="1400" b="0" i="0" dirty="0">
                <a:solidFill>
                  <a:srgbClr val="404040"/>
                </a:solidFill>
                <a:effectLst/>
                <a:latin typeface="Times New Roman" panose="02020603050405020304" pitchFamily="18" charset="0"/>
                <a:cs typeface="Times New Roman" panose="02020603050405020304" pitchFamily="18" charset="0"/>
              </a:rPr>
              <a:t>Сайт призван стать «цифровой мастерской» для специалистов образования, которые стремятся формировать в своих классах культуру уважения и безопасности в цифровой среде.</a:t>
            </a:r>
          </a:p>
          <a:p>
            <a:pPr algn="l"/>
            <a:r>
              <a:rPr lang="ru-RU" sz="1400" b="1" i="0" dirty="0">
                <a:solidFill>
                  <a:srgbClr val="404040"/>
                </a:solidFill>
                <a:effectLst/>
                <a:latin typeface="Times New Roman" panose="02020603050405020304" pitchFamily="18" charset="0"/>
                <a:cs typeface="Times New Roman" panose="02020603050405020304" pitchFamily="18" charset="0"/>
              </a:rPr>
              <a:t>«ТОЧКА СОХРАНЕНИЯ»</a:t>
            </a:r>
            <a:r>
              <a:rPr lang="ru-RU" sz="1400" b="0" i="0" dirty="0">
                <a:solidFill>
                  <a:srgbClr val="404040"/>
                </a:solidFill>
                <a:effectLst/>
                <a:latin typeface="Times New Roman" panose="02020603050405020304" pitchFamily="18" charset="0"/>
                <a:cs typeface="Times New Roman" panose="02020603050405020304" pitchFamily="18" charset="0"/>
              </a:rPr>
              <a:t> — это концентрат практики. На его страницах собраны более </a:t>
            </a:r>
            <a:r>
              <a:rPr lang="ru-RU" sz="1400" b="1" i="0" dirty="0">
                <a:solidFill>
                  <a:srgbClr val="404040"/>
                </a:solidFill>
                <a:effectLst/>
                <a:latin typeface="Times New Roman" panose="02020603050405020304" pitchFamily="18" charset="0"/>
                <a:cs typeface="Times New Roman" panose="02020603050405020304" pitchFamily="18" charset="0"/>
              </a:rPr>
              <a:t>30 готовых методических разработок</a:t>
            </a:r>
            <a:r>
              <a:rPr lang="ru-RU" sz="1400" b="0" i="0" dirty="0">
                <a:solidFill>
                  <a:srgbClr val="404040"/>
                </a:solidFill>
                <a:effectLst/>
                <a:latin typeface="Times New Roman" panose="02020603050405020304" pitchFamily="18" charset="0"/>
                <a:cs typeface="Times New Roman" panose="02020603050405020304" pitchFamily="18" charset="0"/>
              </a:rPr>
              <a:t>, включающих:</a:t>
            </a:r>
          </a:p>
          <a:p>
            <a:pPr algn="l">
              <a:buFont typeface="Arial" panose="020B0604020202020204" pitchFamily="34" charset="0"/>
              <a:buChar char="•"/>
            </a:pPr>
            <a:r>
              <a:rPr lang="ru-RU" sz="1400" b="0" i="0" dirty="0">
                <a:solidFill>
                  <a:srgbClr val="404040"/>
                </a:solidFill>
                <a:effectLst/>
                <a:latin typeface="Times New Roman" panose="02020603050405020304" pitchFamily="18" charset="0"/>
                <a:cs typeface="Times New Roman" panose="02020603050405020304" pitchFamily="18" charset="0"/>
              </a:rPr>
              <a:t>Чёткие алгоритмы разговоров с участниками ситуаций </a:t>
            </a:r>
            <a:r>
              <a:rPr lang="ru-RU" sz="1400" b="0" i="0" dirty="0" err="1">
                <a:solidFill>
                  <a:srgbClr val="404040"/>
                </a:solidFill>
                <a:effectLst/>
                <a:latin typeface="Times New Roman" panose="02020603050405020304" pitchFamily="18" charset="0"/>
                <a:cs typeface="Times New Roman" panose="02020603050405020304" pitchFamily="18" charset="0"/>
              </a:rPr>
              <a:t>кибербуллинга</a:t>
            </a:r>
            <a:r>
              <a:rPr lang="ru-RU" sz="1400" b="0" i="0" dirty="0">
                <a:solidFill>
                  <a:srgbClr val="40404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ru-RU" sz="1400" b="0" i="0" dirty="0">
                <a:solidFill>
                  <a:srgbClr val="404040"/>
                </a:solidFill>
                <a:effectLst/>
                <a:latin typeface="Times New Roman" panose="02020603050405020304" pitchFamily="18" charset="0"/>
                <a:cs typeface="Times New Roman" panose="02020603050405020304" pitchFamily="18" charset="0"/>
              </a:rPr>
              <a:t>Готовые сценарии мероприятий и упражнения для классных часов.</a:t>
            </a:r>
          </a:p>
          <a:p>
            <a:pPr algn="l">
              <a:buFont typeface="Arial" panose="020B0604020202020204" pitchFamily="34" charset="0"/>
              <a:buChar char="•"/>
            </a:pPr>
            <a:r>
              <a:rPr lang="ru-RU" sz="1400" b="0" i="0" dirty="0">
                <a:solidFill>
                  <a:srgbClr val="404040"/>
                </a:solidFill>
                <a:effectLst/>
                <a:latin typeface="Times New Roman" panose="02020603050405020304" pitchFamily="18" charset="0"/>
                <a:cs typeface="Times New Roman" panose="02020603050405020304" pitchFamily="18" charset="0"/>
              </a:rPr>
              <a:t>Конкретную теорию, изложенную простыми словами для диалога с подростками, родителями и коллегами.</a:t>
            </a:r>
            <a:endParaRPr lang="en-US" sz="1400" b="0" i="0" dirty="0">
              <a:solidFill>
                <a:srgbClr val="404040"/>
              </a:solidFill>
              <a:effectLst/>
              <a:latin typeface="Times New Roman" panose="02020603050405020304" pitchFamily="18" charset="0"/>
              <a:cs typeface="Times New Roman" panose="02020603050405020304" pitchFamily="18" charset="0"/>
            </a:endParaRPr>
          </a:p>
          <a:p>
            <a:pPr algn="l"/>
            <a:endParaRPr lang="ru-RU" sz="1400" b="0" i="0" dirty="0">
              <a:solidFill>
                <a:srgbClr val="404040"/>
              </a:solidFill>
              <a:effectLst/>
              <a:latin typeface="Times New Roman" panose="02020603050405020304" pitchFamily="18" charset="0"/>
              <a:cs typeface="Times New Roman" panose="02020603050405020304" pitchFamily="18" charset="0"/>
            </a:endParaRPr>
          </a:p>
          <a:p>
            <a:pPr algn="l"/>
            <a:r>
              <a:rPr lang="ru-RU" sz="1400" b="1" i="0" dirty="0">
                <a:solidFill>
                  <a:srgbClr val="404040"/>
                </a:solidFill>
                <a:effectLst/>
                <a:latin typeface="Times New Roman" panose="02020603050405020304" pitchFamily="18" charset="0"/>
                <a:cs typeface="Times New Roman" panose="02020603050405020304" pitchFamily="18" charset="0"/>
              </a:rPr>
              <a:t>Проект помогает ответить на ключевые вопросы современного педагога:</a:t>
            </a:r>
          </a:p>
          <a:p>
            <a:pPr algn="l">
              <a:buFont typeface="Arial" panose="020B0604020202020204" pitchFamily="34" charset="0"/>
              <a:buChar char="•"/>
            </a:pPr>
            <a:r>
              <a:rPr lang="ru-RU" sz="1400" b="0" i="0" dirty="0">
                <a:solidFill>
                  <a:srgbClr val="404040"/>
                </a:solidFill>
                <a:effectLst/>
                <a:latin typeface="Times New Roman" panose="02020603050405020304" pitchFamily="18" charset="0"/>
                <a:cs typeface="Times New Roman" panose="02020603050405020304" pitchFamily="18" charset="0"/>
              </a:rPr>
              <a:t>Как говорить с классом о </a:t>
            </a:r>
            <a:r>
              <a:rPr lang="ru-RU" sz="1400" b="0" i="0" dirty="0" err="1">
                <a:solidFill>
                  <a:srgbClr val="404040"/>
                </a:solidFill>
                <a:effectLst/>
                <a:latin typeface="Times New Roman" panose="02020603050405020304" pitchFamily="18" charset="0"/>
                <a:cs typeface="Times New Roman" panose="02020603050405020304" pitchFamily="18" charset="0"/>
              </a:rPr>
              <a:t>digital</a:t>
            </a:r>
            <a:r>
              <a:rPr lang="ru-RU" sz="1400" b="0" i="0" dirty="0">
                <a:solidFill>
                  <a:srgbClr val="404040"/>
                </a:solidFill>
                <a:effectLst/>
                <a:latin typeface="Times New Roman" panose="02020603050405020304" pitchFamily="18" charset="0"/>
                <a:cs typeface="Times New Roman" panose="02020603050405020304" pitchFamily="18" charset="0"/>
              </a:rPr>
              <a:t>-безопасности так, чтобы это было действенно, а не формально?</a:t>
            </a:r>
          </a:p>
          <a:p>
            <a:pPr algn="l">
              <a:buFont typeface="Arial" panose="020B0604020202020204" pitchFamily="34" charset="0"/>
              <a:buChar char="•"/>
            </a:pPr>
            <a:r>
              <a:rPr lang="ru-RU" sz="1400" b="0" i="0" dirty="0">
                <a:solidFill>
                  <a:srgbClr val="404040"/>
                </a:solidFill>
                <a:effectLst/>
                <a:latin typeface="Times New Roman" panose="02020603050405020304" pitchFamily="18" charset="0"/>
                <a:cs typeface="Times New Roman" panose="02020603050405020304" pitchFamily="18" charset="0"/>
              </a:rPr>
              <a:t>Как превратить тревожную тему </a:t>
            </a:r>
            <a:r>
              <a:rPr lang="ru-RU" sz="1400" b="0" i="0" dirty="0" err="1">
                <a:solidFill>
                  <a:srgbClr val="404040"/>
                </a:solidFill>
                <a:effectLst/>
                <a:latin typeface="Times New Roman" panose="02020603050405020304" pitchFamily="18" charset="0"/>
                <a:cs typeface="Times New Roman" panose="02020603050405020304" pitchFamily="18" charset="0"/>
              </a:rPr>
              <a:t>кибербуллинга</a:t>
            </a:r>
            <a:r>
              <a:rPr lang="ru-RU" sz="1400" b="0" i="0" dirty="0">
                <a:solidFill>
                  <a:srgbClr val="404040"/>
                </a:solidFill>
                <a:effectLst/>
                <a:latin typeface="Times New Roman" panose="02020603050405020304" pitchFamily="18" charset="0"/>
                <a:cs typeface="Times New Roman" panose="02020603050405020304" pitchFamily="18" charset="0"/>
              </a:rPr>
              <a:t> в конкретные шаги по созданию здорового климата?</a:t>
            </a:r>
          </a:p>
          <a:p>
            <a:pPr algn="l">
              <a:buFont typeface="Arial" panose="020B0604020202020204" pitchFamily="34" charset="0"/>
              <a:buChar char="•"/>
            </a:pPr>
            <a:r>
              <a:rPr lang="ru-RU" sz="1400" b="0" i="0" dirty="0">
                <a:solidFill>
                  <a:srgbClr val="404040"/>
                </a:solidFill>
                <a:effectLst/>
                <a:latin typeface="Times New Roman" panose="02020603050405020304" pitchFamily="18" charset="0"/>
                <a:cs typeface="Times New Roman" panose="02020603050405020304" pitchFamily="18" charset="0"/>
              </a:rPr>
              <a:t>Какие инструменты можно применить «здесь и сейчас» для профилактики и грамотного реагирования?</a:t>
            </a:r>
          </a:p>
          <a:p>
            <a:pPr algn="l"/>
            <a:r>
              <a:rPr lang="ru-RU" sz="1400" b="0" i="0" dirty="0">
                <a:solidFill>
                  <a:srgbClr val="404040"/>
                </a:solidFill>
                <a:effectLst/>
                <a:latin typeface="Times New Roman" panose="02020603050405020304" pitchFamily="18" charset="0"/>
                <a:cs typeface="Times New Roman" panose="02020603050405020304" pitchFamily="18" charset="0"/>
              </a:rPr>
              <a:t>Старт ресурса — это вклад в развитие профессиональной компетентности педагогов и важный шаг к системному созданию безопасной и психологически комфортной образовательной среды как онлайн, так и офлайн.</a:t>
            </a:r>
          </a:p>
          <a:p>
            <a:pPr algn="ctr"/>
            <a:endParaRPr lang="ru-RU" sz="1400" b="0" i="0" dirty="0">
              <a:solidFill>
                <a:srgbClr val="404040"/>
              </a:solidFill>
              <a:effectLst/>
              <a:latin typeface="Times New Roman" panose="02020603050405020304" pitchFamily="18" charset="0"/>
              <a:cs typeface="Times New Roman" panose="02020603050405020304" pitchFamily="18" charset="0"/>
            </a:endParaRPr>
          </a:p>
        </p:txBody>
      </p:sp>
      <p:sp>
        <p:nvSpPr>
          <p:cNvPr id="11" name="AutoShape 8">
            <a:extLst>
              <a:ext uri="{FF2B5EF4-FFF2-40B4-BE49-F238E27FC236}">
                <a16:creationId xmlns:a16="http://schemas.microsoft.com/office/drawing/2014/main" xmlns="" id="{25D1DE14-6242-4CF4-B2DF-B53D5E6DE1EF}"/>
              </a:ext>
            </a:extLst>
          </p:cNvPr>
          <p:cNvSpPr>
            <a:spLocks noChangeAspect="1" noChangeArrowheads="1"/>
          </p:cNvSpPr>
          <p:nvPr/>
        </p:nvSpPr>
        <p:spPr bwMode="auto">
          <a:xfrm>
            <a:off x="5391150" y="2724150"/>
            <a:ext cx="1409700" cy="140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a:extLst>
              <a:ext uri="{FF2B5EF4-FFF2-40B4-BE49-F238E27FC236}">
                <a16:creationId xmlns:a16="http://schemas.microsoft.com/office/drawing/2014/main" xmlns="" id="{EAAE321A-004C-4A88-ACA1-F19055B9F00E}"/>
              </a:ext>
            </a:extLst>
          </p:cNvPr>
          <p:cNvPicPr>
            <a:picLocks noChangeAspect="1"/>
          </p:cNvPicPr>
          <p:nvPr/>
        </p:nvPicPr>
        <p:blipFill>
          <a:blip r:embed="rId2"/>
          <a:stretch>
            <a:fillRect/>
          </a:stretch>
        </p:blipFill>
        <p:spPr>
          <a:xfrm>
            <a:off x="10282767" y="1929559"/>
            <a:ext cx="1409700" cy="1433797"/>
          </a:xfrm>
          <a:prstGeom prst="rect">
            <a:avLst/>
          </a:prstGeom>
        </p:spPr>
      </p:pic>
      <p:pic>
        <p:nvPicPr>
          <p:cNvPr id="17" name="Рисунок 16">
            <a:extLst>
              <a:ext uri="{FF2B5EF4-FFF2-40B4-BE49-F238E27FC236}">
                <a16:creationId xmlns:a16="http://schemas.microsoft.com/office/drawing/2014/main" xmlns="" id="{9BA9F666-1D09-4ABE-97D3-6B1B08B8043C}"/>
              </a:ext>
            </a:extLst>
          </p:cNvPr>
          <p:cNvPicPr>
            <a:picLocks noChangeAspect="1"/>
          </p:cNvPicPr>
          <p:nvPr/>
        </p:nvPicPr>
        <p:blipFill>
          <a:blip r:embed="rId3"/>
          <a:stretch>
            <a:fillRect/>
          </a:stretch>
        </p:blipFill>
        <p:spPr>
          <a:xfrm>
            <a:off x="426424" y="4038668"/>
            <a:ext cx="11694749" cy="2400991"/>
          </a:xfrm>
          <a:prstGeom prst="rect">
            <a:avLst/>
          </a:prstGeom>
        </p:spPr>
      </p:pic>
    </p:spTree>
    <p:extLst>
      <p:ext uri="{BB962C8B-B14F-4D97-AF65-F5344CB8AC3E}">
        <p14:creationId xmlns:p14="http://schemas.microsoft.com/office/powerpoint/2010/main" val="1607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kumimoji="0" lang="ru-RU" sz="3600" b="1"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j-cs"/>
              </a:rPr>
              <a:t>Кризисное состояние личности</a:t>
            </a:r>
            <a:endParaRPr lang="ru-RU" dirty="0"/>
          </a:p>
        </p:txBody>
      </p:sp>
      <p:sp>
        <p:nvSpPr>
          <p:cNvPr id="3" name="Объект 2"/>
          <p:cNvSpPr>
            <a:spLocks noGrp="1"/>
          </p:cNvSpPr>
          <p:nvPr>
            <p:ph idx="1"/>
          </p:nvPr>
        </p:nvSpPr>
        <p:spPr>
          <a:xfrm>
            <a:off x="2421466" y="1405467"/>
            <a:ext cx="8932333" cy="4771496"/>
          </a:xfrm>
        </p:spPr>
        <p:txBody>
          <a:bodyPr>
            <a:normAutofit fontScale="32500" lnSpcReduction="20000"/>
          </a:bodyPr>
          <a:lstStyle/>
          <a:p>
            <a:pPr marL="0" indent="0" algn="ctr">
              <a:lnSpc>
                <a:spcPts val="1800"/>
              </a:lnSpc>
              <a:spcAft>
                <a:spcPts val="800"/>
              </a:spcAft>
              <a:buNone/>
            </a:pPr>
            <a:r>
              <a:rPr lang="ru-RU" sz="7400" b="1"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rPr>
              <a:t>Ключевые признаки кризисного состояния:</a:t>
            </a:r>
            <a:endParaRPr lang="ru-RU" sz="740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ts val="1800"/>
              </a:lnSpc>
              <a:spcAft>
                <a:spcPts val="900"/>
              </a:spcAft>
              <a:buSzPts val="1000"/>
              <a:buFont typeface="Symbol" panose="05050102010706020507" pitchFamily="18" charset="2"/>
              <a:buChar char=""/>
              <a:tabLst>
                <a:tab pos="457200" algn="l"/>
              </a:tabLst>
            </a:pPr>
            <a:r>
              <a:rPr lang="ru-RU" sz="7400" b="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Эмоциональные:</a:t>
            </a:r>
            <a:r>
              <a:rPr lang="ru-RU" sz="7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высокая тревога, агрессия, чувство</a:t>
            </a:r>
          </a:p>
          <a:p>
            <a:pPr marL="0" lvl="0" indent="0">
              <a:lnSpc>
                <a:spcPts val="1800"/>
              </a:lnSpc>
              <a:spcAft>
                <a:spcPts val="900"/>
              </a:spcAft>
              <a:buSzPts val="1000"/>
              <a:buNone/>
              <a:tabLst>
                <a:tab pos="457200" algn="l"/>
              </a:tabLst>
            </a:pPr>
            <a:r>
              <a:rPr lang="ru-RU" sz="7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вины, апатия, безнадежность, чувство одиночества.</a:t>
            </a:r>
          </a:p>
          <a:p>
            <a:pPr marL="342900" lvl="0" indent="-342900">
              <a:lnSpc>
                <a:spcPts val="1800"/>
              </a:lnSpc>
              <a:spcAft>
                <a:spcPts val="900"/>
              </a:spcAft>
              <a:buSzPts val="1000"/>
              <a:buFont typeface="Symbol" panose="05050102010706020507" pitchFamily="18" charset="2"/>
              <a:buChar char=""/>
              <a:tabLst>
                <a:tab pos="457200" algn="l"/>
              </a:tabLst>
            </a:pPr>
            <a:r>
              <a:rPr lang="ru-RU" sz="7400" b="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Когнитивные (мыслительные):</a:t>
            </a:r>
            <a:r>
              <a:rPr lang="ru-RU" sz="7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трудности с</a:t>
            </a:r>
          </a:p>
          <a:p>
            <a:pPr marL="0" lvl="0" indent="0">
              <a:lnSpc>
                <a:spcPts val="1800"/>
              </a:lnSpc>
              <a:spcAft>
                <a:spcPts val="900"/>
              </a:spcAft>
              <a:buSzPts val="1000"/>
              <a:buNone/>
              <a:tabLst>
                <a:tab pos="457200" algn="l"/>
              </a:tabLst>
            </a:pPr>
            <a:r>
              <a:rPr lang="ru-RU" sz="7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концентрацией, спутанность мыслей, снижение</a:t>
            </a:r>
          </a:p>
          <a:p>
            <a:pPr marL="0" lvl="0" indent="0">
              <a:lnSpc>
                <a:spcPts val="1800"/>
              </a:lnSpc>
              <a:spcAft>
                <a:spcPts val="900"/>
              </a:spcAft>
              <a:buSzPts val="1000"/>
              <a:buNone/>
              <a:tabLst>
                <a:tab pos="457200" algn="l"/>
              </a:tabLst>
            </a:pPr>
            <a:r>
              <a:rPr lang="ru-RU" sz="7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способности принимать решения, навязчивые мысли.</a:t>
            </a:r>
          </a:p>
          <a:p>
            <a:pPr marL="342900" lvl="0" indent="-342900">
              <a:lnSpc>
                <a:spcPts val="1800"/>
              </a:lnSpc>
              <a:spcAft>
                <a:spcPts val="900"/>
              </a:spcAft>
              <a:buSzPts val="1000"/>
              <a:buFont typeface="Symbol" panose="05050102010706020507" pitchFamily="18" charset="2"/>
              <a:buChar char=""/>
              <a:tabLst>
                <a:tab pos="457200" algn="l"/>
              </a:tabLst>
            </a:pPr>
            <a:r>
              <a:rPr lang="ru-RU" sz="7400" b="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Поведенческие:</a:t>
            </a:r>
            <a:r>
              <a:rPr lang="ru-RU" sz="7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изоляция от окружающих, нарушение сна и аппетита, снижение работоспособности, импульсивные действия.</a:t>
            </a:r>
          </a:p>
          <a:p>
            <a:pPr marL="342900" lvl="0" indent="-342900">
              <a:lnSpc>
                <a:spcPts val="1800"/>
              </a:lnSpc>
              <a:spcAft>
                <a:spcPts val="900"/>
              </a:spcAft>
              <a:buSzPts val="1000"/>
              <a:buFont typeface="Symbol" panose="05050102010706020507" pitchFamily="18" charset="2"/>
              <a:buChar char=""/>
              <a:tabLst>
                <a:tab pos="457200" algn="l"/>
              </a:tabLst>
            </a:pPr>
            <a:r>
              <a:rPr lang="ru-RU" sz="7400" b="1"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Физические (соматические):</a:t>
            </a:r>
            <a:r>
              <a:rPr lang="ru-RU" sz="74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хроническая усталость, головные боли, психосоматические проявления. </a:t>
            </a:r>
          </a:p>
          <a:p>
            <a:pPr marL="0" indent="0">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noProof="0" dirty="0">
                <a:ln>
                  <a:noFill/>
                </a:ln>
                <a:solidFill>
                  <a:srgbClr val="4472C4">
                    <a:lumMod val="75000"/>
                  </a:srgbClr>
                </a:solidFill>
                <a:effectLst/>
                <a:uLnTx/>
                <a:uFillTx/>
                <a:latin typeface="Cambria" panose="02040503050406030204" pitchFamily="18" charset="0"/>
                <a:ea typeface="Cambria" panose="02040503050406030204" pitchFamily="18" charset="0"/>
                <a:sym typeface="+mn-ea"/>
              </a:rPr>
              <a:t>Кризисное состояние личности</a:t>
            </a:r>
            <a:endParaRPr lang="ru-RU" altLang="en-US"/>
          </a:p>
        </p:txBody>
      </p:sp>
      <p:sp>
        <p:nvSpPr>
          <p:cNvPr id="3" name="Замещающее содержимое 2"/>
          <p:cNvSpPr>
            <a:spLocks noGrp="1"/>
          </p:cNvSpPr>
          <p:nvPr>
            <p:ph idx="1"/>
          </p:nvPr>
        </p:nvSpPr>
        <p:spPr>
          <a:xfrm>
            <a:off x="2188845" y="1471930"/>
            <a:ext cx="9164955" cy="4705350"/>
          </a:xfrm>
        </p:spPr>
        <p:txBody>
          <a:bodyPr>
            <a:normAutofit/>
          </a:bodyPr>
          <a:lstStyle/>
          <a:p>
            <a:pPr marL="0" indent="0" algn="ctr">
              <a:buNone/>
            </a:pPr>
            <a:r>
              <a:rPr lang="en-US" altLang="en-US" sz="2400" b="1">
                <a:solidFill>
                  <a:schemeClr val="accent2">
                    <a:lumMod val="75000"/>
                  </a:schemeClr>
                </a:solidFill>
                <a:latin typeface="Cambria" panose="02040503050406030204" pitchFamily="18" charset="0"/>
                <a:cs typeface="Cambria" panose="02040503050406030204" pitchFamily="18" charset="0"/>
              </a:rPr>
              <a:t>Типы</a:t>
            </a:r>
            <a:r>
              <a:rPr lang="en-US" altLang="ru-RU" sz="2400" b="1">
                <a:solidFill>
                  <a:schemeClr val="accent2">
                    <a:lumMod val="75000"/>
                  </a:schemeClr>
                </a:solidFill>
                <a:latin typeface="Cambria" panose="02040503050406030204" pitchFamily="18" charset="0"/>
                <a:cs typeface="Cambria" panose="02040503050406030204" pitchFamily="18" charset="0"/>
              </a:rPr>
              <a:t> </a:t>
            </a:r>
            <a:r>
              <a:rPr lang="en-US" altLang="en-US" sz="2400" b="1">
                <a:solidFill>
                  <a:schemeClr val="accent2">
                    <a:lumMod val="75000"/>
                  </a:schemeClr>
                </a:solidFill>
                <a:latin typeface="Cambria" panose="02040503050406030204" pitchFamily="18" charset="0"/>
                <a:cs typeface="Cambria" panose="02040503050406030204" pitchFamily="18" charset="0"/>
              </a:rPr>
              <a:t>и</a:t>
            </a:r>
            <a:r>
              <a:rPr lang="en-US" altLang="ru-RU" sz="2400" b="1">
                <a:solidFill>
                  <a:schemeClr val="accent2">
                    <a:lumMod val="75000"/>
                  </a:schemeClr>
                </a:solidFill>
                <a:latin typeface="Cambria" panose="02040503050406030204" pitchFamily="18" charset="0"/>
                <a:cs typeface="Cambria" panose="02040503050406030204" pitchFamily="18" charset="0"/>
              </a:rPr>
              <a:t> </a:t>
            </a:r>
            <a:r>
              <a:rPr lang="en-US" altLang="en-US" sz="2400" b="1">
                <a:solidFill>
                  <a:schemeClr val="accent2">
                    <a:lumMod val="75000"/>
                  </a:schemeClr>
                </a:solidFill>
                <a:latin typeface="Cambria" panose="02040503050406030204" pitchFamily="18" charset="0"/>
                <a:cs typeface="Cambria" panose="02040503050406030204" pitchFamily="18" charset="0"/>
              </a:rPr>
              <a:t>причины</a:t>
            </a:r>
            <a:r>
              <a:rPr lang="en-US" altLang="ru-RU" sz="2400" b="1">
                <a:solidFill>
                  <a:schemeClr val="accent2">
                    <a:lumMod val="75000"/>
                  </a:schemeClr>
                </a:solidFill>
                <a:latin typeface="Cambria" panose="02040503050406030204" pitchFamily="18" charset="0"/>
                <a:cs typeface="Cambria" panose="02040503050406030204" pitchFamily="18" charset="0"/>
              </a:rPr>
              <a:t> </a:t>
            </a:r>
            <a:r>
              <a:rPr lang="en-US" altLang="en-US" sz="2400" b="1">
                <a:solidFill>
                  <a:schemeClr val="accent2">
                    <a:lumMod val="75000"/>
                  </a:schemeClr>
                </a:solidFill>
                <a:latin typeface="Cambria" panose="02040503050406030204" pitchFamily="18" charset="0"/>
                <a:cs typeface="Cambria" panose="02040503050406030204" pitchFamily="18" charset="0"/>
              </a:rPr>
              <a:t>кризисов</a:t>
            </a:r>
            <a:r>
              <a:rPr lang="en-US" altLang="ru-RU" sz="2400" b="1">
                <a:solidFill>
                  <a:schemeClr val="accent2">
                    <a:lumMod val="75000"/>
                  </a:schemeClr>
                </a:solidFill>
                <a:latin typeface="Cambria" panose="02040503050406030204" pitchFamily="18" charset="0"/>
                <a:cs typeface="Cambria" panose="02040503050406030204" pitchFamily="18" charset="0"/>
              </a:rPr>
              <a:t>:</a:t>
            </a:r>
          </a:p>
          <a:p>
            <a:pPr marL="0" indent="0" algn="ctr">
              <a:buNone/>
            </a:pPr>
            <a:endParaRPr lang="en-US" altLang="ru-RU" sz="2400" b="1">
              <a:solidFill>
                <a:schemeClr val="accent2">
                  <a:lumMod val="75000"/>
                </a:schemeClr>
              </a:solidFill>
              <a:latin typeface="Cambria" panose="02040503050406030204" pitchFamily="18" charset="0"/>
              <a:cs typeface="Cambria" panose="02040503050406030204" pitchFamily="18" charset="0"/>
            </a:endParaRPr>
          </a:p>
          <a:p>
            <a:r>
              <a:rPr lang="en-US" altLang="en-US" b="1">
                <a:solidFill>
                  <a:schemeClr val="accent1">
                    <a:lumMod val="75000"/>
                  </a:schemeClr>
                </a:solidFill>
                <a:latin typeface="Cambria" panose="02040503050406030204" pitchFamily="18" charset="0"/>
                <a:cs typeface="Cambria" panose="02040503050406030204" pitchFamily="18" charset="0"/>
              </a:rPr>
              <a:t>Ситуационные</a:t>
            </a:r>
            <a:r>
              <a:rPr lang="en-US" altLang="ru-RU" b="1">
                <a:solidFill>
                  <a:schemeClr val="accent1">
                    <a:lumMod val="75000"/>
                  </a:schemeClr>
                </a:solidFill>
                <a:latin typeface="Cambria" panose="02040503050406030204" pitchFamily="18" charset="0"/>
                <a:cs typeface="Cambria" panose="02040503050406030204" pitchFamily="18" charset="0"/>
              </a:rPr>
              <a:t> (</a:t>
            </a:r>
            <a:r>
              <a:rPr lang="en-US" altLang="en-US" b="1">
                <a:solidFill>
                  <a:schemeClr val="accent1">
                    <a:lumMod val="75000"/>
                  </a:schemeClr>
                </a:solidFill>
                <a:latin typeface="Cambria" panose="02040503050406030204" pitchFamily="18" charset="0"/>
                <a:cs typeface="Cambria" panose="02040503050406030204" pitchFamily="18" charset="0"/>
              </a:rPr>
              <a:t>стрессовые</a:t>
            </a:r>
            <a:r>
              <a:rPr lang="en-US" altLang="ru-RU" b="1">
                <a:solidFill>
                  <a:schemeClr val="accent1">
                    <a:lumMod val="75000"/>
                  </a:schemeClr>
                </a:solidFill>
                <a:latin typeface="Cambria" panose="02040503050406030204" pitchFamily="18" charset="0"/>
                <a:cs typeface="Cambria" panose="02040503050406030204" pitchFamily="18" charset="0"/>
              </a:rPr>
              <a:t>) </a:t>
            </a:r>
            <a:r>
              <a:rPr lang="en-US" altLang="en-US" b="1">
                <a:solidFill>
                  <a:schemeClr val="accent1">
                    <a:lumMod val="75000"/>
                  </a:schemeClr>
                </a:solidFill>
                <a:latin typeface="Cambria" panose="02040503050406030204" pitchFamily="18" charset="0"/>
                <a:cs typeface="Cambria" panose="02040503050406030204" pitchFamily="18" charset="0"/>
              </a:rPr>
              <a:t>кризисы</a:t>
            </a:r>
            <a:r>
              <a:rPr lang="en-US" altLang="ru-RU" b="1">
                <a:solidFill>
                  <a:schemeClr val="accent1">
                    <a:lumMod val="75000"/>
                  </a:schemeClr>
                </a:solidFill>
                <a:latin typeface="Cambria" panose="02040503050406030204" pitchFamily="18" charset="0"/>
                <a:cs typeface="Cambria" panose="02040503050406030204" pitchFamily="18" charset="0"/>
              </a:rPr>
              <a:t>:</a:t>
            </a:r>
            <a:r>
              <a:rPr lang="en-US" altLang="en-US" b="1">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вызваны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внезапными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тяжелыми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событиями</a:t>
            </a:r>
            <a:r>
              <a:rPr lang="en-US" altLang="ru-RU">
                <a:solidFill>
                  <a:schemeClr val="accent1">
                    <a:lumMod val="75000"/>
                  </a:schemeClr>
                </a:solidFill>
                <a:latin typeface="Cambria" panose="02040503050406030204" pitchFamily="18" charset="0"/>
                <a:cs typeface="Cambria" panose="02040503050406030204" pitchFamily="18" charset="0"/>
              </a:rPr>
              <a:t> — </a:t>
            </a:r>
            <a:r>
              <a:rPr lang="en-US" altLang="en-US">
                <a:solidFill>
                  <a:schemeClr val="accent1">
                    <a:lumMod val="75000"/>
                  </a:schemeClr>
                </a:solidFill>
                <a:latin typeface="Cambria" panose="02040503050406030204" pitchFamily="18" charset="0"/>
                <a:cs typeface="Cambria" panose="02040503050406030204" pitchFamily="18" charset="0"/>
              </a:rPr>
              <a:t>смерть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близкого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разлука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значимыми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людьми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смена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школы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места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жительства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катастрофы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насилие</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en-US" b="1">
                <a:solidFill>
                  <a:schemeClr val="accent1">
                    <a:lumMod val="75000"/>
                  </a:schemeClr>
                </a:solidFill>
                <a:latin typeface="Cambria" panose="02040503050406030204" pitchFamily="18" charset="0"/>
                <a:cs typeface="Cambria" panose="02040503050406030204" pitchFamily="18" charset="0"/>
              </a:rPr>
              <a:t>Возрастные</a:t>
            </a:r>
            <a:r>
              <a:rPr lang="en-US" altLang="ru-RU" b="1">
                <a:solidFill>
                  <a:schemeClr val="accent1">
                    <a:lumMod val="75000"/>
                  </a:schemeClr>
                </a:solidFill>
                <a:latin typeface="Cambria" panose="02040503050406030204" pitchFamily="18" charset="0"/>
                <a:cs typeface="Cambria" panose="02040503050406030204" pitchFamily="18" charset="0"/>
              </a:rPr>
              <a:t> </a:t>
            </a:r>
            <a:r>
              <a:rPr lang="en-US" altLang="en-US" b="1">
                <a:solidFill>
                  <a:schemeClr val="accent1">
                    <a:lumMod val="75000"/>
                  </a:schemeClr>
                </a:solidFill>
                <a:latin typeface="Cambria" panose="02040503050406030204" pitchFamily="18" charset="0"/>
                <a:cs typeface="Cambria" panose="02040503050406030204" pitchFamily="18" charset="0"/>
              </a:rPr>
              <a:t>кризисы</a:t>
            </a:r>
            <a:r>
              <a:rPr lang="en-US" altLang="ru-RU" b="1">
                <a:solidFill>
                  <a:schemeClr val="accent1">
                    <a:lumMod val="75000"/>
                  </a:schemeClr>
                </a:solidFill>
                <a:latin typeface="Cambria" panose="02040503050406030204" pitchFamily="18" charset="0"/>
                <a:cs typeface="Cambria" panose="02040503050406030204" pitchFamily="18" charset="0"/>
              </a:rPr>
              <a:t>:</a:t>
            </a:r>
            <a:r>
              <a:rPr lang="en-US" altLang="en-US">
                <a:solidFill>
                  <a:schemeClr val="accent1">
                    <a:lumMod val="75000"/>
                  </a:schemeClr>
                </a:solidFill>
                <a:latin typeface="Cambria" panose="02040503050406030204" pitchFamily="18" charset="0"/>
                <a:cs typeface="Cambria" panose="02040503050406030204" pitchFamily="18" charset="0"/>
              </a:rPr>
              <a:t> связаны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переходом</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новый</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этап</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жизни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подростковый</a:t>
            </a:r>
            <a:r>
              <a:rPr lang="en-US" altLang="ru-RU">
                <a:solidFill>
                  <a:schemeClr val="accent1">
                    <a:lumMod val="75000"/>
                  </a:schemeClr>
                </a:solidFill>
                <a:latin typeface="Cambria" panose="02040503050406030204" pitchFamily="18" charset="0"/>
                <a:cs typeface="Cambria" panose="02040503050406030204" pitchFamily="18" charset="0"/>
              </a:rPr>
              <a:t>).</a:t>
            </a:r>
          </a:p>
          <a:p>
            <a:r>
              <a:rPr lang="en-US" altLang="en-US" b="1">
                <a:solidFill>
                  <a:schemeClr val="accent1">
                    <a:lumMod val="75000"/>
                  </a:schemeClr>
                </a:solidFill>
                <a:latin typeface="Cambria" panose="02040503050406030204" pitchFamily="18" charset="0"/>
                <a:cs typeface="Cambria" panose="02040503050406030204" pitchFamily="18" charset="0"/>
              </a:rPr>
              <a:t>Экзистенциальные</a:t>
            </a:r>
            <a:r>
              <a:rPr lang="en-US" altLang="ru-RU" b="1">
                <a:solidFill>
                  <a:schemeClr val="accent1">
                    <a:lumMod val="75000"/>
                  </a:schemeClr>
                </a:solidFill>
                <a:latin typeface="Cambria" panose="02040503050406030204" pitchFamily="18" charset="0"/>
                <a:cs typeface="Cambria" panose="02040503050406030204" pitchFamily="18" charset="0"/>
              </a:rPr>
              <a:t> </a:t>
            </a:r>
            <a:r>
              <a:rPr lang="en-US" altLang="en-US" b="1">
                <a:solidFill>
                  <a:schemeClr val="accent1">
                    <a:lumMod val="75000"/>
                  </a:schemeClr>
                </a:solidFill>
                <a:latin typeface="Cambria" panose="02040503050406030204" pitchFamily="18" charset="0"/>
                <a:cs typeface="Cambria" panose="02040503050406030204" pitchFamily="18" charset="0"/>
              </a:rPr>
              <a:t>кризисы</a:t>
            </a:r>
            <a:r>
              <a:rPr lang="en-US" altLang="ru-RU" b="1">
                <a:solidFill>
                  <a:schemeClr val="accent1">
                    <a:lumMod val="75000"/>
                  </a:schemeClr>
                </a:solidFill>
                <a:latin typeface="Cambria" panose="02040503050406030204" pitchFamily="18" charset="0"/>
                <a:cs typeface="Cambria" panose="02040503050406030204" pitchFamily="18" charset="0"/>
              </a:rPr>
              <a:t>:</a:t>
            </a:r>
            <a:r>
              <a:rPr lang="en-US" altLang="en-US" b="1">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вопросы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смысле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жизни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одиночестве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свободе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и</a:t>
            </a:r>
            <a:r>
              <a:rPr lang="en-US" altLang="ru-RU">
                <a:solidFill>
                  <a:schemeClr val="accent1">
                    <a:lumMod val="75000"/>
                  </a:schemeClr>
                </a:solidFill>
                <a:latin typeface="Cambria" panose="02040503050406030204" pitchFamily="18" charset="0"/>
                <a:cs typeface="Cambria" panose="02040503050406030204" pitchFamily="18" charset="0"/>
              </a:rPr>
              <a:t> </a:t>
            </a:r>
            <a:r>
              <a:rPr lang="ru-RU" altLang="en-US">
                <a:solidFill>
                  <a:schemeClr val="accent1">
                    <a:lumMod val="75000"/>
                  </a:schemeClr>
                </a:solidFill>
                <a:latin typeface="Cambria" panose="02040503050406030204" pitchFamily="18" charset="0"/>
                <a:cs typeface="Cambria" panose="02040503050406030204" pitchFamily="18" charset="0"/>
              </a:rPr>
              <a:t>т.д</a:t>
            </a:r>
            <a:r>
              <a:rPr lang="en-US" altLang="ru-RU">
                <a:solidFill>
                  <a:schemeClr val="accent1">
                    <a:lumMod val="75000"/>
                  </a:schemeClr>
                </a:solidFill>
                <a:latin typeface="Cambria" panose="02040503050406030204" pitchFamily="18" charset="0"/>
                <a:cs typeface="Cambria" panose="02040503050406030204" pitchFamily="18" charset="0"/>
              </a:rPr>
              <a:t>.</a:t>
            </a:r>
            <a:r>
              <a:rPr lang="en-US" altLang="en-US">
                <a:solidFill>
                  <a:schemeClr val="accent1">
                    <a:lumMod val="75000"/>
                  </a:schemeClr>
                </a:solidFill>
                <a:latin typeface="Cambria" panose="02040503050406030204" pitchFamily="18" charset="0"/>
                <a:cs typeface="Cambria" panose="020405030504060302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70255"/>
          </a:xfrm>
        </p:spPr>
        <p:txBody>
          <a:bodyPr>
            <a:normAutofit fontScale="90000"/>
          </a:bodyPr>
          <a:lstStyle/>
          <a:p>
            <a:pPr algn="ctr"/>
            <a:r>
              <a:rPr lang="ru-RU" altLang="en-US" sz="3110" b="1">
                <a:solidFill>
                  <a:schemeClr val="accent1">
                    <a:lumMod val="75000"/>
                  </a:schemeClr>
                </a:solidFill>
                <a:latin typeface="Cambria" panose="02040503050406030204" pitchFamily="18" charset="0"/>
                <a:cs typeface="Cambria" panose="02040503050406030204" pitchFamily="18" charset="0"/>
              </a:rPr>
              <a:t>И</a:t>
            </a:r>
            <a:r>
              <a:rPr lang="en-US" altLang="en-US" sz="3110" b="1">
                <a:solidFill>
                  <a:schemeClr val="accent1">
                    <a:lumMod val="75000"/>
                  </a:schemeClr>
                </a:solidFill>
                <a:latin typeface="Cambria" panose="02040503050406030204" pitchFamily="18" charset="0"/>
                <a:cs typeface="Cambria" panose="02040503050406030204" pitchFamily="18" charset="0"/>
              </a:rPr>
              <a:t>ндикаторы</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кризисного</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состояния</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у</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ru-RU" altLang="en-US" sz="3110" b="1">
                <a:solidFill>
                  <a:schemeClr val="accent1">
                    <a:lumMod val="75000"/>
                  </a:schemeClr>
                </a:solidFill>
                <a:latin typeface="Cambria" panose="02040503050406030204" pitchFamily="18" charset="0"/>
                <a:cs typeface="Cambria" panose="02040503050406030204" pitchFamily="18" charset="0"/>
              </a:rPr>
              <a:t>несовершеннолетних</a:t>
            </a:r>
          </a:p>
        </p:txBody>
      </p:sp>
      <p:sp>
        <p:nvSpPr>
          <p:cNvPr id="3" name="Замещающее содержимое 2"/>
          <p:cNvSpPr>
            <a:spLocks noGrp="1"/>
          </p:cNvSpPr>
          <p:nvPr>
            <p:ph idx="1"/>
          </p:nvPr>
        </p:nvSpPr>
        <p:spPr>
          <a:xfrm>
            <a:off x="1547495" y="1280160"/>
            <a:ext cx="10217150" cy="4897120"/>
          </a:xfrm>
        </p:spPr>
        <p:txBody>
          <a:bodyPr>
            <a:noAutofit/>
          </a:bodyPr>
          <a:lstStyle/>
          <a:p>
            <a:pPr marL="0" indent="0">
              <a:buNone/>
            </a:pPr>
            <a:r>
              <a:rPr lang="en-US" altLang="en-US" sz="2000" b="1">
                <a:solidFill>
                  <a:schemeClr val="accent1">
                    <a:lumMod val="75000"/>
                  </a:schemeClr>
                </a:solidFill>
                <a:latin typeface="Cambria" panose="02040503050406030204" pitchFamily="18" charset="0"/>
                <a:cs typeface="Cambria" panose="02040503050406030204" pitchFamily="18" charset="0"/>
              </a:rPr>
              <a:t>Младший</a:t>
            </a:r>
            <a:r>
              <a:rPr lang="en-US" altLang="ru-RU" sz="2000" b="1">
                <a:solidFill>
                  <a:schemeClr val="accent1">
                    <a:lumMod val="75000"/>
                  </a:schemeClr>
                </a:solidFill>
                <a:latin typeface="Cambria" panose="02040503050406030204" pitchFamily="18" charset="0"/>
                <a:cs typeface="Cambria" panose="02040503050406030204" pitchFamily="18" charset="0"/>
              </a:rPr>
              <a:t> </a:t>
            </a:r>
            <a:r>
              <a:rPr lang="en-US" altLang="en-US" sz="2000" b="1">
                <a:solidFill>
                  <a:schemeClr val="accent1">
                    <a:lumMod val="75000"/>
                  </a:schemeClr>
                </a:solidFill>
                <a:latin typeface="Cambria" panose="02040503050406030204" pitchFamily="18" charset="0"/>
                <a:cs typeface="Cambria" panose="02040503050406030204" pitchFamily="18" charset="0"/>
              </a:rPr>
              <a:t>школьник</a:t>
            </a:r>
            <a:r>
              <a:rPr lang="en-US" altLang="ru-RU" sz="2000" b="1">
                <a:solidFill>
                  <a:schemeClr val="accent1">
                    <a:lumMod val="75000"/>
                  </a:schemeClr>
                </a:solidFill>
                <a:latin typeface="Cambria" panose="02040503050406030204" pitchFamily="18" charset="0"/>
                <a:cs typeface="Cambria" panose="02040503050406030204" pitchFamily="18" charset="0"/>
              </a:rPr>
              <a:t> (7–10 </a:t>
            </a:r>
            <a:r>
              <a:rPr lang="en-US" altLang="en-US" sz="2000" b="1">
                <a:solidFill>
                  <a:schemeClr val="accent1">
                    <a:lumMod val="75000"/>
                  </a:schemeClr>
                </a:solidFill>
                <a:latin typeface="Cambria" panose="02040503050406030204" pitchFamily="18" charset="0"/>
                <a:cs typeface="Cambria" panose="02040503050406030204" pitchFamily="18" charset="0"/>
              </a:rPr>
              <a:t>лет</a:t>
            </a:r>
            <a:r>
              <a:rPr lang="en-US" altLang="ru-RU" sz="2000" b="1">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Эмоциональные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Частый</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плач</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необъяснимые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страхи</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раздражительность</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или</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апатия</a:t>
            </a:r>
            <a:r>
              <a:rPr lang="en-US" altLang="ru-RU" sz="20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Поведенческие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Регресс</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энурез</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сосание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пальца</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агрессия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к</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сверстникам</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отказ</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от</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игр</a:t>
            </a:r>
            <a:r>
              <a:rPr lang="en-US" altLang="ru-RU" sz="2000">
                <a:solidFill>
                  <a:schemeClr val="accent1">
                    <a:lumMod val="75000"/>
                  </a:schemeClr>
                </a:solidFill>
                <a:latin typeface="Cambria" panose="02040503050406030204" pitchFamily="18" charset="0"/>
                <a:cs typeface="Cambria" panose="02040503050406030204" pitchFamily="18" charset="0"/>
              </a:rPr>
              <a:t>/</a:t>
            </a:r>
            <a:r>
              <a:rPr lang="en-US" altLang="en-US" sz="2000">
                <a:solidFill>
                  <a:schemeClr val="accent1">
                    <a:lumMod val="75000"/>
                  </a:schemeClr>
                </a:solidFill>
                <a:latin typeface="Cambria" panose="02040503050406030204" pitchFamily="18" charset="0"/>
                <a:cs typeface="Cambria" panose="02040503050406030204" pitchFamily="18" charset="0"/>
              </a:rPr>
              <a:t>учёбы</a:t>
            </a:r>
            <a:r>
              <a:rPr lang="en-US" altLang="ru-RU" sz="20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Физические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Бессонница</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потеря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аппетита</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жалобы</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на</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боли</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голова</a:t>
            </a:r>
            <a:r>
              <a:rPr lang="en-US" altLang="ru-RU" sz="2000">
                <a:solidFill>
                  <a:schemeClr val="accent1">
                    <a:lumMod val="75000"/>
                  </a:schemeClr>
                </a:solidFill>
                <a:latin typeface="Cambria" panose="02040503050406030204" pitchFamily="18" charset="0"/>
                <a:cs typeface="Cambria" panose="02040503050406030204" pitchFamily="18" charset="0"/>
              </a:rPr>
              <a:t>/</a:t>
            </a:r>
            <a:r>
              <a:rPr lang="en-US" altLang="en-US" sz="2000">
                <a:solidFill>
                  <a:schemeClr val="accent1">
                    <a:lumMod val="75000"/>
                  </a:schemeClr>
                </a:solidFill>
                <a:latin typeface="Cambria" panose="02040503050406030204" pitchFamily="18" charset="0"/>
                <a:cs typeface="Cambria" panose="02040503050406030204" pitchFamily="18" charset="0"/>
              </a:rPr>
              <a:t>живот</a:t>
            </a:r>
            <a:r>
              <a:rPr lang="en-US" altLang="ru-RU" sz="20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Учебные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Падение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успеваемости</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страх</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ходить</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в</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школу</a:t>
            </a:r>
            <a:r>
              <a:rPr lang="en-US" altLang="ru-RU" sz="20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b="1">
                <a:solidFill>
                  <a:schemeClr val="accent1">
                    <a:lumMod val="75000"/>
                  </a:schemeClr>
                </a:solidFill>
                <a:latin typeface="Cambria" panose="02040503050406030204" pitchFamily="18" charset="0"/>
                <a:cs typeface="Cambria" panose="02040503050406030204" pitchFamily="18" charset="0"/>
              </a:rPr>
              <a:t>Подросток</a:t>
            </a:r>
            <a:r>
              <a:rPr lang="en-US" altLang="ru-RU" sz="2000" b="1">
                <a:solidFill>
                  <a:schemeClr val="accent1">
                    <a:lumMod val="75000"/>
                  </a:schemeClr>
                </a:solidFill>
                <a:latin typeface="Cambria" panose="02040503050406030204" pitchFamily="18" charset="0"/>
                <a:cs typeface="Cambria" panose="02040503050406030204" pitchFamily="18" charset="0"/>
              </a:rPr>
              <a:t> (11–15 </a:t>
            </a:r>
            <a:r>
              <a:rPr lang="en-US" altLang="en-US" sz="2000" b="1">
                <a:solidFill>
                  <a:schemeClr val="accent1">
                    <a:lumMod val="75000"/>
                  </a:schemeClr>
                </a:solidFill>
                <a:latin typeface="Cambria" panose="02040503050406030204" pitchFamily="18" charset="0"/>
                <a:cs typeface="Cambria" panose="02040503050406030204" pitchFamily="18" charset="0"/>
              </a:rPr>
              <a:t>лет</a:t>
            </a:r>
            <a:r>
              <a:rPr lang="en-US" altLang="ru-RU" sz="2000" b="1">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Эмоциональные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ru-RU" altLang="en-US" sz="2000">
                <a:solidFill>
                  <a:schemeClr val="accent1">
                    <a:lumMod val="75000"/>
                  </a:schemeClr>
                </a:solidFill>
                <a:latin typeface="Cambria" panose="02040503050406030204" pitchFamily="18" charset="0"/>
                <a:cs typeface="Cambria" panose="02040503050406030204" pitchFamily="18" charset="0"/>
              </a:rPr>
              <a:t>С</a:t>
            </a:r>
            <a:r>
              <a:rPr lang="en-US" altLang="en-US" sz="2000">
                <a:solidFill>
                  <a:schemeClr val="accent1">
                    <a:lumMod val="75000"/>
                  </a:schemeClr>
                </a:solidFill>
                <a:latin typeface="Cambria" panose="02040503050406030204" pitchFamily="18" charset="0"/>
                <a:cs typeface="Cambria" panose="02040503050406030204" pitchFamily="18" charset="0"/>
              </a:rPr>
              <a:t>ильная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тревога</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вспышки</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гнева</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или</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эмоциональная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пустота</a:t>
            </a:r>
            <a:r>
              <a:rPr lang="ru-RU" altLang="en-US" sz="2000">
                <a:solidFill>
                  <a:schemeClr val="accent1">
                    <a:lumMod val="75000"/>
                  </a:schemeClr>
                </a:solidFill>
                <a:latin typeface="Cambria" panose="02040503050406030204" pitchFamily="18" charset="0"/>
                <a:cs typeface="Cambria" panose="02040503050406030204" pitchFamily="18" charset="0"/>
              </a:rPr>
              <a:t>, д</a:t>
            </a:r>
            <a:r>
              <a:rPr lang="en-US" altLang="en-US" sz="2000">
                <a:solidFill>
                  <a:schemeClr val="accent1">
                    <a:lumMod val="75000"/>
                  </a:schemeClr>
                </a:solidFill>
                <a:latin typeface="Cambria" panose="02040503050406030204" pitchFamily="18" charset="0"/>
                <a:cs typeface="Cambria" panose="02040503050406030204" pitchFamily="18" charset="0"/>
                <a:sym typeface="+mn-ea"/>
              </a:rPr>
              <a:t>епрессия</a:t>
            </a:r>
            <a:r>
              <a:rPr lang="en-US" altLang="ru-RU" sz="20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Поведенческие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Изоляция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прогулы</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уроков</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конфликты</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рискованное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поведение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алкоголь</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драки</a:t>
            </a:r>
            <a:r>
              <a:rPr lang="en-US" altLang="ru-RU" sz="20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Физические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Нарушения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сна</a:t>
            </a:r>
            <a:r>
              <a:rPr lang="en-US" altLang="ru-RU" sz="2000">
                <a:solidFill>
                  <a:schemeClr val="accent1">
                    <a:lumMod val="75000"/>
                  </a:schemeClr>
                </a:solidFill>
                <a:latin typeface="Cambria" panose="02040503050406030204" pitchFamily="18" charset="0"/>
                <a:cs typeface="Cambria" panose="02040503050406030204" pitchFamily="18" charset="0"/>
              </a:rPr>
              <a:t>/</a:t>
            </a:r>
            <a:r>
              <a:rPr lang="en-US" altLang="en-US" sz="2000">
                <a:solidFill>
                  <a:schemeClr val="accent1">
                    <a:lumMod val="75000"/>
                  </a:schemeClr>
                </a:solidFill>
                <a:latin typeface="Cambria" panose="02040503050406030204" pitchFamily="18" charset="0"/>
                <a:cs typeface="Cambria" panose="02040503050406030204" pitchFamily="18" charset="0"/>
              </a:rPr>
              <a:t>аппетита</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усталость</a:t>
            </a:r>
            <a:r>
              <a:rPr lang="ru-RU" altLang="en-US"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sym typeface="+mn-ea"/>
              </a:rPr>
              <a:t>самоповреждения</a:t>
            </a:r>
            <a:r>
              <a:rPr lang="en-US" altLang="ru-RU" sz="200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2000">
                <a:solidFill>
                  <a:schemeClr val="accent1">
                    <a:lumMod val="75000"/>
                  </a:schemeClr>
                </a:solidFill>
                <a:latin typeface="Cambria" panose="02040503050406030204" pitchFamily="18" charset="0"/>
                <a:cs typeface="Cambria" panose="02040503050406030204" pitchFamily="18" charset="0"/>
              </a:rPr>
              <a:t>⦁</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Учебные</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Полная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потеря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мотивации</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агрессия</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к</a:t>
            </a:r>
            <a:r>
              <a:rPr lang="en-US" altLang="ru-RU" sz="2000">
                <a:solidFill>
                  <a:schemeClr val="accent1">
                    <a:lumMod val="75000"/>
                  </a:schemeClr>
                </a:solidFill>
                <a:latin typeface="Cambria" panose="02040503050406030204" pitchFamily="18" charset="0"/>
                <a:cs typeface="Cambria" panose="02040503050406030204" pitchFamily="18" charset="0"/>
              </a:rPr>
              <a:t> </a:t>
            </a:r>
            <a:r>
              <a:rPr lang="en-US" altLang="en-US" sz="2000">
                <a:solidFill>
                  <a:schemeClr val="accent1">
                    <a:lumMod val="75000"/>
                  </a:schemeClr>
                </a:solidFill>
                <a:latin typeface="Cambria" panose="02040503050406030204" pitchFamily="18" charset="0"/>
                <a:cs typeface="Cambria" panose="02040503050406030204" pitchFamily="18" charset="0"/>
              </a:rPr>
              <a:t>учи</a:t>
            </a:r>
            <a:r>
              <a:rPr lang="en-US" altLang="en-US" sz="2300">
                <a:solidFill>
                  <a:schemeClr val="accent1">
                    <a:lumMod val="75000"/>
                  </a:schemeClr>
                </a:solidFill>
                <a:latin typeface="Cambria" panose="02040503050406030204" pitchFamily="18" charset="0"/>
                <a:cs typeface="Cambria" panose="02040503050406030204" pitchFamily="18" charset="0"/>
              </a:rPr>
              <a:t>телям</a:t>
            </a:r>
            <a:r>
              <a:rPr lang="en-US" altLang="ru-RU" sz="2300">
                <a:solidFill>
                  <a:schemeClr val="accent1">
                    <a:lumMod val="75000"/>
                  </a:schemeClr>
                </a:solidFill>
                <a:latin typeface="Cambria" panose="02040503050406030204" pitchFamily="18" charset="0"/>
                <a:cs typeface="Cambria" panose="02040503050406030204"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2230"/>
            <a:ext cx="10515600" cy="914400"/>
          </a:xfrm>
        </p:spPr>
        <p:txBody>
          <a:bodyPr>
            <a:normAutofit/>
          </a:bodyPr>
          <a:lstStyle/>
          <a:p>
            <a:pPr lvl="0" algn="ctr">
              <a:lnSpc>
                <a:spcPct val="100000"/>
              </a:lnSpc>
              <a:spcBef>
                <a:spcPts val="0"/>
              </a:spcBef>
            </a:pPr>
            <a:r>
              <a:rPr lang="ru-RU" sz="2400" b="1" spc="50" dirty="0">
                <a:ln w="11430"/>
                <a:solidFill>
                  <a:schemeClr val="accent1">
                    <a:lumMod val="75000"/>
                  </a:schemeClr>
                </a:solidFill>
                <a:latin typeface="Cambria" panose="02040503050406030204" pitchFamily="18" charset="0"/>
                <a:ea typeface="+mn-ea"/>
                <a:cs typeface="+mn-cs"/>
              </a:rPr>
              <a:t>ПРИЗНАКИ ДЕПРЕССИИ</a:t>
            </a:r>
            <a:br>
              <a:rPr lang="ru-RU" sz="2400" b="1" spc="50" dirty="0">
                <a:ln w="11430"/>
                <a:solidFill>
                  <a:schemeClr val="accent1">
                    <a:lumMod val="75000"/>
                  </a:schemeClr>
                </a:solidFill>
                <a:latin typeface="Cambria" panose="02040503050406030204" pitchFamily="18" charset="0"/>
                <a:ea typeface="+mn-ea"/>
                <a:cs typeface="+mn-cs"/>
              </a:rPr>
            </a:br>
            <a:endParaRPr lang="ru-RU" sz="2400" b="1" spc="50" dirty="0">
              <a:ln w="11430"/>
              <a:solidFill>
                <a:schemeClr val="accent1">
                  <a:lumMod val="75000"/>
                </a:schemeClr>
              </a:solidFill>
              <a:latin typeface="Cambria" panose="02040503050406030204" pitchFamily="18" charset="0"/>
              <a:ea typeface="+mn-ea"/>
              <a:cs typeface="+mn-cs"/>
            </a:endParaRPr>
          </a:p>
        </p:txBody>
      </p:sp>
      <p:sp>
        <p:nvSpPr>
          <p:cNvPr id="3" name="Объект 2"/>
          <p:cNvSpPr>
            <a:spLocks noGrp="1"/>
          </p:cNvSpPr>
          <p:nvPr>
            <p:ph idx="1"/>
          </p:nvPr>
        </p:nvSpPr>
        <p:spPr>
          <a:xfrm>
            <a:off x="2002971" y="783771"/>
            <a:ext cx="9652000" cy="5393192"/>
          </a:xfrm>
        </p:spPr>
        <p:txBody>
          <a:bodyPr>
            <a:normAutofit fontScale="25000" lnSpcReduction="20000"/>
          </a:bodyPr>
          <a:lstStyle/>
          <a:p>
            <a:pPr marL="0" lvl="0" indent="0" algn="ctr">
              <a:lnSpc>
                <a:spcPct val="100000"/>
              </a:lnSpc>
              <a:spcBef>
                <a:spcPts val="0"/>
              </a:spcBef>
              <a:buNone/>
            </a:pPr>
            <a:endParaRPr lang="ru-RU" sz="2300" b="1" dirty="0">
              <a:ln w="1905"/>
              <a:solidFill>
                <a:schemeClr val="accent1">
                  <a:lumMod val="75000"/>
                </a:schemeClr>
              </a:solidFill>
              <a:latin typeface="Cambria" panose="02040503050406030204" pitchFamily="18" charset="0"/>
            </a:endParaRPr>
          </a:p>
          <a:p>
            <a:pPr marL="0" fontAlgn="t">
              <a:spcBef>
                <a:spcPts val="0"/>
              </a:spcBef>
            </a:pPr>
            <a:r>
              <a:rPr lang="ru-RU" sz="8000" b="1" dirty="0">
                <a:solidFill>
                  <a:schemeClr val="accent2">
                    <a:lumMod val="75000"/>
                  </a:schemeClr>
                </a:solidFill>
                <a:latin typeface="Cambria" panose="02040503050406030204" pitchFamily="18" charset="0"/>
                <a:ea typeface="Cambria" panose="02040503050406030204" pitchFamily="18" charset="0"/>
              </a:rPr>
              <a:t>ЭМОЦИИ</a:t>
            </a:r>
            <a:endParaRPr lang="en-US" sz="8000" dirty="0">
              <a:solidFill>
                <a:schemeClr val="accent2">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угнетенное и подавленное настроение;</a:t>
            </a:r>
            <a:endParaRPr lang="en-US" sz="8000"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чувство вины и недовольство собой;</a:t>
            </a:r>
            <a:endParaRPr lang="en-US" sz="8000"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сниженная способность радоваться и получать удовольствие;</a:t>
            </a:r>
            <a:endParaRPr lang="en-US" sz="8000"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тревога и раздражительность.</a:t>
            </a:r>
          </a:p>
          <a:p>
            <a:pPr marL="283210" indent="-283210" fontAlgn="t">
              <a:spcBef>
                <a:spcPts val="0"/>
              </a:spcBef>
            </a:pPr>
            <a:endParaRPr lang="en-US" sz="8000" dirty="0">
              <a:solidFill>
                <a:schemeClr val="accent1">
                  <a:lumMod val="50000"/>
                </a:schemeClr>
              </a:solidFill>
              <a:latin typeface="Cambria" panose="02040503050406030204" pitchFamily="18" charset="0"/>
              <a:ea typeface="Cambria" panose="02040503050406030204" pitchFamily="18" charset="0"/>
            </a:endParaRPr>
          </a:p>
          <a:p>
            <a:pPr marL="0" fontAlgn="t">
              <a:spcBef>
                <a:spcPts val="0"/>
              </a:spcBef>
            </a:pPr>
            <a:r>
              <a:rPr lang="ru-RU" sz="8000" b="1" dirty="0">
                <a:solidFill>
                  <a:schemeClr val="accent2">
                    <a:lumMod val="75000"/>
                  </a:schemeClr>
                </a:solidFill>
                <a:latin typeface="Cambria" panose="02040503050406030204" pitchFamily="18" charset="0"/>
                <a:ea typeface="Cambria" panose="02040503050406030204" pitchFamily="18" charset="0"/>
              </a:rPr>
              <a:t>МЫШЛЕНИЕ</a:t>
            </a:r>
            <a:endParaRPr lang="en-US" sz="8000" dirty="0">
              <a:solidFill>
                <a:schemeClr val="accent2">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негативное оценивание себя;</a:t>
            </a:r>
            <a:endParaRPr lang="en-US" sz="8000"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негативное оценивание мира;</a:t>
            </a:r>
            <a:endParaRPr lang="en-US" sz="8000"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негативное оценивание будущего;</a:t>
            </a:r>
            <a:endParaRPr lang="en-US" sz="8000"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снижена концентрация внимания;</a:t>
            </a:r>
            <a:endParaRPr lang="en-US" sz="8000"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заторможенность мышления.</a:t>
            </a:r>
          </a:p>
          <a:p>
            <a:pPr marL="283210" indent="-283210" fontAlgn="t">
              <a:spcBef>
                <a:spcPts val="0"/>
              </a:spcBef>
            </a:pPr>
            <a:endParaRPr lang="en-US" sz="8000" dirty="0">
              <a:solidFill>
                <a:schemeClr val="accent1">
                  <a:lumMod val="50000"/>
                </a:schemeClr>
              </a:solidFill>
              <a:latin typeface="Cambria" panose="02040503050406030204" pitchFamily="18" charset="0"/>
              <a:ea typeface="Cambria" panose="02040503050406030204" pitchFamily="18" charset="0"/>
            </a:endParaRPr>
          </a:p>
          <a:p>
            <a:pPr marL="0" fontAlgn="t">
              <a:spcBef>
                <a:spcPts val="0"/>
              </a:spcBef>
            </a:pPr>
            <a:r>
              <a:rPr lang="ru-RU" sz="8000" b="1" dirty="0">
                <a:solidFill>
                  <a:schemeClr val="accent2">
                    <a:lumMod val="75000"/>
                  </a:schemeClr>
                </a:solidFill>
                <a:latin typeface="Cambria" panose="02040503050406030204" pitchFamily="18" charset="0"/>
                <a:ea typeface="Cambria" panose="02040503050406030204" pitchFamily="18" charset="0"/>
              </a:rPr>
              <a:t>ФИЗИОЛОГИЯ</a:t>
            </a:r>
            <a:endParaRPr lang="en-US" sz="8000" dirty="0">
              <a:solidFill>
                <a:schemeClr val="accent2">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нарушения сна, ранние пробуждения;</a:t>
            </a:r>
            <a:endParaRPr lang="en-US" sz="8000" b="1"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снижение или повышение аппетита и веса;</a:t>
            </a:r>
            <a:endParaRPr lang="en-US" sz="8000" b="1"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снижение сексуального влечения;</a:t>
            </a:r>
            <a:endParaRPr lang="en-US" sz="8000" b="1"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повышенная утомляемость;</a:t>
            </a:r>
            <a:endParaRPr lang="en-US" sz="8000" b="1"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непонятные боли.</a:t>
            </a:r>
          </a:p>
          <a:p>
            <a:pPr marL="283210" indent="-283210" fontAlgn="t">
              <a:spcBef>
                <a:spcPts val="0"/>
              </a:spcBef>
            </a:pPr>
            <a:endParaRPr lang="en-US" sz="8000" b="1" dirty="0">
              <a:solidFill>
                <a:schemeClr val="accent1">
                  <a:lumMod val="50000"/>
                </a:schemeClr>
              </a:solidFill>
              <a:latin typeface="Cambria" panose="02040503050406030204" pitchFamily="18" charset="0"/>
              <a:ea typeface="Cambria" panose="02040503050406030204" pitchFamily="18" charset="0"/>
            </a:endParaRPr>
          </a:p>
          <a:p>
            <a:pPr marL="0" fontAlgn="t">
              <a:spcBef>
                <a:spcPts val="0"/>
              </a:spcBef>
            </a:pPr>
            <a:r>
              <a:rPr lang="ru-RU" sz="8000" b="1" dirty="0">
                <a:solidFill>
                  <a:schemeClr val="accent2">
                    <a:lumMod val="75000"/>
                  </a:schemeClr>
                </a:solidFill>
                <a:latin typeface="Cambria" panose="02040503050406030204" pitchFamily="18" charset="0"/>
                <a:ea typeface="Cambria" panose="02040503050406030204" pitchFamily="18" charset="0"/>
              </a:rPr>
              <a:t>ПОВЕДЕНИЕ</a:t>
            </a:r>
            <a:endParaRPr lang="en-US" sz="8000" b="1" dirty="0">
              <a:solidFill>
                <a:schemeClr val="accent2">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трудно куда-то выходить или что-то делать;</a:t>
            </a:r>
            <a:endParaRPr lang="en-US" sz="8000" b="1"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снижение интереса к людям и развлечениям;</a:t>
            </a:r>
            <a:endParaRPr lang="en-US" sz="8000" b="1" dirty="0">
              <a:solidFill>
                <a:schemeClr val="accent1">
                  <a:lumMod val="75000"/>
                </a:schemeClr>
              </a:solidFill>
              <a:latin typeface="Cambria" panose="02040503050406030204" pitchFamily="18" charset="0"/>
              <a:ea typeface="Cambria" panose="02040503050406030204" pitchFamily="18" charset="0"/>
            </a:endParaRPr>
          </a:p>
          <a:p>
            <a:pPr marL="283210" indent="-283210" fontAlgn="t">
              <a:spcBef>
                <a:spcPts val="0"/>
              </a:spcBef>
            </a:pPr>
            <a:r>
              <a:rPr lang="ru-RU" sz="8000" b="1" dirty="0">
                <a:solidFill>
                  <a:schemeClr val="accent1">
                    <a:lumMod val="75000"/>
                  </a:schemeClr>
                </a:solidFill>
                <a:latin typeface="Cambria" panose="02040503050406030204" pitchFamily="18" charset="0"/>
                <a:ea typeface="Cambria" panose="02040503050406030204" pitchFamily="18" charset="0"/>
              </a:rPr>
              <a:t>снижение двигательной активности вплоть до ступора.</a:t>
            </a:r>
            <a:endParaRPr lang="en-US" sz="8000" b="1" dirty="0">
              <a:solidFill>
                <a:schemeClr val="accent1">
                  <a:lumMod val="75000"/>
                </a:schemeClr>
              </a:solidFill>
              <a:latin typeface="Cambria" panose="02040503050406030204" pitchFamily="18" charset="0"/>
              <a:ea typeface="Cambria" panose="02040503050406030204" pitchFamily="18" charset="0"/>
            </a:endParaRPr>
          </a:p>
          <a:p>
            <a:pPr marL="0" lvl="0" indent="0" algn="ctr">
              <a:lnSpc>
                <a:spcPct val="100000"/>
              </a:lnSpc>
              <a:spcBef>
                <a:spcPts val="0"/>
              </a:spcBef>
              <a:buNone/>
            </a:pPr>
            <a:endParaRPr lang="ru-RU" sz="5500" b="1" dirty="0">
              <a:ln w="1905"/>
              <a:solidFill>
                <a:schemeClr val="accent1">
                  <a:lumMod val="75000"/>
                </a:schemeClr>
              </a:solidFill>
              <a:latin typeface="Cambria" panose="02040503050406030204" pitchFamily="18" charset="0"/>
              <a:ea typeface="Cambria" panose="02040503050406030204" pitchFamily="18" charset="0"/>
            </a:endParaRPr>
          </a:p>
          <a:p>
            <a:pPr marL="0" lvl="0" indent="0" algn="ctr">
              <a:lnSpc>
                <a:spcPct val="100000"/>
              </a:lnSpc>
              <a:spcBef>
                <a:spcPts val="0"/>
              </a:spcBef>
              <a:buNone/>
            </a:pPr>
            <a:r>
              <a:rPr lang="ru-RU" sz="9600" b="1" dirty="0">
                <a:ln w="1905"/>
                <a:solidFill>
                  <a:schemeClr val="accent1">
                    <a:lumMod val="75000"/>
                  </a:schemeClr>
                </a:solidFill>
                <a:latin typeface="Cambria" panose="02040503050406030204" pitchFamily="18" charset="0"/>
                <a:ea typeface="Cambria" panose="02040503050406030204" pitchFamily="18" charset="0"/>
              </a:rPr>
              <a:t>Продолжительность не менее 2 недель - </a:t>
            </a:r>
            <a:r>
              <a:rPr lang="ru-RU" sz="9600" b="1" dirty="0">
                <a:ln w="1905"/>
                <a:solidFill>
                  <a:schemeClr val="accent2">
                    <a:lumMod val="75000"/>
                  </a:schemeClr>
                </a:solidFill>
                <a:latin typeface="Cambria" panose="02040503050406030204" pitchFamily="18" charset="0"/>
                <a:ea typeface="Cambria" panose="02040503050406030204" pitchFamily="18" charset="0"/>
              </a:rPr>
              <a:t>ДЕПРЕССИЯ</a:t>
            </a:r>
          </a:p>
          <a:p>
            <a:pPr marL="0" indent="0">
              <a:buNone/>
            </a:pPr>
            <a:endParaRPr lang="en-US" sz="9600" dirty="0">
              <a:solidFill>
                <a:schemeClr val="accent2">
                  <a:lumMod val="75000"/>
                </a:schemeClr>
              </a:solidFill>
              <a:latin typeface="Cambria" panose="02040503050406030204" pitchFamily="18" charset="0"/>
              <a:ea typeface="Cambria" panose="0204050305040603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20040"/>
          </a:xfrm>
        </p:spPr>
        <p:txBody>
          <a:bodyPr>
            <a:normAutofit fontScale="90000"/>
          </a:bodyPr>
          <a:lstStyle/>
          <a:p>
            <a:pPr algn="ctr"/>
            <a:r>
              <a:rPr lang="ru-RU" altLang="en-US" sz="3110" b="1">
                <a:solidFill>
                  <a:schemeClr val="accent1">
                    <a:lumMod val="75000"/>
                  </a:schemeClr>
                </a:solidFill>
                <a:latin typeface="Cambria" panose="02040503050406030204" pitchFamily="18" charset="0"/>
                <a:cs typeface="Cambria" panose="02040503050406030204" pitchFamily="18" charset="0"/>
              </a:rPr>
              <a:t>П</a:t>
            </a:r>
            <a:r>
              <a:rPr lang="en-US" altLang="en-US" sz="3110" b="1">
                <a:solidFill>
                  <a:schemeClr val="accent1">
                    <a:lumMod val="75000"/>
                  </a:schemeClr>
                </a:solidFill>
                <a:latin typeface="Cambria" panose="02040503050406030204" pitchFamily="18" charset="0"/>
                <a:cs typeface="Cambria" panose="02040503050406030204" pitchFamily="18" charset="0"/>
              </a:rPr>
              <a:t>равила</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беседы</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при</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угрозе</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самоповреждения</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острое</a:t>
            </a:r>
            <a:r>
              <a:rPr lang="en-US" altLang="ru-RU"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rPr>
              <a:t>состояние</a:t>
            </a:r>
            <a:r>
              <a:rPr lang="en-US" altLang="ru-RU" sz="3110" b="1">
                <a:solidFill>
                  <a:schemeClr val="accent1">
                    <a:lumMod val="75000"/>
                  </a:schemeClr>
                </a:solidFill>
                <a:latin typeface="Cambria" panose="02040503050406030204" pitchFamily="18" charset="0"/>
                <a:cs typeface="Cambria" panose="02040503050406030204" pitchFamily="18" charset="0"/>
              </a:rPr>
              <a:t>)</a:t>
            </a:r>
            <a:r>
              <a:rPr lang="ru-RU" altLang="en-US" sz="3110" b="1">
                <a:solidFill>
                  <a:schemeClr val="accent1">
                    <a:lumMod val="75000"/>
                  </a:schemeClr>
                </a:solidFill>
                <a:latin typeface="Cambria" panose="02040503050406030204" pitchFamily="18" charset="0"/>
                <a:cs typeface="Cambria" panose="02040503050406030204" pitchFamily="18" charset="0"/>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в</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текущ</a:t>
            </a:r>
            <a:r>
              <a:rPr lang="ru-RU" altLang="en-US" sz="3110" b="1">
                <a:solidFill>
                  <a:schemeClr val="accent1">
                    <a:lumMod val="75000"/>
                  </a:schemeClr>
                </a:solidFill>
                <a:latin typeface="Cambria" panose="02040503050406030204" pitchFamily="18" charset="0"/>
                <a:cs typeface="Cambria" panose="02040503050406030204" pitchFamily="18" charset="0"/>
                <a:sym typeface="+mn-ea"/>
              </a:rPr>
              <a:t>ем</a:t>
            </a:r>
            <a:r>
              <a:rPr lang="en-US" altLang="ru-RU" sz="311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a:solidFill>
                  <a:schemeClr val="accent1">
                    <a:lumMod val="75000"/>
                  </a:schemeClr>
                </a:solidFill>
                <a:latin typeface="Cambria" panose="02040503050406030204" pitchFamily="18" charset="0"/>
                <a:cs typeface="Cambria" panose="02040503050406030204" pitchFamily="18" charset="0"/>
                <a:sym typeface="+mn-ea"/>
              </a:rPr>
              <a:t>момент</a:t>
            </a:r>
            <a:r>
              <a:rPr lang="ru-RU" altLang="en-US" sz="3110" b="1">
                <a:solidFill>
                  <a:schemeClr val="accent1">
                    <a:lumMod val="75000"/>
                  </a:schemeClr>
                </a:solidFill>
                <a:latin typeface="Cambria" panose="02040503050406030204" pitchFamily="18" charset="0"/>
                <a:cs typeface="Cambria" panose="02040503050406030204" pitchFamily="18" charset="0"/>
                <a:sym typeface="+mn-ea"/>
              </a:rPr>
              <a:t>е</a:t>
            </a:r>
            <a:endParaRPr lang="en-US" altLang="ru-RU" sz="3110" b="1">
              <a:solidFill>
                <a:schemeClr val="accent1">
                  <a:lumMod val="75000"/>
                </a:schemeClr>
              </a:solidFill>
              <a:latin typeface="Cambria" panose="02040503050406030204" pitchFamily="18" charset="0"/>
              <a:cs typeface="Cambria" panose="02040503050406030204" pitchFamily="18" charset="0"/>
            </a:endParaRPr>
          </a:p>
        </p:txBody>
      </p:sp>
      <p:sp>
        <p:nvSpPr>
          <p:cNvPr id="3" name="Замещающее содержимое 2"/>
          <p:cNvSpPr>
            <a:spLocks noGrp="1"/>
          </p:cNvSpPr>
          <p:nvPr>
            <p:ph idx="1"/>
          </p:nvPr>
        </p:nvSpPr>
        <p:spPr>
          <a:xfrm>
            <a:off x="1423035" y="925830"/>
            <a:ext cx="10629900" cy="5777865"/>
          </a:xfrm>
        </p:spPr>
        <p:txBody>
          <a:bodyPr>
            <a:noAutofit/>
          </a:bodyPr>
          <a:lstStyle/>
          <a:p>
            <a:pPr marL="0" indent="0">
              <a:buNone/>
            </a:pPr>
            <a:r>
              <a:rPr lang="ru-RU" altLang="en-US" sz="1600" b="1" dirty="0">
                <a:solidFill>
                  <a:schemeClr val="accent2">
                    <a:lumMod val="75000"/>
                  </a:schemeClr>
                </a:solidFill>
                <a:latin typeface="Cambria" panose="02040503050406030204" pitchFamily="18" charset="0"/>
                <a:cs typeface="Cambria" panose="02040503050406030204" pitchFamily="18" charset="0"/>
              </a:rPr>
              <a:t>1</a:t>
            </a:r>
            <a:r>
              <a:rPr lang="ru-RU" altLang="en-US" sz="1800" b="1" dirty="0">
                <a:solidFill>
                  <a:schemeClr val="accent2">
                    <a:lumMod val="75000"/>
                  </a:schemeClr>
                </a:solidFill>
                <a:latin typeface="Cambria" panose="02040503050406030204" pitchFamily="18" charset="0"/>
                <a:cs typeface="Cambria" panose="02040503050406030204" pitchFamily="18" charset="0"/>
              </a:rPr>
              <a:t>.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Оценить</a:t>
            </a:r>
            <a:r>
              <a:rPr lang="en-US" altLang="ru-RU" sz="1800" b="1" dirty="0">
                <a:solidFill>
                  <a:schemeClr val="accent2">
                    <a:lumMod val="75000"/>
                  </a:schemeClr>
                </a:solidFill>
                <a:latin typeface="Cambria" panose="02040503050406030204" pitchFamily="18" charset="0"/>
                <a:cs typeface="Cambria" panose="02040503050406030204" pitchFamily="18" charset="0"/>
              </a:rPr>
              <a:t>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риск</a:t>
            </a:r>
            <a:r>
              <a:rPr lang="en-US" altLang="ru-RU" sz="1800" b="1" dirty="0">
                <a:solidFill>
                  <a:schemeClr val="accent2">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Спроси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прямо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Ты</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думаешь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причинении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вреда</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себе</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прямо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сейчас</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Есть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предметы</a:t>
            </a:r>
            <a:r>
              <a:rPr lang="en-US" altLang="ru-RU" sz="1800" dirty="0">
                <a:solidFill>
                  <a:schemeClr val="accent1">
                    <a:lumMod val="75000"/>
                  </a:schemeClr>
                </a:solidFill>
                <a:latin typeface="Cambria" panose="02040503050406030204" pitchFamily="18" charset="0"/>
                <a:cs typeface="Cambria" panose="02040503050406030204" pitchFamily="18" charset="0"/>
              </a:rPr>
              <a:t>/</a:t>
            </a:r>
            <a:r>
              <a:rPr lang="en-US" altLang="en-US" sz="1800" dirty="0" err="1">
                <a:solidFill>
                  <a:schemeClr val="accent1">
                    <a:lumMod val="75000"/>
                  </a:schemeClr>
                </a:solidFill>
                <a:latin typeface="Cambria" panose="02040503050406030204" pitchFamily="18" charset="0"/>
                <a:cs typeface="Cambria" panose="02040503050406030204" pitchFamily="18" charset="0"/>
              </a:rPr>
              <a:t>план</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sz="1800" b="1" dirty="0">
                <a:solidFill>
                  <a:schemeClr val="accent2">
                    <a:lumMod val="75000"/>
                  </a:schemeClr>
                </a:solidFill>
                <a:latin typeface="Cambria" panose="02040503050406030204" pitchFamily="18" charset="0"/>
                <a:cs typeface="Cambria" panose="02040503050406030204" pitchFamily="18" charset="0"/>
              </a:rPr>
              <a:t>2.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Слушать</a:t>
            </a:r>
            <a:r>
              <a:rPr lang="en-US" altLang="ru-RU" sz="1800" b="1" dirty="0">
                <a:solidFill>
                  <a:schemeClr val="accent2">
                    <a:lumMod val="75000"/>
                  </a:schemeClr>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Дай</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высказаться</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Расскажи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что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происходит</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Я</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здесь</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sz="1800" b="1" dirty="0">
                <a:solidFill>
                  <a:schemeClr val="accent2">
                    <a:lumMod val="75000"/>
                  </a:schemeClr>
                </a:solidFill>
                <a:latin typeface="Cambria" panose="02040503050406030204" pitchFamily="18" charset="0"/>
                <a:cs typeface="Cambria" panose="02040503050406030204" pitchFamily="18" charset="0"/>
              </a:rPr>
              <a:t>3.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Эмпатия</a:t>
            </a:r>
            <a:r>
              <a:rPr lang="en-US" altLang="ru-RU" sz="1800" b="1" dirty="0">
                <a:solidFill>
                  <a:schemeClr val="accent2">
                    <a:lumMod val="75000"/>
                  </a:schemeClr>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Валидируй</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Я</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вижу</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как</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тебе</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больно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Твои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чувства</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важны</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sz="1800" b="1" dirty="0">
                <a:solidFill>
                  <a:schemeClr val="accent2">
                    <a:lumMod val="75000"/>
                  </a:schemeClr>
                </a:solidFill>
                <a:latin typeface="Cambria" panose="02040503050406030204" pitchFamily="18" charset="0"/>
                <a:cs typeface="Cambria" panose="02040503050406030204" pitchFamily="18" charset="0"/>
              </a:rPr>
              <a:t>4.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Убрать</a:t>
            </a:r>
            <a:r>
              <a:rPr lang="en-US" altLang="ru-RU" sz="1800" b="1" dirty="0">
                <a:solidFill>
                  <a:schemeClr val="accent2">
                    <a:lumMod val="75000"/>
                  </a:schemeClr>
                </a:solidFill>
                <a:latin typeface="Cambria" panose="02040503050406030204" pitchFamily="18" charset="0"/>
                <a:cs typeface="Cambria" panose="02040503050406030204" pitchFamily="18" charset="0"/>
              </a:rPr>
              <a:t>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опасность</a:t>
            </a:r>
            <a:r>
              <a:rPr lang="en-US" altLang="ru-RU" sz="1800" b="1" dirty="0">
                <a:solidFill>
                  <a:schemeClr val="accent2">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Осмотр</a:t>
            </a:r>
            <a:r>
              <a:rPr lang="ru-RU" altLang="en-US" sz="1800" dirty="0" err="1">
                <a:solidFill>
                  <a:schemeClr val="accent1">
                    <a:lumMod val="75000"/>
                  </a:schemeClr>
                </a:solidFill>
                <a:latin typeface="Cambria" panose="02040503050406030204" pitchFamily="18" charset="0"/>
                <a:cs typeface="Cambria" panose="02040503050406030204" pitchFamily="18" charset="0"/>
              </a:rPr>
              <a:t>еть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пространство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убер</a:t>
            </a:r>
            <a:r>
              <a:rPr lang="ru-RU" altLang="en-US" sz="1800" dirty="0" err="1">
                <a:solidFill>
                  <a:schemeClr val="accent1">
                    <a:lumMod val="75000"/>
                  </a:schemeClr>
                </a:solidFill>
                <a:latin typeface="Cambria" panose="02040503050406030204" pitchFamily="18" charset="0"/>
                <a:cs typeface="Cambria" panose="02040503050406030204" pitchFamily="18" charset="0"/>
              </a:rPr>
              <a:t>ать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острые</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предметы</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Не</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оставля</a:t>
            </a:r>
            <a:r>
              <a:rPr lang="ru-RU" altLang="en-US" sz="1800" dirty="0" err="1">
                <a:solidFill>
                  <a:schemeClr val="accent1">
                    <a:lumMod val="75000"/>
                  </a:schemeClr>
                </a:solidFill>
                <a:latin typeface="Cambria" panose="02040503050406030204" pitchFamily="18" charset="0"/>
                <a:cs typeface="Cambria" panose="02040503050406030204" pitchFamily="18" charset="0"/>
              </a:rPr>
              <a:t>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одного</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sz="1800" b="1" dirty="0">
                <a:solidFill>
                  <a:schemeClr val="accent2">
                    <a:lumMod val="75000"/>
                  </a:schemeClr>
                </a:solidFill>
                <a:latin typeface="Cambria" panose="02040503050406030204" pitchFamily="18" charset="0"/>
                <a:cs typeface="Cambria" panose="02040503050406030204" pitchFamily="18" charset="0"/>
              </a:rPr>
              <a:t>5.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Действовать</a:t>
            </a:r>
            <a:r>
              <a:rPr lang="en-US" altLang="ru-RU" sz="1800" b="1" dirty="0">
                <a:solidFill>
                  <a:schemeClr val="accent2">
                    <a:lumMod val="75000"/>
                  </a:schemeClr>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Позвон</a:t>
            </a:r>
            <a:r>
              <a:rPr lang="ru-RU" altLang="en-US" sz="1800" dirty="0">
                <a:solidFill>
                  <a:schemeClr val="accent1">
                    <a:lumMod val="75000"/>
                  </a:schemeClr>
                </a:solidFill>
                <a:latin typeface="Cambria" panose="02040503050406030204" pitchFamily="18" charset="0"/>
                <a:cs typeface="Cambria" panose="02040503050406030204" pitchFamily="18" charset="0"/>
              </a:rPr>
              <a:t>ить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в</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скорую</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помощь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или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психологу</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ОБЯЗАТЕЛЬНО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ПОСЕТИТЬ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ВРАЧА</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ПСИХИАТРА</a:t>
            </a:r>
            <a:r>
              <a:rPr lang="en-US" altLang="ru-RU" sz="1800" dirty="0">
                <a:solidFill>
                  <a:schemeClr val="accent1">
                    <a:lumMod val="75000"/>
                  </a:schemeClr>
                </a:solidFill>
                <a:latin typeface="Cambria" panose="02040503050406030204" pitchFamily="18" charset="0"/>
                <a:cs typeface="Cambria" panose="02040503050406030204" pitchFamily="18" charset="0"/>
              </a:rPr>
              <a:t>). </a:t>
            </a:r>
          </a:p>
          <a:p>
            <a:pPr marL="0" indent="0">
              <a:buNone/>
            </a:pPr>
            <a:r>
              <a:rPr lang="en-US" altLang="en-US" sz="1800" dirty="0" err="1">
                <a:solidFill>
                  <a:schemeClr val="accent1">
                    <a:lumMod val="75000"/>
                  </a:schemeClr>
                </a:solidFill>
                <a:latin typeface="Cambria" panose="02040503050406030204" pitchFamily="18" charset="0"/>
                <a:cs typeface="Cambria" panose="02040503050406030204" pitchFamily="18" charset="0"/>
              </a:rPr>
              <a:t>Длительность</a:t>
            </a:r>
            <a:r>
              <a:rPr lang="en-US" altLang="ru-RU" sz="1800" dirty="0">
                <a:solidFill>
                  <a:schemeClr val="accent1">
                    <a:lumMod val="75000"/>
                  </a:schemeClr>
                </a:solidFill>
                <a:latin typeface="Cambria" panose="02040503050406030204" pitchFamily="18" charset="0"/>
                <a:cs typeface="Cambria" panose="02040503050406030204" pitchFamily="18" charset="0"/>
              </a:rPr>
              <a:t>: 5–10 </a:t>
            </a:r>
            <a:r>
              <a:rPr lang="en-US" altLang="en-US" sz="1800" dirty="0" err="1">
                <a:solidFill>
                  <a:schemeClr val="accent1">
                    <a:lumMod val="75000"/>
                  </a:schemeClr>
                </a:solidFill>
                <a:latin typeface="Cambria" panose="02040503050406030204" pitchFamily="18" charset="0"/>
                <a:cs typeface="Cambria" panose="02040503050406030204" pitchFamily="18" charset="0"/>
              </a:rPr>
              <a:t>мин</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затем</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помощь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Документир</a:t>
            </a:r>
            <a:r>
              <a:rPr lang="ru-RU" altLang="en-US" sz="1800" dirty="0" err="1">
                <a:solidFill>
                  <a:schemeClr val="accent1">
                    <a:lumMod val="75000"/>
                  </a:schemeClr>
                </a:solidFill>
                <a:latin typeface="Cambria" panose="02040503050406030204" pitchFamily="18" charset="0"/>
                <a:cs typeface="Cambria" panose="02040503050406030204" pitchFamily="18" charset="0"/>
              </a:rPr>
              <a:t>овать</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lgn="ctr">
              <a:buNone/>
            </a:pPr>
            <a:r>
              <a:rPr lang="en-US" altLang="ru-RU" sz="1800" b="1" dirty="0">
                <a:latin typeface="Cambria" panose="02040503050406030204" pitchFamily="18" charset="0"/>
                <a:cs typeface="Cambria" panose="02040503050406030204" pitchFamily="18" charset="0"/>
              </a:rPr>
              <a:t>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Чего</a:t>
            </a:r>
            <a:r>
              <a:rPr lang="en-US" altLang="ru-RU" sz="1800" b="1" dirty="0">
                <a:solidFill>
                  <a:schemeClr val="accent2">
                    <a:lumMod val="75000"/>
                  </a:schemeClr>
                </a:solidFill>
                <a:latin typeface="Cambria" panose="02040503050406030204" pitchFamily="18" charset="0"/>
                <a:cs typeface="Cambria" panose="02040503050406030204" pitchFamily="18" charset="0"/>
              </a:rPr>
              <a:t> </a:t>
            </a:r>
            <a:r>
              <a:rPr lang="en-US" altLang="en-US" sz="1800" b="1" dirty="0">
                <a:solidFill>
                  <a:schemeClr val="accent2">
                    <a:lumMod val="75000"/>
                  </a:schemeClr>
                </a:solidFill>
                <a:latin typeface="Cambria" panose="02040503050406030204" pitchFamily="18" charset="0"/>
                <a:cs typeface="Cambria" panose="02040503050406030204" pitchFamily="18" charset="0"/>
              </a:rPr>
              <a:t>КАТЕГОРИЧЕСКИ</a:t>
            </a:r>
            <a:r>
              <a:rPr lang="en-US" altLang="ru-RU" sz="1800" b="1" dirty="0">
                <a:solidFill>
                  <a:schemeClr val="accent2">
                    <a:lumMod val="75000"/>
                  </a:schemeClr>
                </a:solidFill>
                <a:latin typeface="Cambria" panose="02040503050406030204" pitchFamily="18" charset="0"/>
                <a:cs typeface="Cambria" panose="02040503050406030204" pitchFamily="18" charset="0"/>
              </a:rPr>
              <a:t> </a:t>
            </a:r>
            <a:r>
              <a:rPr lang="en-US" altLang="en-US" sz="1800" b="1" dirty="0" err="1">
                <a:solidFill>
                  <a:schemeClr val="accent2">
                    <a:lumMod val="75000"/>
                  </a:schemeClr>
                </a:solidFill>
                <a:latin typeface="Cambria" panose="02040503050406030204" pitchFamily="18" charset="0"/>
                <a:cs typeface="Cambria" panose="02040503050406030204" pitchFamily="18" charset="0"/>
              </a:rPr>
              <a:t>нельзя</a:t>
            </a:r>
            <a:r>
              <a:rPr lang="en-US" altLang="ru-RU" sz="1800" b="1" dirty="0">
                <a:solidFill>
                  <a:schemeClr val="accent2">
                    <a:lumMod val="75000"/>
                  </a:schemeClr>
                </a:solidFill>
                <a:latin typeface="Cambria" panose="02040503050406030204" pitchFamily="18" charset="0"/>
                <a:cs typeface="Cambria" panose="02040503050406030204" pitchFamily="18" charset="0"/>
              </a:rPr>
              <a:t>:</a:t>
            </a:r>
          </a:p>
          <a:p>
            <a:pPr marL="0" indent="0">
              <a:buNone/>
            </a:pPr>
            <a:r>
              <a:rPr lang="en-US" altLang="en-US" sz="1800" dirty="0">
                <a:solidFill>
                  <a:srgbClr val="C00000"/>
                </a:solidFill>
                <a:latin typeface="Cambria" panose="02040503050406030204" pitchFamily="18" charset="0"/>
                <a:cs typeface="Cambria" panose="02040503050406030204" pitchFamily="18" charset="0"/>
              </a:rPr>
              <a:t>❌</a:t>
            </a:r>
            <a:r>
              <a:rPr lang="en-US" altLang="ru-RU" sz="1800" dirty="0">
                <a:solidFill>
                  <a:srgbClr val="C00000"/>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Минимизировать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Не</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преувеличивай</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это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ерунда</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1800" dirty="0">
                <a:solidFill>
                  <a:srgbClr val="C00000"/>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Обвинять</a:t>
            </a:r>
            <a:r>
              <a:rPr lang="en-US" altLang="ru-RU" sz="1800" dirty="0">
                <a:solidFill>
                  <a:schemeClr val="accent1">
                    <a:lumMod val="75000"/>
                  </a:schemeClr>
                </a:solidFill>
                <a:latin typeface="Cambria" panose="02040503050406030204" pitchFamily="18" charset="0"/>
                <a:cs typeface="Cambria" panose="02040503050406030204" pitchFamily="18" charset="0"/>
              </a:rPr>
              <a:t>/</a:t>
            </a:r>
            <a:r>
              <a:rPr lang="en-US" altLang="en-US" sz="1800" dirty="0" err="1">
                <a:solidFill>
                  <a:schemeClr val="accent1">
                    <a:lumMod val="75000"/>
                  </a:schemeClr>
                </a:solidFill>
                <a:latin typeface="Cambria" panose="02040503050406030204" pitchFamily="18" charset="0"/>
                <a:cs typeface="Cambria" panose="02040503050406030204" pitchFamily="18" charset="0"/>
              </a:rPr>
              <a:t>стыдить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Как</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ты</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мог</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Что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подумают</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ru-RU" altLang="ru-RU" sz="1800" dirty="0">
                <a:solidFill>
                  <a:schemeClr val="accent1">
                    <a:lumMod val="75000"/>
                  </a:schemeClr>
                </a:solidFill>
                <a:latin typeface="Cambria" panose="02040503050406030204" pitchFamily="18" charset="0"/>
                <a:cs typeface="Cambria" panose="02040503050406030204" pitchFamily="18" charset="0"/>
              </a:rPr>
              <a:t>люди</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1800" dirty="0">
                <a:solidFill>
                  <a:srgbClr val="C00000"/>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Давать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советы</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Просто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подумай</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других</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1800" dirty="0">
                <a:solidFill>
                  <a:srgbClr val="C00000"/>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Обещать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тайну</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Если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риск</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жизни</a:t>
            </a:r>
            <a:r>
              <a:rPr lang="en-US" altLang="ru-RU" sz="1800" dirty="0">
                <a:solidFill>
                  <a:schemeClr val="accent1">
                    <a:lumMod val="75000"/>
                  </a:schemeClr>
                </a:solidFill>
                <a:latin typeface="Cambria" panose="02040503050406030204" pitchFamily="18" charset="0"/>
                <a:cs typeface="Cambria" panose="02040503050406030204" pitchFamily="18" charset="0"/>
              </a:rPr>
              <a:t> —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сообщи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ru-RU" altLang="en-US" sz="1800" dirty="0">
                <a:solidFill>
                  <a:schemeClr val="accent1">
                    <a:lumMod val="75000"/>
                  </a:schemeClr>
                </a:solidFill>
                <a:latin typeface="Cambria" panose="02040503050406030204" pitchFamily="18" charset="0"/>
                <a:cs typeface="Cambria" panose="02040503050406030204" pitchFamily="18" charset="0"/>
              </a:rPr>
              <a:t>специалистам</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sz="1800" dirty="0">
                <a:latin typeface="Cambria" panose="02040503050406030204" pitchFamily="18" charset="0"/>
                <a:cs typeface="Cambria" panose="02040503050406030204" pitchFamily="18" charset="0"/>
              </a:rPr>
              <a:t> </a:t>
            </a:r>
            <a:r>
              <a:rPr lang="en-US" altLang="en-US" sz="1800" dirty="0">
                <a:solidFill>
                  <a:srgbClr val="C00000"/>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Спрашивать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почему</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Сначала</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стабилизируй</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не</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копа</a:t>
            </a:r>
            <a:r>
              <a:rPr lang="ru-RU" altLang="en-US" sz="1800" dirty="0" err="1">
                <a:solidFill>
                  <a:schemeClr val="accent1">
                    <a:lumMod val="75000"/>
                  </a:schemeClr>
                </a:solidFill>
                <a:latin typeface="Cambria" panose="02040503050406030204" pitchFamily="18" charset="0"/>
                <a:cs typeface="Cambria" panose="02040503050406030204" pitchFamily="18" charset="0"/>
              </a:rPr>
              <a:t>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a:solidFill>
                  <a:schemeClr val="accent1">
                    <a:lumMod val="75000"/>
                  </a:schemeClr>
                </a:solidFill>
                <a:latin typeface="Cambria" panose="02040503050406030204" pitchFamily="18" charset="0"/>
                <a:cs typeface="Cambria" panose="02040503050406030204" pitchFamily="18" charset="0"/>
              </a:rPr>
              <a:t>в</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причины</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sz="1800" dirty="0">
                <a:latin typeface="Cambria" panose="02040503050406030204" pitchFamily="18" charset="0"/>
                <a:cs typeface="Cambria" panose="02040503050406030204" pitchFamily="18" charset="0"/>
              </a:rPr>
              <a:t> </a:t>
            </a:r>
            <a:r>
              <a:rPr lang="en-US" altLang="en-US" sz="1800" dirty="0">
                <a:solidFill>
                  <a:srgbClr val="C00000"/>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Оставлять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одного</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или</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дать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остыть</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en-US" sz="1800" dirty="0">
                <a:solidFill>
                  <a:srgbClr val="C00000"/>
                </a:solidFill>
                <a:latin typeface="Cambria" panose="02040503050406030204" pitchFamily="18" charset="0"/>
                <a:cs typeface="Cambria" panose="02040503050406030204" pitchFamily="18" charset="0"/>
              </a:rPr>
              <a:t>❌</a:t>
            </a:r>
            <a:r>
              <a:rPr lang="en-US" altLang="ru-RU" sz="1800" dirty="0">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Паниковать</a:t>
            </a:r>
            <a:r>
              <a:rPr lang="en-US" altLang="ru-RU" sz="1800" dirty="0">
                <a:solidFill>
                  <a:schemeClr val="accent1">
                    <a:lumMod val="75000"/>
                  </a:schemeClr>
                </a:solidFill>
                <a:latin typeface="Cambria" panose="02040503050406030204" pitchFamily="18" charset="0"/>
                <a:cs typeface="Cambria" panose="02040503050406030204" pitchFamily="18" charset="0"/>
              </a:rPr>
              <a:t>/</a:t>
            </a:r>
            <a:r>
              <a:rPr lang="en-US" altLang="en-US" sz="1800" dirty="0" err="1">
                <a:solidFill>
                  <a:schemeClr val="accent1">
                    <a:lumMod val="75000"/>
                  </a:schemeClr>
                </a:solidFill>
                <a:latin typeface="Cambria" panose="02040503050406030204" pitchFamily="18" charset="0"/>
                <a:cs typeface="Cambria" panose="02040503050406030204" pitchFamily="18" charset="0"/>
              </a:rPr>
              <a:t>кричать</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Сохраняй</a:t>
            </a:r>
            <a:r>
              <a:rPr lang="en-US" altLang="ru-RU" sz="1800" dirty="0">
                <a:solidFill>
                  <a:schemeClr val="accent1">
                    <a:lumMod val="75000"/>
                  </a:schemeClr>
                </a:solidFill>
                <a:latin typeface="Cambria" panose="02040503050406030204" pitchFamily="18" charset="0"/>
                <a:cs typeface="Cambria" panose="02040503050406030204" pitchFamily="18" charset="0"/>
              </a:rPr>
              <a:t> </a:t>
            </a:r>
            <a:r>
              <a:rPr lang="en-US" altLang="en-US" sz="1800" dirty="0" err="1">
                <a:solidFill>
                  <a:schemeClr val="accent1">
                    <a:lumMod val="75000"/>
                  </a:schemeClr>
                </a:solidFill>
                <a:latin typeface="Cambria" panose="02040503050406030204" pitchFamily="18" charset="0"/>
                <a:cs typeface="Cambria" panose="02040503050406030204" pitchFamily="18" charset="0"/>
              </a:rPr>
              <a:t>спокойствие</a:t>
            </a:r>
            <a:r>
              <a:rPr lang="en-US" altLang="ru-RU" sz="1800" dirty="0">
                <a:solidFill>
                  <a:schemeClr val="accent1">
                    <a:lumMod val="75000"/>
                  </a:schemeClr>
                </a:solidFill>
                <a:latin typeface="Cambria" panose="02040503050406030204" pitchFamily="18" charset="0"/>
                <a:cs typeface="Cambria" panose="020405030504060302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en-US" sz="2800" b="1">
                <a:solidFill>
                  <a:schemeClr val="accent1">
                    <a:lumMod val="75000"/>
                  </a:schemeClr>
                </a:solidFill>
                <a:latin typeface="Cambria" panose="02040503050406030204" pitchFamily="18" charset="0"/>
                <a:cs typeface="Cambria" panose="02040503050406030204" pitchFamily="18" charset="0"/>
                <a:sym typeface="+mn-ea"/>
              </a:rPr>
              <a:t>С</a:t>
            </a:r>
            <a:r>
              <a:rPr lang="en-US" altLang="en-US" sz="2800" b="1">
                <a:solidFill>
                  <a:schemeClr val="accent1">
                    <a:lumMod val="75000"/>
                  </a:schemeClr>
                </a:solidFill>
                <a:latin typeface="Cambria" panose="02040503050406030204" pitchFamily="18" charset="0"/>
                <a:cs typeface="Cambria" panose="02040503050406030204" pitchFamily="18" charset="0"/>
                <a:sym typeface="+mn-ea"/>
              </a:rPr>
              <a:t>табилизаци</a:t>
            </a:r>
            <a:r>
              <a:rPr lang="ru-RU" altLang="en-US" sz="2800" b="1">
                <a:solidFill>
                  <a:schemeClr val="accent1">
                    <a:lumMod val="75000"/>
                  </a:schemeClr>
                </a:solidFill>
                <a:latin typeface="Cambria" panose="02040503050406030204" pitchFamily="18" charset="0"/>
                <a:cs typeface="Cambria" panose="02040503050406030204" pitchFamily="18" charset="0"/>
                <a:sym typeface="+mn-ea"/>
              </a:rPr>
              <a:t>я</a:t>
            </a:r>
            <a:r>
              <a:rPr lang="en-US" altLang="ru-RU" sz="280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2800" b="1">
                <a:solidFill>
                  <a:schemeClr val="accent1">
                    <a:lumMod val="75000"/>
                  </a:schemeClr>
                </a:solidFill>
                <a:latin typeface="Cambria" panose="02040503050406030204" pitchFamily="18" charset="0"/>
                <a:cs typeface="Cambria" panose="02040503050406030204" pitchFamily="18" charset="0"/>
                <a:sym typeface="+mn-ea"/>
              </a:rPr>
              <a:t>кризисного</a:t>
            </a:r>
            <a:r>
              <a:rPr lang="en-US" altLang="ru-RU" sz="280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2800" b="1">
                <a:solidFill>
                  <a:schemeClr val="accent1">
                    <a:lumMod val="75000"/>
                  </a:schemeClr>
                </a:solidFill>
                <a:latin typeface="Cambria" panose="02040503050406030204" pitchFamily="18" charset="0"/>
                <a:cs typeface="Cambria" panose="02040503050406030204" pitchFamily="18" charset="0"/>
                <a:sym typeface="+mn-ea"/>
              </a:rPr>
              <a:t>состояния</a:t>
            </a:r>
            <a:r>
              <a:rPr lang="en-US" altLang="ru-RU" sz="280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2800" b="1">
                <a:solidFill>
                  <a:schemeClr val="accent1">
                    <a:lumMod val="75000"/>
                  </a:schemeClr>
                </a:solidFill>
                <a:latin typeface="Cambria" panose="02040503050406030204" pitchFamily="18" charset="0"/>
                <a:cs typeface="Cambria" panose="02040503050406030204" pitchFamily="18" charset="0"/>
                <a:sym typeface="+mn-ea"/>
              </a:rPr>
              <a:t>в</a:t>
            </a:r>
            <a:r>
              <a:rPr lang="en-US" altLang="ru-RU" sz="280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2800" b="1">
                <a:solidFill>
                  <a:schemeClr val="accent1">
                    <a:lumMod val="75000"/>
                  </a:schemeClr>
                </a:solidFill>
                <a:latin typeface="Cambria" panose="02040503050406030204" pitchFamily="18" charset="0"/>
                <a:cs typeface="Cambria" panose="02040503050406030204" pitchFamily="18" charset="0"/>
                <a:sym typeface="+mn-ea"/>
              </a:rPr>
              <a:t>текущ</a:t>
            </a:r>
            <a:r>
              <a:rPr lang="ru-RU" altLang="en-US" sz="2800" b="1">
                <a:solidFill>
                  <a:schemeClr val="accent1">
                    <a:lumMod val="75000"/>
                  </a:schemeClr>
                </a:solidFill>
                <a:latin typeface="Cambria" panose="02040503050406030204" pitchFamily="18" charset="0"/>
                <a:cs typeface="Cambria" panose="02040503050406030204" pitchFamily="18" charset="0"/>
                <a:sym typeface="+mn-ea"/>
              </a:rPr>
              <a:t>ем</a:t>
            </a:r>
            <a:r>
              <a:rPr lang="en-US" altLang="ru-RU" sz="2800" b="1">
                <a:solidFill>
                  <a:schemeClr val="accent1">
                    <a:lumMod val="75000"/>
                  </a:schemeClr>
                </a:solidFill>
                <a:latin typeface="Cambria" panose="02040503050406030204" pitchFamily="18" charset="0"/>
                <a:cs typeface="Cambria" panose="02040503050406030204" pitchFamily="18" charset="0"/>
                <a:sym typeface="+mn-ea"/>
              </a:rPr>
              <a:t> </a:t>
            </a:r>
            <a:r>
              <a:rPr lang="en-US" altLang="en-US" sz="2800" b="1">
                <a:solidFill>
                  <a:schemeClr val="accent1">
                    <a:lumMod val="75000"/>
                  </a:schemeClr>
                </a:solidFill>
                <a:latin typeface="Cambria" panose="02040503050406030204" pitchFamily="18" charset="0"/>
                <a:cs typeface="Cambria" panose="02040503050406030204" pitchFamily="18" charset="0"/>
                <a:sym typeface="+mn-ea"/>
              </a:rPr>
              <a:t>момент</a:t>
            </a:r>
            <a:r>
              <a:rPr lang="ru-RU" altLang="en-US" sz="2800" b="1">
                <a:solidFill>
                  <a:schemeClr val="accent1">
                    <a:lumMod val="75000"/>
                  </a:schemeClr>
                </a:solidFill>
                <a:latin typeface="Cambria" panose="02040503050406030204" pitchFamily="18" charset="0"/>
                <a:cs typeface="Cambria" panose="02040503050406030204" pitchFamily="18" charset="0"/>
                <a:sym typeface="+mn-ea"/>
              </a:rPr>
              <a:t>е</a:t>
            </a:r>
          </a:p>
        </p:txBody>
      </p:sp>
      <p:sp>
        <p:nvSpPr>
          <p:cNvPr id="3" name="Замещающее содержимое 2"/>
          <p:cNvSpPr>
            <a:spLocks noGrp="1"/>
          </p:cNvSpPr>
          <p:nvPr>
            <p:ph idx="1"/>
          </p:nvPr>
        </p:nvSpPr>
        <p:spPr>
          <a:xfrm>
            <a:off x="1633220" y="1424305"/>
            <a:ext cx="10343515" cy="5116830"/>
          </a:xfrm>
        </p:spPr>
        <p:txBody>
          <a:bodyPr>
            <a:normAutofit/>
          </a:bodyPr>
          <a:lstStyle/>
          <a:p>
            <a:pPr marL="0" indent="0" algn="ctr">
              <a:buNone/>
            </a:pPr>
            <a:r>
              <a:rPr lang="en-US" altLang="en-US" b="1">
                <a:solidFill>
                  <a:schemeClr val="accent2">
                    <a:lumMod val="75000"/>
                  </a:schemeClr>
                </a:solidFill>
                <a:latin typeface="Cambria" panose="02040503050406030204" pitchFamily="18" charset="0"/>
                <a:cs typeface="Cambria" panose="02040503050406030204" pitchFamily="18" charset="0"/>
              </a:rPr>
              <a:t>Используйте</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один</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или</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несколько</a:t>
            </a:r>
            <a:r>
              <a:rPr lang="en-US" altLang="ru-RU" b="1">
                <a:solidFill>
                  <a:schemeClr val="accent2">
                    <a:lumMod val="75000"/>
                  </a:schemeClr>
                </a:solidFill>
                <a:latin typeface="Cambria" panose="02040503050406030204" pitchFamily="18" charset="0"/>
                <a:cs typeface="Cambria" panose="02040503050406030204" pitchFamily="18" charset="0"/>
              </a:rPr>
              <a:t> </a:t>
            </a:r>
            <a:r>
              <a:rPr lang="en-US" altLang="en-US" b="1">
                <a:solidFill>
                  <a:schemeClr val="accent2">
                    <a:lumMod val="75000"/>
                  </a:schemeClr>
                </a:solidFill>
                <a:latin typeface="Cambria" panose="02040503050406030204" pitchFamily="18" charset="0"/>
                <a:cs typeface="Cambria" panose="02040503050406030204" pitchFamily="18" charset="0"/>
              </a:rPr>
              <a:t>способов</a:t>
            </a:r>
            <a:r>
              <a:rPr lang="en-US" altLang="ru-RU" b="1">
                <a:solidFill>
                  <a:schemeClr val="accent2">
                    <a:lumMod val="75000"/>
                  </a:schemeClr>
                </a:solidFill>
                <a:latin typeface="Cambria" panose="02040503050406030204" pitchFamily="18" charset="0"/>
                <a:cs typeface="Cambria" panose="02040503050406030204" pitchFamily="18" charset="0"/>
              </a:rPr>
              <a:t> : </a:t>
            </a:r>
          </a:p>
          <a:p>
            <a:pPr marL="0" indent="0">
              <a:buNone/>
            </a:pPr>
            <a:r>
              <a:rPr lang="en-US" altLang="en-US">
                <a:solidFill>
                  <a:schemeClr val="accent1">
                    <a:lumMod val="75000"/>
                  </a:schemeClr>
                </a:solidFill>
                <a:latin typeface="Cambria" panose="02040503050406030204" pitchFamily="18" charset="0"/>
                <a:cs typeface="Cambria" panose="02040503050406030204" pitchFamily="18" charset="0"/>
              </a:rPr>
              <a:t>попить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воды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стабилизировать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дыхание</a:t>
            </a:r>
            <a:r>
              <a:rPr lang="en-US" altLang="ru-RU">
                <a:solidFill>
                  <a:schemeClr val="accent1">
                    <a:lumMod val="75000"/>
                  </a:schemeClr>
                </a:solidFill>
                <a:latin typeface="Cambria" panose="02040503050406030204" pitchFamily="18" charset="0"/>
                <a:cs typeface="Cambria" panose="02040503050406030204" pitchFamily="18" charset="0"/>
              </a:rPr>
              <a:t>; </a:t>
            </a:r>
          </a:p>
          <a:p>
            <a:pPr marL="0" indent="0">
              <a:buNone/>
            </a:pPr>
            <a:endParaRPr lang="en-US" altLang="ru-RU">
              <a:solidFill>
                <a:schemeClr val="accent1">
                  <a:lumMod val="75000"/>
                </a:schemeClr>
              </a:solidFill>
              <a:latin typeface="Cambria" panose="02040503050406030204" pitchFamily="18" charset="0"/>
              <a:cs typeface="Cambria" panose="02040503050406030204" pitchFamily="18" charset="0"/>
            </a:endParaRPr>
          </a:p>
          <a:p>
            <a:pPr marL="0" indent="0">
              <a:buNone/>
            </a:pPr>
            <a:r>
              <a:rPr lang="en-US" altLang="en-US">
                <a:solidFill>
                  <a:schemeClr val="accent1">
                    <a:lumMod val="75000"/>
                  </a:schemeClr>
                </a:solidFill>
                <a:latin typeface="Cambria" panose="02040503050406030204" pitchFamily="18" charset="0"/>
                <a:cs typeface="Cambria" panose="02040503050406030204" pitchFamily="18" charset="0"/>
              </a:rPr>
              <a:t>рассказать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историю</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связанную</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ситуацией</a:t>
            </a:r>
            <a:r>
              <a:rPr lang="en-US" altLang="ru-RU">
                <a:solidFill>
                  <a:schemeClr val="accent1">
                    <a:lumMod val="75000"/>
                  </a:schemeClr>
                </a:solidFill>
                <a:latin typeface="Cambria" panose="02040503050406030204" pitchFamily="18" charset="0"/>
                <a:cs typeface="Cambria" panose="02040503050406030204" pitchFamily="18" charset="0"/>
              </a:rPr>
              <a:t>; </a:t>
            </a:r>
          </a:p>
          <a:p>
            <a:pPr marL="0" indent="0">
              <a:buNone/>
            </a:pPr>
            <a:endParaRPr lang="en-US" altLang="ru-RU">
              <a:solidFill>
                <a:schemeClr val="accent1">
                  <a:lumMod val="75000"/>
                </a:schemeClr>
              </a:solidFill>
              <a:latin typeface="Cambria" panose="02040503050406030204" pitchFamily="18" charset="0"/>
              <a:cs typeface="Cambria" panose="02040503050406030204" pitchFamily="18" charset="0"/>
            </a:endParaRPr>
          </a:p>
          <a:p>
            <a:pPr marL="0" indent="0">
              <a:buNone/>
            </a:pPr>
            <a:r>
              <a:rPr lang="en-US" altLang="en-US">
                <a:solidFill>
                  <a:schemeClr val="accent1">
                    <a:lumMod val="75000"/>
                  </a:schemeClr>
                </a:solidFill>
                <a:latin typeface="Cambria" panose="02040503050406030204" pitchFamily="18" charset="0"/>
                <a:cs typeface="Cambria" panose="02040503050406030204" pitchFamily="18" charset="0"/>
              </a:rPr>
              <a:t>переключиться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внешние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предметы</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сильно</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зажать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кулак</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отпустить</a:t>
            </a:r>
            <a:r>
              <a:rPr lang="en-US" altLang="ru-RU">
                <a:solidFill>
                  <a:schemeClr val="accent1">
                    <a:lumMod val="75000"/>
                  </a:schemeClr>
                </a:solidFill>
                <a:latin typeface="Cambria" panose="02040503050406030204" pitchFamily="18" charset="0"/>
                <a:cs typeface="Cambria" panose="02040503050406030204" pitchFamily="18" charset="0"/>
              </a:rPr>
              <a:t>;</a:t>
            </a:r>
          </a:p>
          <a:p>
            <a:pPr marL="0" indent="0">
              <a:buNone/>
            </a:pPr>
            <a:r>
              <a:rPr lang="en-US" altLang="ru-RU">
                <a:solidFill>
                  <a:schemeClr val="accent1">
                    <a:lumMod val="75000"/>
                  </a:schemeClr>
                </a:solidFill>
                <a:latin typeface="Cambria" panose="02040503050406030204" pitchFamily="18" charset="0"/>
                <a:cs typeface="Cambria" panose="02040503050406030204" pitchFamily="18" charset="0"/>
              </a:rPr>
              <a:t> </a:t>
            </a:r>
          </a:p>
          <a:p>
            <a:pPr marL="0" indent="0">
              <a:buNone/>
            </a:pPr>
            <a:r>
              <a:rPr lang="en-US" altLang="en-US">
                <a:solidFill>
                  <a:schemeClr val="accent1">
                    <a:lumMod val="75000"/>
                  </a:schemeClr>
                </a:solidFill>
                <a:latin typeface="Cambria" panose="02040503050406030204" pitchFamily="18" charset="0"/>
                <a:cs typeface="Cambria" panose="02040503050406030204" pitchFamily="18" charset="0"/>
              </a:rPr>
              <a:t>сконцентрироваться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на</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своем</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теле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и</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определить</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где</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«находится»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кризисная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эмоция</a:t>
            </a:r>
            <a:r>
              <a:rPr lang="en-US" altLang="ru-RU">
                <a:solidFill>
                  <a:schemeClr val="accent1">
                    <a:lumMod val="75000"/>
                  </a:schemeClr>
                </a:solidFill>
                <a:latin typeface="Cambria" panose="02040503050406030204" pitchFamily="18" charset="0"/>
                <a:cs typeface="Cambria" panose="02040503050406030204" pitchFamily="18" charset="0"/>
              </a:rPr>
              <a:t> </a:t>
            </a:r>
            <a:r>
              <a:rPr lang="en-US" altLang="en-US">
                <a:solidFill>
                  <a:schemeClr val="accent1">
                    <a:lumMod val="75000"/>
                  </a:schemeClr>
                </a:solidFill>
                <a:latin typeface="Cambria" panose="02040503050406030204" pitchFamily="18" charset="0"/>
                <a:cs typeface="Cambria" panose="02040503050406030204" pitchFamily="18" charset="0"/>
              </a:rPr>
              <a:t>сейчас</a:t>
            </a:r>
          </a:p>
          <a:p>
            <a:endParaRPr lang="en-US" altLang="en-US">
              <a:solidFill>
                <a:schemeClr val="accent1">
                  <a:lumMod val="75000"/>
                </a:schemeClr>
              </a:solidFill>
              <a:latin typeface="Cambria" panose="02040503050406030204" pitchFamily="18" charset="0"/>
              <a:cs typeface="Cambria" panose="0204050305040603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0" y="288290"/>
            <a:ext cx="10515600" cy="1325563"/>
          </a:xfrm>
        </p:spPr>
        <p:txBody>
          <a:bodyPr>
            <a:normAutofit/>
          </a:bodyPr>
          <a:lstStyle/>
          <a:p>
            <a:pPr algn="ct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Общие</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принципы</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работы</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с</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н</a:t>
            </a:r>
            <a:r>
              <a:rPr lang="ru-RU" altLang="en-US" sz="3110" b="1" dirty="0" err="1">
                <a:solidFill>
                  <a:schemeClr val="accent1">
                    <a:lumMod val="75000"/>
                  </a:schemeClr>
                </a:solidFill>
                <a:latin typeface="Cambria" panose="02040503050406030204" pitchFamily="18" charset="0"/>
                <a:cs typeface="Cambria" panose="02040503050406030204" pitchFamily="18" charset="0"/>
                <a:sym typeface="+mn-ea"/>
              </a:rPr>
              <a:t>есовершеннолетним</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a:solidFill>
                  <a:schemeClr val="accent1">
                    <a:lumMod val="75000"/>
                  </a:schemeClr>
                </a:solidFill>
                <a:latin typeface="Cambria" panose="02040503050406030204" pitchFamily="18" charset="0"/>
                <a:cs typeface="Cambria" panose="02040503050406030204" pitchFamily="18" charset="0"/>
                <a:sym typeface="+mn-ea"/>
              </a:rPr>
              <a:t>в</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кризисном</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 </a:t>
            </a:r>
            <a:r>
              <a:rPr lang="en-US" altLang="en-US" sz="3110" b="1" dirty="0" err="1">
                <a:solidFill>
                  <a:schemeClr val="accent1">
                    <a:lumMod val="75000"/>
                  </a:schemeClr>
                </a:solidFill>
                <a:latin typeface="Cambria" panose="02040503050406030204" pitchFamily="18" charset="0"/>
                <a:cs typeface="Cambria" panose="02040503050406030204" pitchFamily="18" charset="0"/>
                <a:sym typeface="+mn-ea"/>
              </a:rPr>
              <a:t>состоянии</a:t>
            </a:r>
            <a:r>
              <a:rPr lang="en-US" altLang="ru-RU" sz="3110" b="1" dirty="0">
                <a:solidFill>
                  <a:schemeClr val="accent1">
                    <a:lumMod val="75000"/>
                  </a:schemeClr>
                </a:solidFill>
                <a:latin typeface="Cambria" panose="02040503050406030204" pitchFamily="18" charset="0"/>
                <a:cs typeface="Cambria" panose="02040503050406030204" pitchFamily="18" charset="0"/>
                <a:sym typeface="+mn-ea"/>
              </a:rPr>
              <a:t>:</a:t>
            </a:r>
            <a:endParaRPr lang="ru-RU" altLang="en-US" sz="3110" dirty="0"/>
          </a:p>
        </p:txBody>
      </p:sp>
      <p:sp>
        <p:nvSpPr>
          <p:cNvPr id="3" name="Замещающее содержимое 2"/>
          <p:cNvSpPr>
            <a:spLocks noGrp="1"/>
          </p:cNvSpPr>
          <p:nvPr>
            <p:ph idx="1"/>
          </p:nvPr>
        </p:nvSpPr>
        <p:spPr>
          <a:xfrm>
            <a:off x="1957705" y="1825625"/>
            <a:ext cx="9396095" cy="4351655"/>
          </a:xfrm>
        </p:spPr>
        <p:txBody>
          <a:bodyPr>
            <a:normAutofit fontScale="67500" lnSpcReduction="20000"/>
          </a:bodyPr>
          <a:lstStyle/>
          <a:p>
            <a:r>
              <a:rPr lang="en-US" altLang="en-US" sz="3000">
                <a:solidFill>
                  <a:schemeClr val="accent1">
                    <a:lumMod val="75000"/>
                  </a:schemeClr>
                </a:solidFill>
                <a:latin typeface="Cambria" panose="02040503050406030204" pitchFamily="18" charset="0"/>
                <a:cs typeface="Cambria" panose="02040503050406030204" pitchFamily="18" charset="0"/>
              </a:rPr>
              <a:t>При</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работе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кризисным</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эмоциональным</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состоянием</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н</a:t>
            </a:r>
            <a:r>
              <a:rPr lang="en-US" altLang="ru-RU" sz="3000">
                <a:solidFill>
                  <a:schemeClr val="accent1">
                    <a:lumMod val="75000"/>
                  </a:schemeClr>
                </a:solidFill>
                <a:latin typeface="Cambria" panose="02040503050406030204" pitchFamily="18" charset="0"/>
                <a:cs typeface="Cambria" panose="02040503050406030204" pitchFamily="18" charset="0"/>
              </a:rPr>
              <a:t>/</a:t>
            </a:r>
            <a:r>
              <a:rPr lang="en-US" altLang="en-US" sz="3000">
                <a:solidFill>
                  <a:schemeClr val="accent1">
                    <a:lumMod val="75000"/>
                  </a:schemeClr>
                </a:solidFill>
                <a:latin typeface="Cambria" panose="02040503050406030204" pitchFamily="18" charset="0"/>
                <a:cs typeface="Cambria" panose="02040503050406030204" pitchFamily="18" charset="0"/>
              </a:rPr>
              <a:t>л</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обязательно</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уделить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внимание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установлению</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контакта</a:t>
            </a:r>
            <a:r>
              <a:rPr lang="en-US" altLang="ru-RU" sz="3000">
                <a:solidFill>
                  <a:schemeClr val="accent1">
                    <a:lumMod val="75000"/>
                  </a:schemeClr>
                </a:solidFill>
                <a:latin typeface="Cambria" panose="02040503050406030204" pitchFamily="18" charset="0"/>
                <a:cs typeface="Cambria" panose="02040503050406030204" pitchFamily="18" charset="0"/>
              </a:rPr>
              <a:t>;</a:t>
            </a:r>
          </a:p>
          <a:p>
            <a:pPr marL="0" indent="0">
              <a:buNone/>
            </a:pPr>
            <a:endParaRPr lang="en-US" altLang="ru-RU" sz="3000">
              <a:solidFill>
                <a:schemeClr val="accent1">
                  <a:lumMod val="75000"/>
                </a:schemeClr>
              </a:solidFill>
              <a:latin typeface="Cambria" panose="02040503050406030204" pitchFamily="18" charset="0"/>
              <a:cs typeface="Cambria" panose="02040503050406030204" pitchFamily="18" charset="0"/>
            </a:endParaRPr>
          </a:p>
          <a:p>
            <a:r>
              <a:rPr lang="en-US" altLang="en-US" sz="3000">
                <a:solidFill>
                  <a:schemeClr val="accent1">
                    <a:lumMod val="75000"/>
                  </a:schemeClr>
                </a:solidFill>
                <a:latin typeface="Cambria" panose="02040503050406030204" pitchFamily="18" charset="0"/>
                <a:cs typeface="Cambria" panose="02040503050406030204" pitchFamily="18" charset="0"/>
              </a:rPr>
              <a:t>Демонстрировать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н</a:t>
            </a:r>
            <a:r>
              <a:rPr lang="en-US" altLang="ru-RU" sz="3000">
                <a:solidFill>
                  <a:schemeClr val="accent1">
                    <a:lumMod val="75000"/>
                  </a:schemeClr>
                </a:solidFill>
                <a:latin typeface="Cambria" panose="02040503050406030204" pitchFamily="18" charset="0"/>
                <a:cs typeface="Cambria" panose="02040503050406030204" pitchFamily="18" charset="0"/>
              </a:rPr>
              <a:t>/</a:t>
            </a:r>
            <a:r>
              <a:rPr lang="en-US" altLang="en-US" sz="3000">
                <a:solidFill>
                  <a:schemeClr val="accent1">
                    <a:lumMod val="75000"/>
                  </a:schemeClr>
                </a:solidFill>
                <a:latin typeface="Cambria" panose="02040503050406030204" pitchFamily="18" charset="0"/>
                <a:cs typeface="Cambria" panose="02040503050406030204" pitchFamily="18" charset="0"/>
              </a:rPr>
              <a:t>л</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свое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спокойствие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не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проявлять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ярких</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эмоций</a:t>
            </a:r>
            <a:r>
              <a:rPr lang="en-US" altLang="ru-RU" sz="3000">
                <a:solidFill>
                  <a:schemeClr val="accent1">
                    <a:lumMod val="75000"/>
                  </a:schemeClr>
                </a:solidFill>
                <a:latin typeface="Cambria" panose="02040503050406030204" pitchFamily="18" charset="0"/>
                <a:cs typeface="Cambria" panose="02040503050406030204" pitchFamily="18" charset="0"/>
              </a:rPr>
              <a:t>;</a:t>
            </a:r>
          </a:p>
          <a:p>
            <a:pPr marL="0" indent="0">
              <a:buNone/>
            </a:pPr>
            <a:endParaRPr lang="en-US" altLang="ru-RU" sz="3000">
              <a:solidFill>
                <a:schemeClr val="accent1">
                  <a:lumMod val="75000"/>
                </a:schemeClr>
              </a:solidFill>
              <a:latin typeface="Cambria" panose="02040503050406030204" pitchFamily="18" charset="0"/>
              <a:cs typeface="Cambria" panose="02040503050406030204" pitchFamily="18" charset="0"/>
            </a:endParaRPr>
          </a:p>
          <a:p>
            <a:r>
              <a:rPr lang="en-US" altLang="en-US" sz="3000">
                <a:solidFill>
                  <a:schemeClr val="accent1">
                    <a:lumMod val="75000"/>
                  </a:schemeClr>
                </a:solidFill>
                <a:latin typeface="Cambria" panose="02040503050406030204" pitchFamily="18" charset="0"/>
                <a:cs typeface="Cambria" panose="02040503050406030204" pitchFamily="18" charset="0"/>
              </a:rPr>
              <a:t>Говорить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короткими</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фразами</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уверенно</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Сократить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свою</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речевую</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активность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снизить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громкость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речи</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темп</a:t>
            </a:r>
            <a:r>
              <a:rPr lang="en-US" altLang="ru-RU" sz="3000">
                <a:solidFill>
                  <a:schemeClr val="accent1">
                    <a:lumMod val="75000"/>
                  </a:schemeClr>
                </a:solidFill>
                <a:latin typeface="Cambria" panose="02040503050406030204" pitchFamily="18" charset="0"/>
                <a:cs typeface="Cambria" panose="02040503050406030204" pitchFamily="18" charset="0"/>
              </a:rPr>
              <a:t>;</a:t>
            </a:r>
          </a:p>
          <a:p>
            <a:pPr marL="0" indent="0">
              <a:buNone/>
            </a:pPr>
            <a:endParaRPr lang="en-US" altLang="ru-RU" sz="3000">
              <a:solidFill>
                <a:schemeClr val="accent1">
                  <a:lumMod val="75000"/>
                </a:schemeClr>
              </a:solidFill>
              <a:latin typeface="Cambria" panose="02040503050406030204" pitchFamily="18" charset="0"/>
              <a:cs typeface="Cambria" panose="02040503050406030204" pitchFamily="18" charset="0"/>
            </a:endParaRPr>
          </a:p>
          <a:p>
            <a:r>
              <a:rPr lang="en-US" altLang="en-US" sz="3000">
                <a:solidFill>
                  <a:schemeClr val="accent1">
                    <a:lumMod val="75000"/>
                  </a:schemeClr>
                </a:solidFill>
                <a:latin typeface="Cambria" panose="02040503050406030204" pitchFamily="18" charset="0"/>
                <a:cs typeface="Cambria" panose="02040503050406030204" pitchFamily="18" charset="0"/>
              </a:rPr>
              <a:t>Внимательно</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слушать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н</a:t>
            </a:r>
            <a:r>
              <a:rPr lang="en-US" altLang="ru-RU" sz="3000">
                <a:solidFill>
                  <a:schemeClr val="accent1">
                    <a:lumMod val="75000"/>
                  </a:schemeClr>
                </a:solidFill>
                <a:latin typeface="Cambria" panose="02040503050406030204" pitchFamily="18" charset="0"/>
                <a:cs typeface="Cambria" panose="02040503050406030204" pitchFamily="18" charset="0"/>
              </a:rPr>
              <a:t>/</a:t>
            </a:r>
            <a:r>
              <a:rPr lang="en-US" altLang="en-US" sz="3000">
                <a:solidFill>
                  <a:schemeClr val="accent1">
                    <a:lumMod val="75000"/>
                  </a:schemeClr>
                </a:solidFill>
                <a:latin typeface="Cambria" panose="02040503050406030204" pitchFamily="18" charset="0"/>
                <a:cs typeface="Cambria" panose="02040503050406030204" pitchFamily="18" charset="0"/>
              </a:rPr>
              <a:t>л</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Здесь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важна</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поддержка</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внимание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выслушивание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заинтересованность</a:t>
            </a:r>
            <a:r>
              <a:rPr lang="en-US" altLang="ru-RU" sz="3000">
                <a:solidFill>
                  <a:schemeClr val="accent1">
                    <a:lumMod val="75000"/>
                  </a:schemeClr>
                </a:solidFill>
                <a:latin typeface="Cambria" panose="02040503050406030204" pitchFamily="18" charset="0"/>
                <a:cs typeface="Cambria" panose="02040503050406030204" pitchFamily="18" charset="0"/>
              </a:rPr>
              <a:t>;</a:t>
            </a:r>
          </a:p>
          <a:p>
            <a:pPr marL="0" indent="0">
              <a:buNone/>
            </a:pPr>
            <a:endParaRPr lang="en-US" altLang="ru-RU" sz="3000">
              <a:solidFill>
                <a:schemeClr val="accent1">
                  <a:lumMod val="75000"/>
                </a:schemeClr>
              </a:solidFill>
              <a:latin typeface="Cambria" panose="02040503050406030204" pitchFamily="18" charset="0"/>
              <a:cs typeface="Cambria" panose="02040503050406030204" pitchFamily="18" charset="0"/>
            </a:endParaRPr>
          </a:p>
          <a:p>
            <a:r>
              <a:rPr lang="en-US" altLang="en-US" sz="3000">
                <a:solidFill>
                  <a:schemeClr val="accent1">
                    <a:lumMod val="75000"/>
                  </a:schemeClr>
                </a:solidFill>
                <a:latin typeface="Cambria" panose="02040503050406030204" pitchFamily="18" charset="0"/>
                <a:cs typeface="Cambria" panose="02040503050406030204" pitchFamily="18" charset="0"/>
              </a:rPr>
              <a:t>Не</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употреблять</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фразы</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«Так</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нельзя»</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«Возьми</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себя</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в</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руки»</a:t>
            </a:r>
            <a:r>
              <a:rPr lang="en-US" altLang="ru-RU" sz="3000">
                <a:solidFill>
                  <a:schemeClr val="accent1">
                    <a:lumMod val="75000"/>
                  </a:schemeClr>
                </a:solidFill>
                <a:latin typeface="Cambria" panose="02040503050406030204" pitchFamily="18" charset="0"/>
                <a:cs typeface="Cambria" panose="02040503050406030204" pitchFamily="18" charset="0"/>
              </a:rPr>
              <a:t>, </a:t>
            </a:r>
            <a:r>
              <a:rPr lang="en-US" altLang="en-US" sz="3000">
                <a:solidFill>
                  <a:schemeClr val="accent1">
                    <a:lumMod val="75000"/>
                  </a:schemeClr>
                </a:solidFill>
                <a:latin typeface="Cambria" panose="02040503050406030204" pitchFamily="18" charset="0"/>
                <a:cs typeface="Cambria" panose="02040503050406030204" pitchFamily="18" charset="0"/>
              </a:rPr>
              <a:t>«Успокойся</a:t>
            </a:r>
            <a:r>
              <a:rPr lang="en-US" altLang="ru-RU" sz="3000">
                <a:solidFill>
                  <a:schemeClr val="accent1">
                    <a:lumMod val="75000"/>
                  </a:schemeClr>
                </a:solidFill>
                <a:latin typeface="Cambria" panose="02040503050406030204" pitchFamily="18" charset="0"/>
                <a:cs typeface="Cambria" panose="02040503050406030204" pitchFamily="18" charset="0"/>
              </a:rPr>
              <a:t>!</a:t>
            </a:r>
            <a:r>
              <a:rPr lang="en-US" altLang="en-US" sz="3000">
                <a:solidFill>
                  <a:schemeClr val="accent1">
                    <a:lumMod val="75000"/>
                  </a:schemeClr>
                </a:solidFill>
                <a:latin typeface="Cambria" panose="02040503050406030204" pitchFamily="18" charset="0"/>
                <a:cs typeface="Cambria" panose="02040503050406030204" pitchFamily="18" charset="0"/>
              </a:rPr>
              <a:t>»</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2448</Words>
  <Application>Microsoft Office PowerPoint</Application>
  <PresentationFormat>Произвольный</PresentationFormat>
  <Paragraphs>281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«Практические аспекты работы с кризисными состояниями. Экспертное мнение специалистов Республиканского  центра психологической помощи»  </vt:lpstr>
      <vt:lpstr>Кризисное состояние личности</vt:lpstr>
      <vt:lpstr>Кризисное состояние личности</vt:lpstr>
      <vt:lpstr>Кризисное состояние личности</vt:lpstr>
      <vt:lpstr>Индикаторы кризисного состояния у несовершеннолетних</vt:lpstr>
      <vt:lpstr>ПРИЗНАКИ ДЕПРЕССИИ </vt:lpstr>
      <vt:lpstr>Правила беседы при угрозе самоповреждения (острое состояние) в текущем моменте</vt:lpstr>
      <vt:lpstr>Стабилизация кризисного состояния в текущем моменте</vt:lpstr>
      <vt:lpstr>Общие принципы работы с несовершеннолетним в кризисном состоянии:</vt:lpstr>
      <vt:lpstr>Общие принципы работы с несовершеннолетним в кризисном состоянии:</vt:lpstr>
      <vt:lpstr>Презентация PowerPoint</vt:lpstr>
      <vt:lpstr>Презентация PowerPoint</vt:lpstr>
      <vt:lpstr>Общие принципы работы с несовершеннолетним в кризисном состоянии:</vt:lpstr>
      <vt:lpstr>Общие принципы работы консультанта с несовершеннолетним в кризисном состоянии</vt:lpstr>
      <vt:lpstr>Общие принципы работы с несовершеннолетним в кризисном состоянии</vt:lpstr>
      <vt:lpstr>О ВАЖНОСТИ ТЕРАПЕВТИЧЕСКИХ ОТНОШЕНИЙ  </vt:lpstr>
      <vt:lpstr>КОМПОНЕНТЫ ТЕРАПЕВТИЧЕСКИХ ОТНОШЕНИЙ  </vt:lpstr>
      <vt:lpstr>РЕАКЦИИ ПСИХОЛОГА,  осложняющие консультирование подростка в кризисном состоянии </vt:lpstr>
      <vt:lpstr>Презентация PowerPoint</vt:lpstr>
      <vt:lpstr>Возможности использования ресурса Республиканского  центра психологической помощи субъектами образовательных отношений</vt:lpstr>
      <vt:lpstr>Методические рекомендации по организации в учреждении образования работы по профилактике суицидального поведения обучающихся </vt:lpstr>
      <vt:lpstr>Возможности использования ресурса Республиканского  центра психологической помощи субъектами образовательных отношений</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Администратор</cp:lastModifiedBy>
  <cp:revision>122</cp:revision>
  <cp:lastPrinted>2026-02-11T09:14:15Z</cp:lastPrinted>
  <dcterms:created xsi:type="dcterms:W3CDTF">2021-07-20T13:09:00Z</dcterms:created>
  <dcterms:modified xsi:type="dcterms:W3CDTF">2026-02-12T06:52:35Z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54DF6BC6343949AD9FD4A7E567829274_12</vt:lpwstr>
  </property>
  <property fmtid="{D5CDD505-2E9C-101B-9397-08002B2CF9AE}" pid="3" name="KSOProductBuildVer">
    <vt:lpwstr>1049-12.2.0.23196</vt:lpwstr>
  </property>
</Properties>
</file>