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27"/>
  </p:notesMasterIdLst>
  <p:sldIdLst>
    <p:sldId id="256" r:id="rId4"/>
    <p:sldId id="259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64" r:id="rId24"/>
    <p:sldId id="258" r:id="rId25"/>
    <p:sldId id="257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34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863CD-EF18-4A5C-8BCF-86A79AC700A1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5C8F5-50B7-4B8B-9F88-BEF607C752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9990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9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21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658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585384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79695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80797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41287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4934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8338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202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5274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76356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45645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7286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67236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20712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19579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6734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95318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3223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85882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9440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102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0817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82154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61432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0824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280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8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80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2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7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96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AB62A-153F-4ABD-AB86-3D116BF70CBC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5389C-A7C0-4BC0-8980-EEA9F08228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71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BF5CEBC-068A-42A0-BF22-CE3235B9D2E6}" type="datetimeFigureOut">
              <a:rPr lang="ru-RU" smtClean="0">
                <a:solidFill>
                  <a:srgbClr val="EEECE1"/>
                </a:solidFill>
              </a:rPr>
              <a:pPr/>
              <a:t>11.02.2026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EEECE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C8BF33B-7D03-48D8-A25F-FB72E553BFBE}" type="slidenum">
              <a:rPr lang="ru-RU" smtClean="0">
                <a:solidFill>
                  <a:srgbClr val="EEECE1"/>
                </a:solidFill>
              </a:rPr>
              <a:pPr/>
              <a:t>‹#›</a:t>
            </a:fld>
            <a:endParaRPr lang="ru-RU">
              <a:solidFill>
                <a:srgbClr val="EEECE1"/>
              </a:solidFill>
            </a:endParaRPr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06926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E9A1FE-03A2-45FB-BEB8-627FFB7A8052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11.02.2026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F3C93C-CA55-4E1C-A8EA-3CD820FFEB8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01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8000">
              <a:schemeClr val="bg2"/>
            </a:gs>
            <a:gs pos="85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48395" y="5002476"/>
            <a:ext cx="9585278" cy="111750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11.02.2026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540" y="-94373"/>
            <a:ext cx="2433711" cy="2423653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3205" y="5025643"/>
            <a:ext cx="1678329" cy="1187632"/>
          </a:xfrm>
          <a:prstGeom prst="rect">
            <a:avLst/>
          </a:prstGeom>
        </p:spPr>
      </p:pic>
      <p:sp>
        <p:nvSpPr>
          <p:cNvPr id="8" name="Заголовок 1"/>
          <p:cNvSpPr txBox="1">
            <a:spLocks/>
          </p:cNvSpPr>
          <p:nvPr/>
        </p:nvSpPr>
        <p:spPr>
          <a:xfrm>
            <a:off x="3657599" y="-934168"/>
            <a:ext cx="8407023" cy="20805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РеспубликанскАЯ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МетодическАЯ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площадка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995" y="4909817"/>
            <a:ext cx="2435804" cy="1303457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1888602" y="1731034"/>
            <a:ext cx="8407023" cy="20805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7897" y="2544834"/>
            <a:ext cx="88430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DFE3E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ОНЛАЙН-СЕМИНАР</a:t>
            </a:r>
          </a:p>
          <a:p>
            <a:pPr algn="ctr"/>
            <a:r>
              <a:rPr lang="ru-RU" sz="2800" dirty="0" smtClean="0">
                <a:solidFill>
                  <a:srgbClr val="DFE3E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«Предупреждение </a:t>
            </a:r>
            <a:r>
              <a:rPr lang="ru-RU" sz="2800" dirty="0">
                <a:solidFill>
                  <a:srgbClr val="DFE3E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кризисных состояний несовершеннолетних в замещающих семьях и семьях, </a:t>
            </a:r>
            <a:endParaRPr lang="ru-RU" sz="2800" dirty="0" smtClean="0">
              <a:solidFill>
                <a:srgbClr val="DFE3E5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solidFill>
                  <a:srgbClr val="DFE3E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 </a:t>
            </a:r>
            <a:r>
              <a:rPr lang="ru-RU" sz="2800" dirty="0">
                <a:solidFill>
                  <a:srgbClr val="DFE3E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которых признано наличие критериев и показателей социально опасного </a:t>
            </a:r>
            <a:r>
              <a:rPr lang="ru-RU" sz="2800" dirty="0" smtClean="0">
                <a:solidFill>
                  <a:srgbClr val="DFE3E5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положения»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866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3600" y="292100"/>
            <a:ext cx="10515600" cy="9525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Погружение в детство»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6766" y="962526"/>
            <a:ext cx="11290434" cy="6044666"/>
          </a:xfrm>
        </p:spPr>
        <p:txBody>
          <a:bodyPr>
            <a:no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Сядьте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поудобнее, ноги поставьте на пол так, чтобы они хорошо чувствовали опору, спиной обопритесь на спинку стула. Если вы хотите откашляться, сделайте это сейчас. Закройте глаза, прислушайтесь к своему дыханию, оно ровное и спокойное. Почувствуйте тяжесть в руках, ногах. Поток времени уносит вас в детство, в то время, когда вы были маленькими. Представьте теплый весенний день, вам 5, 6 или 7 лет, представьте себя в том возрасте, в котором вы лучше себя помните. Вы идете по улице, посмотрите, что на вас надето, какая обувь, какая одежда. Вам весело, вы идете по улице и рядом с вами близкий человек, посмотрите, кто это, вы берете его за руку и чувствуете его теплую надежную руку. Затем вы отпускаете его и убегаете весело вперед, но не далеко, ждете своего близкого человека и снова берете его за руку. Вдруг вы слышите смех, поднимаете голову и видите, что держите за руку совсем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незнакомого вам человека. Вы оборачиваетесь и видите,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ваш близкий человек стоит сзади и улыбается. Вы бежите к нему и снова вместе за руку идете дальше и вместе смеетесь над тем, что произошло. А сейчас пришло время вернуться обратно в эту комнату, и когда вы будете готовы, вы откроете глаза. </a:t>
            </a:r>
          </a:p>
          <a:p>
            <a:r>
              <a:rPr lang="ru-RU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сюжете актуализируется чувство привязанности и переживание потери, хотя и мгновенной, близкого человека. Ситуация может пробудить в участниках тренинга как теплые, так и тревожные чувства, она позволяет побыть ребенком и осознать, что значит присутствие надежного взрослого в этом возрасте, какова его величайшая роль для формирования уверенности в дальнейшей жизни.</a:t>
            </a:r>
          </a:p>
        </p:txBody>
      </p:sp>
      <p:pic>
        <p:nvPicPr>
          <p:cNvPr id="5" name="Рисунок 4" descr="Picture backgroun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048" y="4265245"/>
            <a:ext cx="4229100" cy="2524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7293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8218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Пробуждение привязанности (формирование надежной привязанности): </a:t>
            </a:r>
            <a:b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Раттер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разлука с матерью – фактор риска, но не несет налёта фатализма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40279" y="1380226"/>
            <a:ext cx="10415109" cy="1656272"/>
          </a:xfrm>
        </p:spPr>
        <p:txBody>
          <a:bodyPr/>
          <a:lstStyle/>
          <a:p>
            <a:r>
              <a:rPr lang="ru-RU" dirty="0" smtClean="0"/>
              <a:t>1 способ пробуждения надежной привязанности </a:t>
            </a:r>
            <a:r>
              <a:rPr lang="ru-RU" b="0" i="1" dirty="0" smtClean="0"/>
              <a:t>(В. </a:t>
            </a:r>
            <a:r>
              <a:rPr lang="ru-RU" b="0" i="1" dirty="0" err="1" smtClean="0"/>
              <a:t>Фалберг</a:t>
            </a:r>
            <a:r>
              <a:rPr lang="ru-RU" b="0" i="1" dirty="0" smtClean="0"/>
              <a:t>)</a:t>
            </a:r>
            <a:r>
              <a:rPr lang="ru-RU" dirty="0" smtClean="0"/>
              <a:t>: </a:t>
            </a:r>
          </a:p>
          <a:p>
            <a:r>
              <a:rPr lang="ru-RU" b="0" dirty="0" smtClean="0"/>
              <a:t>цикл </a:t>
            </a:r>
            <a:r>
              <a:rPr lang="ru-RU" b="0" dirty="0"/>
              <a:t>«возбуждение — релаксация» (потребность — выражение протеста — удовлетворение потребности — успокоение — новая потребность — и т.д</a:t>
            </a:r>
            <a:r>
              <a:rPr lang="ru-RU" b="0" dirty="0" smtClean="0"/>
              <a:t>.).</a:t>
            </a:r>
          </a:p>
          <a:p>
            <a:r>
              <a:rPr lang="ru-RU" sz="1600" b="0" dirty="0" smtClean="0"/>
              <a:t>Инициатива от ребёнка в виде заявления о своей потребности в чём-либо.</a:t>
            </a:r>
            <a:endParaRPr lang="ru-RU" sz="1600" b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3735238"/>
            <a:ext cx="5157787" cy="2294626"/>
          </a:xfrm>
        </p:spPr>
        <p:txBody>
          <a:bodyPr>
            <a:normAutofit/>
          </a:bodyPr>
          <a:lstStyle/>
          <a:p>
            <a:r>
              <a:rPr lang="ru-RU" sz="1800" b="1" dirty="0" smtClean="0"/>
              <a:t>2 способ пробуждения надёжной привязанности </a:t>
            </a:r>
            <a:r>
              <a:rPr lang="ru-RU" sz="1800" i="1" dirty="0"/>
              <a:t>(В. </a:t>
            </a:r>
            <a:r>
              <a:rPr lang="ru-RU" sz="1800" i="1" dirty="0" err="1"/>
              <a:t>Фалберг</a:t>
            </a:r>
            <a:r>
              <a:rPr lang="ru-RU" sz="1800" i="1" dirty="0"/>
              <a:t>)</a:t>
            </a:r>
            <a:r>
              <a:rPr lang="ru-RU" sz="1800" b="1" dirty="0" smtClean="0"/>
              <a:t>: </a:t>
            </a:r>
            <a:r>
              <a:rPr lang="ru-RU" sz="1800" dirty="0"/>
              <a:t>«цикл позитивного взаимодействия» (родитель инициирует стимулирующее взаимодействие с ребенком — ребенок откликается положительно — и т.д</a:t>
            </a:r>
            <a:r>
              <a:rPr lang="ru-RU" sz="1800" dirty="0" smtClean="0"/>
              <a:t>.).  </a:t>
            </a:r>
          </a:p>
          <a:p>
            <a:r>
              <a:rPr lang="ru-RU" sz="1700" dirty="0" smtClean="0"/>
              <a:t>Инициатива как со стороны ребёнка, та и со стороны взрослого</a:t>
            </a:r>
            <a:endParaRPr lang="ru-RU" sz="1700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3735238"/>
            <a:ext cx="5183188" cy="2454424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 smtClean="0"/>
              <a:t>3 способ пробуждения надёжной привязанности </a:t>
            </a:r>
            <a:r>
              <a:rPr lang="ru-RU" sz="2400" i="1" dirty="0"/>
              <a:t>(В. </a:t>
            </a:r>
            <a:r>
              <a:rPr lang="ru-RU" sz="2400" i="1" dirty="0" err="1"/>
              <a:t>Фалберг</a:t>
            </a:r>
            <a:r>
              <a:rPr lang="ru-RU" sz="2400" i="1" dirty="0"/>
              <a:t>)</a:t>
            </a:r>
            <a:r>
              <a:rPr lang="ru-RU" sz="2400" b="1" dirty="0" smtClean="0"/>
              <a:t>: </a:t>
            </a:r>
            <a:r>
              <a:rPr lang="ru-RU" sz="2400" dirty="0"/>
              <a:t>«цикл активного поиска помощи извне» (родитель обращается в различные организации, где он может получить помощь в лечении, обучении, в совместной игре, досуге и т.п</a:t>
            </a:r>
            <a:r>
              <a:rPr lang="ru-RU" sz="2400" dirty="0" smtClean="0"/>
              <a:t>.). </a:t>
            </a:r>
          </a:p>
          <a:p>
            <a:r>
              <a:rPr lang="ru-RU" sz="1700" dirty="0" smtClean="0"/>
              <a:t>Ребёнок плюс взрослый во взаимодействии с окружением</a:t>
            </a:r>
            <a:endParaRPr lang="ru-RU" sz="1700" b="1" dirty="0"/>
          </a:p>
        </p:txBody>
      </p:sp>
    </p:spTree>
    <p:extLst>
      <p:ext uri="{BB962C8B-B14F-4D97-AF65-F5344CB8AC3E}">
        <p14:creationId xmlns:p14="http://schemas.microsoft.com/office/powerpoint/2010/main" val="2963930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648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Философия заботы и уважения Эмми </a:t>
            </a:r>
            <a:r>
              <a:rPr lang="ru-RU" sz="3600" b="1" dirty="0" err="1" smtClean="0">
                <a:solidFill>
                  <a:srgbClr val="00B050"/>
                </a:solidFill>
              </a:rPr>
              <a:t>Пиклер</a:t>
            </a:r>
            <a:r>
              <a:rPr lang="ru-RU" sz="3600" b="1" dirty="0" smtClean="0">
                <a:solidFill>
                  <a:srgbClr val="00B050"/>
                </a:solidFill>
              </a:rPr>
              <a:t>:</a:t>
            </a:r>
            <a:br>
              <a:rPr lang="ru-RU" sz="3600" b="1" dirty="0" smtClean="0">
                <a:solidFill>
                  <a:srgbClr val="00B050"/>
                </a:solidFill>
              </a:rPr>
            </a:br>
            <a:r>
              <a:rPr lang="ru-RU" sz="2200" b="1" dirty="0" smtClean="0">
                <a:solidFill>
                  <a:srgbClr val="00B050"/>
                </a:solidFill>
              </a:rPr>
              <a:t>привязанность – это совместная активная деятельность, общая радость…..</a:t>
            </a:r>
            <a:endParaRPr lang="ru-RU" sz="22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5276" y="971610"/>
            <a:ext cx="6035616" cy="5144518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rgbClr val="00B050"/>
                </a:solidFill>
              </a:rPr>
              <a:t>Принципы:</a:t>
            </a:r>
          </a:p>
          <a:p>
            <a:r>
              <a:rPr lang="ru-RU" sz="1100" b="1" dirty="0" smtClean="0"/>
              <a:t>1. Полное </a:t>
            </a:r>
            <a:r>
              <a:rPr lang="ru-RU" sz="1100" b="1" dirty="0"/>
              <a:t>внимание</a:t>
            </a:r>
            <a:r>
              <a:rPr lang="ru-RU" sz="1100" dirty="0"/>
              <a:t>. </a:t>
            </a:r>
            <a:r>
              <a:rPr lang="ru-RU" sz="1100" dirty="0" smtClean="0"/>
              <a:t>«Когда Вы находитесь с ребёнком. Будьте с ним целиком». Ребёнок</a:t>
            </a:r>
            <a:r>
              <a:rPr lang="ru-RU" sz="1100" dirty="0"/>
              <a:t>, получающий от взрослого 100% его внимания, видит в этом воплощение любви к нему. Если же он видит, что взрослый где-то, но не с ним, то автоматически воспринимает себя не нужным</a:t>
            </a:r>
            <a:r>
              <a:rPr lang="ru-RU" sz="1100" dirty="0" smtClean="0"/>
              <a:t>.</a:t>
            </a:r>
            <a:endParaRPr lang="ru-RU" sz="1100" dirty="0"/>
          </a:p>
          <a:p>
            <a:r>
              <a:rPr lang="ru-RU" sz="1100" b="1" dirty="0" smtClean="0"/>
              <a:t>2. Снижение скорости. </a:t>
            </a:r>
            <a:r>
              <a:rPr lang="ru-RU" sz="1100" dirty="0" smtClean="0"/>
              <a:t>Создавая </a:t>
            </a:r>
            <a:r>
              <a:rPr lang="ru-RU" sz="1100" dirty="0"/>
              <a:t>покой в окружении детей, мы сами испытываем облегчение и спокойствие, что позволяет детям чувствовать себя в безопасности</a:t>
            </a:r>
            <a:r>
              <a:rPr lang="ru-RU" sz="1100" dirty="0" smtClean="0"/>
              <a:t>. Там </a:t>
            </a:r>
            <a:r>
              <a:rPr lang="ru-RU" sz="1100" dirty="0"/>
              <a:t>где безопасность - есть возможность расти и развиваться.</a:t>
            </a:r>
          </a:p>
          <a:p>
            <a:r>
              <a:rPr lang="ru-RU" sz="1100" dirty="0" smtClean="0"/>
              <a:t>3. Создаём </a:t>
            </a:r>
            <a:r>
              <a:rPr lang="ru-RU" sz="1100" dirty="0"/>
              <a:t>доверие и строим отношения во время ухода за ребёнком</a:t>
            </a:r>
            <a:r>
              <a:rPr lang="ru-RU" sz="1100" dirty="0" smtClean="0"/>
              <a:t>. </a:t>
            </a:r>
            <a:r>
              <a:rPr lang="ru-RU" sz="1100" dirty="0"/>
              <a:t>Р</a:t>
            </a:r>
            <a:r>
              <a:rPr lang="ru-RU" sz="1100" dirty="0" smtClean="0"/>
              <a:t>одителям </a:t>
            </a:r>
            <a:r>
              <a:rPr lang="ru-RU" sz="1100" dirty="0"/>
              <a:t>и воспитателям необходимо превратить время заботы о ребёнке в </a:t>
            </a:r>
            <a:r>
              <a:rPr lang="ru-RU" sz="1100" b="1" dirty="0" smtClean="0"/>
              <a:t>«КАЧЕСТВЕННОЕ</a:t>
            </a:r>
            <a:r>
              <a:rPr lang="ru-RU" sz="1100" b="1" dirty="0"/>
              <a:t>» время</a:t>
            </a:r>
            <a:r>
              <a:rPr lang="ru-RU" sz="1100" dirty="0"/>
              <a:t> , где ребёнок является активным партнером</a:t>
            </a:r>
            <a:r>
              <a:rPr lang="ru-RU" sz="1100" dirty="0" smtClean="0"/>
              <a:t>. Природой </a:t>
            </a:r>
            <a:r>
              <a:rPr lang="ru-RU" sz="1100" dirty="0"/>
              <a:t>заложена некая «хореография роста» и, если мы предоставим ребёнку свободу и безопасность, то он будет учиться тому, что ему необходимо.</a:t>
            </a:r>
          </a:p>
          <a:p>
            <a:r>
              <a:rPr lang="ru-RU" sz="1100" dirty="0" smtClean="0"/>
              <a:t>4. </a:t>
            </a:r>
            <a:r>
              <a:rPr lang="ru-RU" sz="1100" b="1" dirty="0" smtClean="0"/>
              <a:t>Предсказуемость </a:t>
            </a:r>
            <a:r>
              <a:rPr lang="ru-RU" sz="1100" b="1" dirty="0"/>
              <a:t>событий</a:t>
            </a:r>
            <a:r>
              <a:rPr lang="ru-RU" sz="1100" dirty="0"/>
              <a:t>. Взрослые создают для ребёнка условия предсказуемости текущих и предстоящих событий. </a:t>
            </a:r>
            <a:endParaRPr lang="ru-RU" sz="1100" dirty="0" smtClean="0"/>
          </a:p>
          <a:p>
            <a:r>
              <a:rPr lang="ru-RU" sz="1100" b="1" dirty="0" smtClean="0"/>
              <a:t>5.  Доверие </a:t>
            </a:r>
            <a:r>
              <a:rPr lang="ru-RU" sz="1100" b="1" dirty="0"/>
              <a:t>ребёнку</a:t>
            </a:r>
            <a:r>
              <a:rPr lang="ru-RU" sz="1100" dirty="0"/>
              <a:t>. Ребёнок не является объектом для контроля или ухода, воздействий и манипуляций, а воспринимается как активный партнёр и участник всех событий</a:t>
            </a:r>
            <a:r>
              <a:rPr lang="ru-RU" sz="1100" dirty="0" smtClean="0"/>
              <a:t>. </a:t>
            </a:r>
            <a:r>
              <a:rPr lang="ru-RU" sz="1100" dirty="0"/>
              <a:t>Ребёнок может и должен научиться делать что-либо </a:t>
            </a:r>
            <a:r>
              <a:rPr lang="ru-RU" sz="1100" dirty="0" smtClean="0"/>
              <a:t>самостоятельно. Он </a:t>
            </a:r>
            <a:r>
              <a:rPr lang="ru-RU" sz="1100" dirty="0"/>
              <a:t>учится преодолевать трудности, узнает радость и удовлетворённость, приходящие с успехом, как результат его </a:t>
            </a:r>
            <a:r>
              <a:rPr lang="ru-RU" sz="1100" dirty="0" smtClean="0"/>
              <a:t>настойчивости </a:t>
            </a:r>
            <a:r>
              <a:rPr lang="ru-RU" sz="1400" b="1" u="sng" dirty="0" smtClean="0">
                <a:solidFill>
                  <a:srgbClr val="00B050"/>
                </a:solidFill>
              </a:rPr>
              <a:t>(15 минут).</a:t>
            </a:r>
            <a:endParaRPr lang="ru-RU" sz="1400" b="1" u="sng" dirty="0">
              <a:solidFill>
                <a:srgbClr val="00B050"/>
              </a:solidFill>
            </a:endParaRPr>
          </a:p>
          <a:p>
            <a:r>
              <a:rPr lang="ru-RU" sz="1100" b="1" dirty="0" smtClean="0"/>
              <a:t>6. Совместность</a:t>
            </a:r>
            <a:r>
              <a:rPr lang="ru-RU" sz="1100" dirty="0"/>
              <a:t>. </a:t>
            </a:r>
            <a:r>
              <a:rPr lang="ru-RU" sz="1100" dirty="0" smtClean="0"/>
              <a:t>Важно </a:t>
            </a:r>
            <a:r>
              <a:rPr lang="ru-RU" sz="1100" dirty="0"/>
              <a:t>не действовать руками ребёнка во время каждодневных действий (одевания, купания и др</a:t>
            </a:r>
            <a:r>
              <a:rPr lang="ru-RU" sz="1100" dirty="0" smtClean="0"/>
              <a:t>.). </a:t>
            </a:r>
            <a:r>
              <a:rPr lang="ru-RU" sz="1100" dirty="0"/>
              <a:t>Не прерывать игру ребёнка, самостоятельную деятельность</a:t>
            </a:r>
            <a:r>
              <a:rPr lang="ru-RU" sz="1100" dirty="0" smtClean="0"/>
              <a:t>. Находясь </a:t>
            </a:r>
            <a:r>
              <a:rPr lang="ru-RU" sz="1100" dirty="0"/>
              <a:t>в богатой для развития среде и имея возможность свободно её исследовать, дети способны самостоятельно «развлекать самих себя</a:t>
            </a:r>
            <a:r>
              <a:rPr lang="ru-RU" sz="1100" dirty="0" smtClean="0"/>
              <a:t>». Во </a:t>
            </a:r>
            <a:r>
              <a:rPr lang="ru-RU" sz="1100" dirty="0"/>
              <a:t>время игры дети развивают независимость и осваивают свой мир</a:t>
            </a:r>
            <a:r>
              <a:rPr lang="ru-RU" sz="1100" dirty="0" smtClean="0"/>
              <a:t>. Именно </a:t>
            </a:r>
            <a:r>
              <a:rPr lang="ru-RU" sz="1100" dirty="0"/>
              <a:t>в этот момент начинается формирование чувства собственного достоинства</a:t>
            </a:r>
          </a:p>
          <a:p>
            <a:pPr marL="0" indent="0">
              <a:buNone/>
            </a:pPr>
            <a:r>
              <a:rPr lang="ru-RU" sz="1100" dirty="0"/>
              <a:t/>
            </a:r>
            <a:br>
              <a:rPr lang="ru-RU" sz="1100" dirty="0"/>
            </a:br>
            <a:endParaRPr lang="ru-RU" sz="11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0890" y="971610"/>
            <a:ext cx="5162909" cy="4765406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Среда:  </a:t>
            </a:r>
          </a:p>
          <a:p>
            <a:r>
              <a:rPr lang="ru-RU" dirty="0" smtClean="0"/>
              <a:t>Важно </a:t>
            </a:r>
            <a:r>
              <a:rPr lang="ru-RU" dirty="0"/>
              <a:t>создавать </a:t>
            </a:r>
            <a:r>
              <a:rPr lang="ru-RU" b="1" dirty="0"/>
              <a:t>подготовленное пространство</a:t>
            </a:r>
            <a:r>
              <a:rPr lang="ru-RU" dirty="0"/>
              <a:t>, в котором ребёнок самостоятельно познаёт окружающий мир с помощью разнообразных материалов, специально подобранных в соответствии с его возрастом, интересами и потребностями. </a:t>
            </a:r>
            <a:endParaRPr lang="ru-RU" dirty="0" smtClean="0"/>
          </a:p>
          <a:p>
            <a:r>
              <a:rPr lang="ru-RU" b="1" dirty="0" smtClean="0"/>
              <a:t>Свобода </a:t>
            </a:r>
            <a:r>
              <a:rPr lang="ru-RU" b="1" dirty="0"/>
              <a:t>движений</a:t>
            </a:r>
            <a:r>
              <a:rPr lang="ru-RU" dirty="0"/>
              <a:t>. </a:t>
            </a:r>
            <a:r>
              <a:rPr lang="ru-RU" dirty="0" smtClean="0"/>
              <a:t>Дети </a:t>
            </a:r>
            <a:r>
              <a:rPr lang="ru-RU" dirty="0"/>
              <a:t>могут учиться сами: без помощи взрослых садиться, ползать, хватать предметы, вставать и делать первые шаги. Приспособления типа ходунков, </a:t>
            </a:r>
            <a:r>
              <a:rPr lang="ru-RU" dirty="0" err="1"/>
              <a:t>прыгунков</a:t>
            </a:r>
            <a:r>
              <a:rPr lang="ru-RU" dirty="0"/>
              <a:t>, манежей, </a:t>
            </a:r>
            <a:r>
              <a:rPr lang="ru-RU" dirty="0" err="1"/>
              <a:t>гамачков</a:t>
            </a:r>
            <a:r>
              <a:rPr lang="ru-RU" dirty="0"/>
              <a:t>, высоких стульчиков с застёгивающимися ремешками, которые ограничивают движения ребёнка, не используются.</a:t>
            </a:r>
          </a:p>
          <a:p>
            <a:r>
              <a:rPr lang="ru-RU" b="1" dirty="0"/>
              <a:t>Адекватное пространство</a:t>
            </a:r>
            <a:r>
              <a:rPr lang="ru-RU" dirty="0"/>
              <a:t>. Например, тёплый паркетный пол или большой ковёр на полу, в пределах доступности — игрушки, которые легко схватить и которые не запрещено брать в рот. Взрослые должны давать ребёнку достаточно времени для самостоятельной игры, не прерывая её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НАСТАВНИЧЕСТВО: </a:t>
            </a:r>
            <a:r>
              <a:rPr lang="ru-RU" dirty="0"/>
              <a:t>Каким бы самостоятельным ребёнок не казался, рядом с ним всегда должен быть надёжный, эмоционально значимый взрослый.</a:t>
            </a:r>
          </a:p>
          <a:p>
            <a:r>
              <a:rPr lang="ru-RU" dirty="0"/>
              <a:t>Ребёнок в нём видит внешнюю поддержку, опору, пример для подражания.</a:t>
            </a:r>
          </a:p>
          <a:p>
            <a:r>
              <a:rPr lang="ru-RU" dirty="0"/>
              <a:t>В учреждении таким взрослым становится воспитатель. Это помогает ребёнку «переживать» непростой период для него – пребывание в учреждении, влияет на готовность к разрешению глубоких личностных проблем, способствует восстановлению утраченных связей и гармонизации отношений</a:t>
            </a:r>
          </a:p>
          <a:p>
            <a:endParaRPr lang="ru-RU" dirty="0"/>
          </a:p>
          <a:p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612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16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детских </a:t>
            </a:r>
            <a:r>
              <a:rPr lang="ru-RU" sz="2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травм</a:t>
            </a:r>
            <a:endParaRPr lang="ru-RU" sz="28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3410" y="931653"/>
            <a:ext cx="10370389" cy="4848046"/>
          </a:xfrm>
        </p:spPr>
        <p:txBody>
          <a:bodyPr>
            <a:normAutofit fontScale="55000" lnSpcReduction="20000"/>
          </a:bodyPr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1.Травма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брошенности</a:t>
            </a:r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и травма сиротства: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младенческом возрасте при отсутствии или недостаточном физическом контакте ребенка с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матерью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в целом при физическом наличии родителя, но его эмоциональном отсутствии.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Люди, имеющие травму «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брошенности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склонны к разного рода зависимостям, симбиотическим отношениям, инфантильности и страхам потери любимого объекта. 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2.Травма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«отвержения»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«холодной» или «мертвой» матери, эмоционально не вовлеченной в жизнь ребенка.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Люди, имеющие эту травму, живут с чувством собственной ненужности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невостребованности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могут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самореализоваться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выражать свои чувства и находиться в близких эмоциональных отношениях, избегают эмоциональных проявлений. У ребенка может начаться процесс «идентификации с мертвой матерью», т.е. «симметричное отображение реакций матери как единственно возможный способ восстановления близости с ней».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Травма «лишения»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пренебрежении потребностями ребенка (мама не подходит к малышу, когда он плачет, не успокаивает его страхи, не обеспечивает необходимые уход, поддержку и внимание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Люди, имеющие подобную </a:t>
            </a:r>
            <a:r>
              <a:rPr lang="ru-RU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травму,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живут с ощущением нехватки внимания окружающих, постоянно стремятся его завоевать, склонны к манипуляциям, не чувствуют удовлетворенности в жизни.</a:t>
            </a:r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i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4.Травма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«предательства»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разочаровании ребенка своими родителями. При изъятии ребенка из семьи.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Люди, пережившие эту травму, теряют чувство доверия к людям, отчуждаются и замыкаются в себе либо всеми способами стараются угодить окружающим, чтобы символически «вернуть» любовь родителей. </a:t>
            </a:r>
            <a:endParaRPr lang="ru-RU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5.Травма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сексуального соблазнения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при использовании взрослыми ребенка или подростка для удовлетворения своих сексуальных влечений. Для ребенка эти переживания настолько ужасны, непонятны, неизвестны и даже чужды, что оказываются неподъемными для его психики и вытесняются из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сознания</a:t>
            </a:r>
          </a:p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Травма «насилия»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возникает при систематическом жестоком обращении с ребенком со стороны </a:t>
            </a:r>
            <a:r>
              <a:rPr lang="ru-RU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Травма «насилия» приводит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социопатии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7.Травмы </a:t>
            </a:r>
            <a:r>
              <a:rPr lang="ru-RU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«унижения» </a:t>
            </a:r>
            <a:r>
              <a:rPr lang="ru-RU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или нарциссические травмы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удары по самолюбию ребенка, унижение, пренебрежение, снижение самооценки приводят к нарушениям «Я-концепции» и комплексам неполноценности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494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97788" y="232120"/>
            <a:ext cx="10058400" cy="10014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 он, травмированный ребёнок?</a:t>
            </a:r>
            <a:b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ПРОТИВОРЕЧИВЫЙ: чем старше ребёнок, тем сложнее проработать </a:t>
            </a:r>
            <a:r>
              <a:rPr lang="ru-RU" sz="1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травмированность</a:t>
            </a: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(появляется чувство вины и стыда)</a:t>
            </a:r>
            <a:br>
              <a:rPr lang="ru-RU" sz="1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66800" y="1395663"/>
            <a:ext cx="10058400" cy="488963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numCol="2">
            <a:normAutofit lnSpcReduction="10000"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сильно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возбудимый;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замедленно-апатичный;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провоцирует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детей на агрессию;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нападает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лжёт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 не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слушается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(не выполняет самые элементарные просьбы и указания родителей);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убегает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дома;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боится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разлуки даже на незначительное время;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отдаляется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всех в семье;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боится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взрослых, тёмного времени суток, определённых мест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Рискованный и совершенно ничего не боится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насильственным действиям;</a:t>
            </a:r>
          </a:p>
          <a:p>
            <a:r>
              <a:rPr lang="ru-RU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депрессивен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аутоагрессии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самовредительству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умеет радоваться;</a:t>
            </a: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«замороженную пустоту» может заполнять чужими эмоциями и эмоциональными состояниями</a:t>
            </a:r>
          </a:p>
          <a:p>
            <a:r>
              <a:rPr lang="ru-RU" sz="18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фантазирует «патологически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1800" dirty="0" smtClean="0"/>
              <a:t> </a:t>
            </a:r>
            <a:r>
              <a:rPr lang="ru-RU" sz="1800" dirty="0"/>
              <a:t>очень сильно меняют свои воспоминания о том, что именно с ними происходило. Жестокие родители превращаются в идеал; случайные знакомые, пару раз мелькнувшие в их жизни, становятся их лучшими друзьями, важными по воспоминаниям, но вовсе не в реальности. ребенок отказывается признавать реальность и продолжает цепляться за фантазию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2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65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Симптомы, 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свидетельствующие 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страдании ребенка </a:t>
            </a:r>
            <a:r>
              <a:rPr lang="ru-RU" sz="2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Шерри </a:t>
            </a:r>
            <a:r>
              <a:rPr lang="ru-RU" sz="2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Элридж</a:t>
            </a: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958" y="1161391"/>
            <a:ext cx="10931106" cy="4351338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</a:pPr>
            <a:r>
              <a:rPr lang="ru-RU" sz="1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следит за взглядом взрослого,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нравится, когда его держат на руках или трогают,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капризен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раздражителен,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тонуса, пассивный или слишком спокойный,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двигательные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паттерны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стереотипные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бесконечно повторяющиеся движения, отсутствие какого-либо сдерживающего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начала; </a:t>
            </a:r>
          </a:p>
          <a:p>
            <a:pPr algn="just">
              <a:spcBef>
                <a:spcPts val="60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1-5 </a:t>
            </a: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цепляется за взрослого, плачет без причины;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часты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вспышки неконтролируемого гнева;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необычные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пороги чувствительности к дискомфорту: холоду, жаре боли и т.д.;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играть один, оставаться один; не любит когда его берут на руки; </a:t>
            </a: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доказательства любви авторитарным способом; не терпит расставания, если сам его не желает;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бывает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неожиданно эмоционален и нежен с незнакомцами; </a:t>
            </a: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в выражении словами; проблемы моторики и координации, очень неловок;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spcBef>
                <a:spcPts val="60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пищевого поведения;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</a:pP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7758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815" y="319177"/>
            <a:ext cx="10515600" cy="39681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5-14 </a:t>
            </a:r>
            <a:r>
              <a:rPr lang="ru-RU" sz="2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лет: </a:t>
            </a:r>
            <a:br>
              <a:rPr lang="ru-RU" sz="27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6121" y="790455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жалуется, привлекает внимание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разговора избегает взгляда в глаза;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проявления интереса и нежности к незнакомцам, без сомнений следует за ними;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нежен с замещающими родителями, отвергает их проявления нежности, если сам не настроен на это в данный момент;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трудом устанавливает дружеские отношения;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пытается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доминировать, агрессивен с другими, портит и ломает предметы, из-за неловкости или специально, ему нравится вредить другим;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животными;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ворует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близких и легко попадается на этом;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причины, даже когда сказать правду было бы легко;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просит, а требует,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контролирует себя: часто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легко впадает в гнев;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школе;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трудом устанавливает причинно-следственные связи, удивляется, если его действия причиняют другим неприятности;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тайные запасы еды;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 несъедобное (бумага, клей);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одержим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огнем, кровью;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(провокации)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633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8419" y="278861"/>
            <a:ext cx="10515600" cy="626858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5-14 лет: </a:t>
            </a:r>
            <a:b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жалуется, привлекает внимание,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разговора избегает взгляда в глаза;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проявления интереса и нежности к незнакомцам, без сомнений следует за ними;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нежен с замещающими родителями, отвергает их проявления нежности, если сам не настроен на это в данный момент;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трудом устанавливает дружеские отношения;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пытается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доминировать, агрессивен с другими, портит и ломает предметы, из-за неловкости или специально, ему нравится вредить другим; </a:t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жесток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животными;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ворует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близких и легко попадается на этом;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причины, даже когда сказать правду было бы легко;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просит, а требует,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контролирует себя: часто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гиперактивен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легко впадает в гнев;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школе;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трудом устанавливает причинно-следственные связи, удивляется, если его действия причиняют другим неприятности;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делает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тайные запасы еды; ест часто несъедобное (бумага, клей);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одержим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огнем, кровью;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 (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провокации)</a:t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246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54989" y="509886"/>
            <a:ext cx="9144000" cy="637427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«10 комнат»</a:t>
            </a:r>
            <a:endParaRPr lang="ru-RU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1215" y="1613140"/>
            <a:ext cx="9356785" cy="36446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П</a:t>
            </a:r>
            <a:r>
              <a:rPr lang="ru-RU" dirty="0" smtClean="0"/>
              <a:t>редставьте</a:t>
            </a:r>
            <a:r>
              <a:rPr lang="ru-RU" dirty="0"/>
              <a:t>, что Вы живете в доме, в котором 10 комнат: </a:t>
            </a:r>
            <a:endParaRPr lang="ru-RU" dirty="0" smtClean="0"/>
          </a:p>
          <a:p>
            <a:pPr algn="just"/>
            <a:r>
              <a:rPr lang="ru-RU" i="1" dirty="0" smtClean="0"/>
              <a:t>радость</a:t>
            </a:r>
            <a:r>
              <a:rPr lang="ru-RU" i="1" dirty="0"/>
              <a:t>, страх, печаль, плач, злость, агрессия, одиночество, надежда и еще 2. </a:t>
            </a:r>
            <a:endParaRPr lang="ru-RU" i="1" dirty="0" smtClean="0"/>
          </a:p>
          <a:p>
            <a:pPr algn="just"/>
            <a:r>
              <a:rPr lang="ru-RU" dirty="0" smtClean="0"/>
              <a:t>Какие</a:t>
            </a:r>
            <a:r>
              <a:rPr lang="ru-RU" dirty="0"/>
              <a:t>? Решать и называть Вам. </a:t>
            </a:r>
            <a:endParaRPr lang="ru-RU" dirty="0" smtClean="0"/>
          </a:p>
          <a:p>
            <a:pPr algn="just"/>
            <a:r>
              <a:rPr lang="ru-RU" dirty="0" smtClean="0"/>
              <a:t>Нарисуйте </a:t>
            </a:r>
            <a:r>
              <a:rPr lang="ru-RU" dirty="0"/>
              <a:t>в каждой комнате ее символы и ответьте на вопросы: как часто Вы там бываете, что делаете? 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какой комнате черпаете силы? 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какой теряете? 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каких комнатах нравится находиться? </a:t>
            </a:r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каких не нравится? Как долго бываете в каждой из </a:t>
            </a:r>
            <a:r>
              <a:rPr lang="ru-RU" dirty="0" smtClean="0"/>
              <a:t>комнат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9845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СПАСИБО ЗА ВНИМАНИЕ</a:t>
            </a:r>
            <a:endParaRPr lang="ru-RU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14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8000">
              <a:schemeClr val="bg2"/>
            </a:gs>
            <a:gs pos="85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1683421" y="1538969"/>
            <a:ext cx="8407023" cy="20805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52" y="4562961"/>
            <a:ext cx="2952937" cy="158018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683420" y="1293292"/>
            <a:ext cx="906946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Открытие онлайн-семинара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Симакова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Федоровна,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управления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 и социальной работы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Главного управления идеологической,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молодежной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политики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Министерства образования</a:t>
            </a:r>
          </a:p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Войтехович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Елена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Михайловна,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воспитательной и социальной работы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Главного управления идеологической, воспитательной работы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молодежной политики Министерства образования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20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8000">
              <a:schemeClr val="bg2"/>
            </a:gs>
            <a:gs pos="85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1683421" y="1538969"/>
            <a:ext cx="8407023" cy="20805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52" y="4562961"/>
            <a:ext cx="2952937" cy="158018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2123259" y="490184"/>
            <a:ext cx="906946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аспекты работы с кризисными состояниями. Экспертное мнение специалистов Республиканского центра психологической помощи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Генцелева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Наталья Михайловна,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Республиканского центра психологической помощи учреждения образования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Белорусский государственный педагогический университет имени Максима Танка»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Матвиенко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Илляна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Игоревна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педагог-психолог Республиканского центра психологической помощи учреждения образования «Белорусский государственный педагогический университет имени Максима Танка»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08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8000">
              <a:schemeClr val="bg2"/>
            </a:gs>
            <a:gs pos="85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1683421" y="1538969"/>
            <a:ext cx="8407023" cy="20805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288" y="3089871"/>
            <a:ext cx="5679981" cy="3039493"/>
          </a:xfrm>
          <a:prstGeom prst="rect">
            <a:avLst/>
          </a:prstGeom>
        </p:spPr>
      </p:pic>
      <p:sp>
        <p:nvSpPr>
          <p:cNvPr id="6" name="Текст 3"/>
          <p:cNvSpPr txBox="1">
            <a:spLocks/>
          </p:cNvSpPr>
          <p:nvPr/>
        </p:nvSpPr>
        <p:spPr>
          <a:xfrm>
            <a:off x="4092409" y="580056"/>
            <a:ext cx="5108887" cy="14378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Вопрос-ответ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62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965" y="963728"/>
            <a:ext cx="4907665" cy="2399462"/>
          </a:xfrm>
        </p:spPr>
        <p:txBody>
          <a:bodyPr/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"Организация работы приёмных родителей, родителей-воспитателей в рамках трудовых договоров"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965" y="4518611"/>
            <a:ext cx="4490977" cy="1437864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можно задать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20.02.2026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(включительно) </a:t>
            </a:r>
          </a:p>
        </p:txBody>
      </p:sp>
      <p:sp>
        <p:nvSpPr>
          <p:cNvPr id="5" name="Текст 3"/>
          <p:cNvSpPr txBox="1">
            <a:spLocks/>
          </p:cNvSpPr>
          <p:nvPr/>
        </p:nvSpPr>
        <p:spPr>
          <a:xfrm>
            <a:off x="6442070" y="0"/>
            <a:ext cx="5108887" cy="14378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2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Тематика Республиканской методической площадки на март 2026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14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Отзыв о проведении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b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Республиканской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Методической площадки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https://forms.gle/KMXpPfjDXD1kZS4a8</a:t>
            </a:r>
            <a:endParaRPr lang="ru-RU" sz="24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002272" y="1144888"/>
            <a:ext cx="4289425" cy="428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63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8000">
              <a:schemeClr val="bg2"/>
            </a:gs>
            <a:gs pos="85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1683421" y="1538969"/>
            <a:ext cx="8407023" cy="20805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52" y="4562961"/>
            <a:ext cx="2952937" cy="158018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683420" y="1003925"/>
            <a:ext cx="906946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«Специфика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кризисных состояний детей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замещающих 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 в которых признано наличие критериев и показателей социально опасного положения»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Пшеничная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Ольга Александровна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заведующий отделом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«Социально-педагогический центр Брестского района»</a:t>
            </a:r>
          </a:p>
          <a:p>
            <a:pPr algn="ctr"/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94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300" y="647700"/>
            <a:ext cx="11645900" cy="736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dirty="0"/>
              <a:t>Особенности детей из семей замещающего типа: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4501" y="1473200"/>
            <a:ext cx="11176000" cy="5143499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ru-RU" sz="2800" dirty="0" smtClean="0"/>
              <a:t>Дети с нарушенной привязанностью.</a:t>
            </a:r>
          </a:p>
          <a:p>
            <a:pPr marL="457200" indent="-457200" algn="l">
              <a:buAutoNum type="arabicPeriod"/>
            </a:pPr>
            <a:r>
              <a:rPr lang="ru-RU" sz="2800" dirty="0" smtClean="0"/>
              <a:t>Дети с опытом травматических переживаний (множественных).</a:t>
            </a:r>
          </a:p>
          <a:p>
            <a:pPr algn="r"/>
            <a:r>
              <a:rPr lang="ru-RU" sz="3200" b="1" dirty="0" smtClean="0"/>
              <a:t>                                </a:t>
            </a:r>
            <a:r>
              <a:rPr lang="ru-RU" sz="3200" b="1" dirty="0" err="1" smtClean="0"/>
              <a:t>Боулби</a:t>
            </a:r>
            <a:r>
              <a:rPr lang="ru-RU" sz="3200" b="1" dirty="0"/>
              <a:t>: Реакция детей, разлученных со </a:t>
            </a:r>
            <a:r>
              <a:rPr lang="ru-RU" sz="3200" b="1" dirty="0" smtClean="0"/>
              <a:t>значимыми </a:t>
            </a:r>
            <a:r>
              <a:rPr lang="ru-RU" sz="3200" b="1" dirty="0"/>
              <a:t>объектами, </a:t>
            </a:r>
            <a:r>
              <a:rPr lang="ru-RU" sz="3200" b="1" dirty="0" smtClean="0"/>
              <a:t>независимо от возраста разлуки, отождествляется </a:t>
            </a:r>
            <a:r>
              <a:rPr lang="ru-RU" sz="3200" b="1" dirty="0"/>
              <a:t>с реакцией </a:t>
            </a:r>
            <a:r>
              <a:rPr lang="ru-RU" sz="3200" b="1" dirty="0" err="1"/>
              <a:t>горевания</a:t>
            </a:r>
            <a:r>
              <a:rPr lang="ru-RU" sz="3200" b="1" dirty="0"/>
              <a:t> у взрослых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501" y="3830635"/>
            <a:ext cx="4940299" cy="278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03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Picture backgroun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4634720"/>
            <a:ext cx="3609975" cy="1895475"/>
          </a:xfrm>
          <a:prstGeom prst="rect">
            <a:avLst/>
          </a:prstGeom>
          <a:noFill/>
          <a:extLst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5125"/>
            <a:ext cx="11010900" cy="1325563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>
                <a:solidFill>
                  <a:srgbClr val="00B050"/>
                </a:solidFill>
              </a:rPr>
              <a:t>Характеристики </a:t>
            </a:r>
            <a:r>
              <a:rPr lang="ru-RU" sz="3200" b="1" i="1" dirty="0" smtClean="0">
                <a:solidFill>
                  <a:srgbClr val="00B050"/>
                </a:solidFill>
              </a:rPr>
              <a:t>благоприятного </a:t>
            </a:r>
            <a:r>
              <a:rPr lang="ru-RU" sz="3200" b="1" i="1" dirty="0">
                <a:solidFill>
                  <a:srgbClr val="00B050"/>
                </a:solidFill>
              </a:rPr>
              <a:t>взаимодействия </a:t>
            </a:r>
            <a:r>
              <a:rPr lang="ru-RU" sz="3200" b="1" i="1" dirty="0" smtClean="0">
                <a:solidFill>
                  <a:srgbClr val="00B050"/>
                </a:solidFill>
              </a:rPr>
              <a:t/>
            </a:r>
            <a:br>
              <a:rPr lang="ru-RU" sz="3200" b="1" i="1" dirty="0" smtClean="0">
                <a:solidFill>
                  <a:srgbClr val="00B050"/>
                </a:solidFill>
              </a:rPr>
            </a:br>
            <a:r>
              <a:rPr lang="ru-RU" sz="3200" b="1" i="1" dirty="0" smtClean="0">
                <a:solidFill>
                  <a:srgbClr val="00B050"/>
                </a:solidFill>
              </a:rPr>
              <a:t>младенца </a:t>
            </a:r>
            <a:r>
              <a:rPr lang="ru-RU" sz="3200" b="1" i="1" dirty="0">
                <a:solidFill>
                  <a:srgbClr val="00B050"/>
                </a:solidFill>
              </a:rPr>
              <a:t>и «матери» </a:t>
            </a:r>
            <a:r>
              <a:rPr lang="ru-RU" sz="3200" b="1" i="1" dirty="0" smtClean="0">
                <a:solidFill>
                  <a:srgbClr val="00B050"/>
                </a:solidFill>
              </a:rPr>
              <a:t> в </a:t>
            </a:r>
            <a:r>
              <a:rPr lang="ru-RU" sz="3200" b="1" i="1" dirty="0">
                <a:solidFill>
                  <a:srgbClr val="00B050"/>
                </a:solidFill>
              </a:rPr>
              <a:t>норме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2241" y="1506447"/>
            <a:ext cx="5765800" cy="4868473"/>
          </a:xfrm>
        </p:spPr>
        <p:txBody>
          <a:bodyPr>
            <a:normAutofit fontScale="77500" lnSpcReduction="20000"/>
          </a:bodyPr>
          <a:lstStyle/>
          <a:p>
            <a:r>
              <a:rPr lang="ru-RU" b="1" i="1" dirty="0" smtClean="0">
                <a:solidFill>
                  <a:srgbClr val="00B050"/>
                </a:solidFill>
              </a:rPr>
              <a:t>Со стороны ребёнка:</a:t>
            </a:r>
          </a:p>
          <a:p>
            <a:pPr>
              <a:spcBef>
                <a:spcPts val="2400"/>
              </a:spcBef>
            </a:pPr>
            <a:r>
              <a:rPr lang="ru-RU" dirty="0"/>
              <a:t>1. С самого рождения ребёнок настроен на установление социальных </a:t>
            </a:r>
            <a:r>
              <a:rPr lang="ru-RU" dirty="0" smtClean="0"/>
              <a:t>связей для того, чтобы выжить.</a:t>
            </a:r>
            <a:endParaRPr lang="ru-RU" dirty="0"/>
          </a:p>
          <a:p>
            <a:pPr>
              <a:spcBef>
                <a:spcPts val="2400"/>
              </a:spcBef>
            </a:pPr>
            <a:r>
              <a:rPr lang="ru-RU" dirty="0" smtClean="0"/>
              <a:t>2</a:t>
            </a:r>
            <a:r>
              <a:rPr lang="ru-RU" dirty="0"/>
              <a:t>. Ребёнок может давать сигналы, сообщающие о его потребности.</a:t>
            </a:r>
          </a:p>
          <a:p>
            <a:pPr>
              <a:spcBef>
                <a:spcPts val="2400"/>
              </a:spcBef>
            </a:pPr>
            <a:r>
              <a:rPr lang="ru-RU" dirty="0" smtClean="0"/>
              <a:t>3</a:t>
            </a:r>
            <a:r>
              <a:rPr lang="ru-RU" dirty="0"/>
              <a:t>. Ребёнок обладает </a:t>
            </a:r>
            <a:r>
              <a:rPr lang="ru-RU" dirty="0" smtClean="0"/>
              <a:t>характеристиками (плачет, улыбается, лепечет, </a:t>
            </a:r>
            <a:r>
              <a:rPr lang="ru-RU" dirty="0" err="1" smtClean="0"/>
              <a:t>гулит</a:t>
            </a:r>
            <a:r>
              <a:rPr lang="ru-RU" dirty="0" smtClean="0"/>
              <a:t>), </a:t>
            </a:r>
            <a:r>
              <a:rPr lang="ru-RU" dirty="0"/>
              <a:t>благодаря которым способен у взрослого вызывать поведение заботы («вызванное поведение</a:t>
            </a:r>
            <a:r>
              <a:rPr lang="ru-RU" dirty="0" smtClean="0"/>
              <a:t>»).</a:t>
            </a:r>
          </a:p>
          <a:p>
            <a:pPr algn="ctr">
              <a:spcBef>
                <a:spcPts val="2400"/>
              </a:spcBef>
            </a:pPr>
            <a:endParaRPr lang="ru-RU" dirty="0"/>
          </a:p>
          <a:p>
            <a:endParaRPr lang="ru-RU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848350" y="1506447"/>
            <a:ext cx="6045200" cy="4351338"/>
          </a:xfrm>
        </p:spPr>
        <p:txBody>
          <a:bodyPr>
            <a:normAutofit fontScale="77500" lnSpcReduction="20000"/>
          </a:bodyPr>
          <a:lstStyle/>
          <a:p>
            <a:r>
              <a:rPr lang="ru-RU" sz="3100" b="1" u="sng" dirty="0" smtClean="0">
                <a:solidFill>
                  <a:srgbClr val="00B050"/>
                </a:solidFill>
              </a:rPr>
              <a:t>Со стороны «мамы»:</a:t>
            </a:r>
            <a:endParaRPr lang="ru-RU" sz="3100" b="1" u="sng" dirty="0">
              <a:solidFill>
                <a:srgbClr val="00B050"/>
              </a:solidFill>
            </a:endParaRPr>
          </a:p>
          <a:p>
            <a:pPr>
              <a:spcBef>
                <a:spcPts val="2400"/>
              </a:spcBef>
            </a:pPr>
            <a:r>
              <a:rPr lang="ru-RU" dirty="0"/>
              <a:t>1. </a:t>
            </a:r>
            <a:r>
              <a:rPr lang="ru-RU" b="1" i="1" dirty="0"/>
              <a:t>Симметричность</a:t>
            </a:r>
            <a:r>
              <a:rPr lang="ru-RU" dirty="0"/>
              <a:t> взаимоотношений (каждый из  партнёров активен и вносит свой вклад во взаимодействие).</a:t>
            </a:r>
          </a:p>
          <a:p>
            <a:pPr>
              <a:spcBef>
                <a:spcPts val="2400"/>
              </a:spcBef>
            </a:pPr>
            <a:r>
              <a:rPr lang="ru-RU" dirty="0"/>
              <a:t>2. </a:t>
            </a:r>
            <a:r>
              <a:rPr lang="ru-RU" b="1" i="1" dirty="0"/>
              <a:t>Синхронность</a:t>
            </a:r>
            <a:r>
              <a:rPr lang="ru-RU" dirty="0"/>
              <a:t> поведения мамы (оно изменяется вслед за периодичностью состояний младенца).</a:t>
            </a:r>
          </a:p>
          <a:p>
            <a:pPr>
              <a:spcBef>
                <a:spcPts val="2400"/>
              </a:spcBef>
            </a:pPr>
            <a:r>
              <a:rPr lang="ru-RU" dirty="0"/>
              <a:t>3. </a:t>
            </a:r>
            <a:r>
              <a:rPr lang="ru-RU" b="1" i="1" dirty="0"/>
              <a:t>Гибкость </a:t>
            </a:r>
            <a:r>
              <a:rPr lang="ru-RU" dirty="0"/>
              <a:t>в поведении мамы в ответ на демонстрируемые потребности ребёнка.</a:t>
            </a:r>
          </a:p>
          <a:p>
            <a:pPr>
              <a:spcBef>
                <a:spcPts val="2400"/>
              </a:spcBef>
            </a:pPr>
            <a:r>
              <a:rPr lang="ru-RU" dirty="0"/>
              <a:t>4. Младенец, почувствовав </a:t>
            </a:r>
            <a:r>
              <a:rPr lang="ru-RU" b="1" i="1" dirty="0"/>
              <a:t>отзывчивость</a:t>
            </a:r>
            <a:r>
              <a:rPr lang="ru-RU" dirty="0"/>
              <a:t> и </a:t>
            </a:r>
            <a:r>
              <a:rPr lang="ru-RU" b="1" i="1" dirty="0"/>
              <a:t>надёжность</a:t>
            </a:r>
            <a:r>
              <a:rPr lang="ru-RU" dirty="0"/>
              <a:t> среды, сам начинает содействовать диалогу.</a:t>
            </a:r>
          </a:p>
          <a:p>
            <a:pPr>
              <a:spcBef>
                <a:spcPts val="240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865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60100" cy="841375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САМЫЕ важные характеристики окружения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500" y="1206500"/>
            <a:ext cx="11036300" cy="5384799"/>
          </a:xfrm>
        </p:spPr>
        <p:txBody>
          <a:bodyPr/>
          <a:lstStyle/>
          <a:p>
            <a:pPr>
              <a:spcBef>
                <a:spcPts val="2400"/>
              </a:spcBef>
            </a:pPr>
            <a:r>
              <a:rPr lang="ru-RU" sz="2400" dirty="0" smtClean="0"/>
              <a:t>1. Постоянство.</a:t>
            </a:r>
          </a:p>
          <a:p>
            <a:pPr>
              <a:spcBef>
                <a:spcPts val="2400"/>
              </a:spcBef>
            </a:pPr>
            <a:r>
              <a:rPr lang="ru-RU" sz="2400" dirty="0" smtClean="0"/>
              <a:t>2. Стабильность.</a:t>
            </a:r>
          </a:p>
          <a:p>
            <a:pPr>
              <a:spcBef>
                <a:spcPts val="2400"/>
              </a:spcBef>
            </a:pPr>
            <a:r>
              <a:rPr lang="ru-RU" sz="2400" dirty="0" smtClean="0"/>
              <a:t>3. Чувствительность – способность замечать сигналы ребёнка.</a:t>
            </a:r>
          </a:p>
          <a:p>
            <a:pPr>
              <a:spcBef>
                <a:spcPts val="2400"/>
              </a:spcBef>
            </a:pPr>
            <a:r>
              <a:rPr lang="ru-RU" sz="2400" dirty="0" smtClean="0"/>
              <a:t>4. Отзывчивость – способность реагировать на сигналы ребёнка                                       адекватным образом.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2400" dirty="0" smtClean="0"/>
              <a:t>То есть, должен быть </a:t>
            </a:r>
            <a:r>
              <a:rPr lang="ru-RU" sz="2400" b="1" dirty="0" smtClean="0">
                <a:solidFill>
                  <a:srgbClr val="00B050"/>
                </a:solidFill>
              </a:rPr>
              <a:t>СОЮЗ</a:t>
            </a:r>
            <a:r>
              <a:rPr lang="ru-RU" sz="2400" dirty="0" smtClean="0"/>
              <a:t> между ребёнком и взрослым (</a:t>
            </a:r>
            <a:r>
              <a:rPr lang="ru-RU" sz="2400" i="1" dirty="0" smtClean="0"/>
              <a:t>Вера </a:t>
            </a:r>
            <a:r>
              <a:rPr lang="ru-RU" sz="2400" i="1" dirty="0" err="1" smtClean="0"/>
              <a:t>Фалберг</a:t>
            </a:r>
            <a:r>
              <a:rPr lang="ru-RU" sz="2400" dirty="0" smtClean="0"/>
              <a:t>):</a:t>
            </a:r>
          </a:p>
          <a:p>
            <a:pPr marL="514350" indent="-514350">
              <a:spcBef>
                <a:spcPts val="1200"/>
              </a:spcBef>
              <a:buAutoNum type="arabicParenR"/>
            </a:pPr>
            <a:r>
              <a:rPr lang="ru-RU" dirty="0">
                <a:solidFill>
                  <a:srgbClr val="00B050"/>
                </a:solidFill>
              </a:rPr>
              <a:t>с</a:t>
            </a:r>
            <a:r>
              <a:rPr lang="ru-RU" dirty="0" smtClean="0">
                <a:solidFill>
                  <a:srgbClr val="00B050"/>
                </a:solidFill>
              </a:rPr>
              <a:t>тремление к эмоциональной  близости с человеком;</a:t>
            </a:r>
          </a:p>
          <a:p>
            <a:pPr marL="514350" indent="-514350">
              <a:spcBef>
                <a:spcPts val="1200"/>
              </a:spcBef>
              <a:buAutoNum type="arabicParenR"/>
            </a:pPr>
            <a:r>
              <a:rPr lang="ru-RU" dirty="0">
                <a:solidFill>
                  <a:srgbClr val="00B050"/>
                </a:solidFill>
              </a:rPr>
              <a:t>с</a:t>
            </a:r>
            <a:r>
              <a:rPr lang="ru-RU" dirty="0" smtClean="0">
                <a:solidFill>
                  <a:srgbClr val="00B050"/>
                </a:solidFill>
              </a:rPr>
              <a:t>тремление эту близость поддерживать.</a:t>
            </a:r>
          </a:p>
          <a:p>
            <a:pPr marL="514350" indent="-514350">
              <a:spcBef>
                <a:spcPts val="1200"/>
              </a:spcBef>
              <a:buAutoNum type="arabicParenR"/>
            </a:pPr>
            <a:endParaRPr lang="ru-RU" dirty="0">
              <a:solidFill>
                <a:srgbClr val="00B05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ru-RU" dirty="0" smtClean="0">
                <a:solidFill>
                  <a:srgbClr val="00B050"/>
                </a:solidFill>
              </a:rPr>
              <a:t>ПРИВЯЗАННОСТЬ </a:t>
            </a:r>
            <a:r>
              <a:rPr lang="ru-RU" i="1" dirty="0" smtClean="0">
                <a:solidFill>
                  <a:srgbClr val="00B050"/>
                </a:solidFill>
              </a:rPr>
              <a:t>(Джон </a:t>
            </a:r>
            <a:r>
              <a:rPr lang="ru-RU" i="1" dirty="0" err="1" smtClean="0">
                <a:solidFill>
                  <a:srgbClr val="00B050"/>
                </a:solidFill>
              </a:rPr>
              <a:t>Боулби</a:t>
            </a:r>
            <a:r>
              <a:rPr lang="ru-RU" i="1" dirty="0" smtClean="0">
                <a:solidFill>
                  <a:srgbClr val="00B050"/>
                </a:solidFill>
              </a:rPr>
              <a:t> и Мария </a:t>
            </a:r>
            <a:r>
              <a:rPr lang="ru-RU" i="1" dirty="0" err="1" smtClean="0">
                <a:solidFill>
                  <a:srgbClr val="00B050"/>
                </a:solidFill>
              </a:rPr>
              <a:t>Эйнсворт</a:t>
            </a:r>
            <a:r>
              <a:rPr lang="ru-RU" i="1" dirty="0" smtClean="0">
                <a:solidFill>
                  <a:srgbClr val="00B050"/>
                </a:solidFill>
              </a:rPr>
              <a:t>)</a:t>
            </a:r>
          </a:p>
          <a:p>
            <a:pPr marL="0" indent="0">
              <a:spcBef>
                <a:spcPts val="2400"/>
              </a:spcBef>
              <a:buNone/>
            </a:pP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485900" y="3841749"/>
            <a:ext cx="8699500" cy="381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V="1">
            <a:off x="1485900" y="5657849"/>
            <a:ext cx="8699500" cy="381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503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993775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Концепция динамического созревания Патриция </a:t>
            </a:r>
            <a:r>
              <a:rPr lang="ru-RU" sz="3600" b="1" dirty="0" err="1" smtClean="0">
                <a:solidFill>
                  <a:srgbClr val="00B050"/>
                </a:solidFill>
              </a:rPr>
              <a:t>Криттенден</a:t>
            </a:r>
            <a:endParaRPr lang="ru-RU" sz="36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4500" y="1206500"/>
            <a:ext cx="11557000" cy="58801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1. Отношения с матерью устанавливаются в виде </a:t>
            </a:r>
            <a:r>
              <a:rPr lang="ru-RU" sz="2000" i="1" dirty="0" smtClean="0"/>
              <a:t>некоторой</a:t>
            </a:r>
            <a:r>
              <a:rPr lang="ru-RU" sz="2000" dirty="0" smtClean="0"/>
              <a:t> стабильной формы к концу первого года жизни младенца. </a:t>
            </a:r>
          </a:p>
          <a:p>
            <a:pPr marL="0" indent="0">
              <a:buNone/>
            </a:pPr>
            <a:r>
              <a:rPr lang="ru-RU" sz="2000" dirty="0" smtClean="0"/>
              <a:t>2. Ребёнок организует своё поведение с целью избегания опасности и для выживания.</a:t>
            </a:r>
          </a:p>
          <a:p>
            <a:pPr marL="0" indent="0">
              <a:buNone/>
            </a:pPr>
            <a:r>
              <a:rPr lang="ru-RU" sz="2000" dirty="0" smtClean="0"/>
              <a:t>3. Психика настолько пластична, что при любых жизненных обстоятельствах ребёнку удаётся </a:t>
            </a:r>
            <a:r>
              <a:rPr lang="ru-RU" sz="2000" b="1" i="1" dirty="0" smtClean="0"/>
              <a:t>организовать определённую стратегию поведения </a:t>
            </a:r>
            <a:r>
              <a:rPr lang="ru-RU" sz="2000" i="1" dirty="0" smtClean="0"/>
              <a:t>(психологические защиты), чтобы выжить.</a:t>
            </a:r>
            <a:r>
              <a:rPr lang="ru-RU" sz="2000" dirty="0" smtClean="0"/>
              <a:t>. </a:t>
            </a:r>
          </a:p>
          <a:p>
            <a:pPr marL="0" indent="0">
              <a:buNone/>
            </a:pPr>
            <a:r>
              <a:rPr lang="ru-RU" sz="2000" dirty="0" smtClean="0"/>
              <a:t>4. Стратегия поведения </a:t>
            </a:r>
            <a:r>
              <a:rPr lang="ru-RU" sz="2000" u="sng" dirty="0" smtClean="0"/>
              <a:t>отражает суть близких отношений  </a:t>
            </a:r>
            <a:r>
              <a:rPr lang="ru-RU" sz="2000" dirty="0" smtClean="0"/>
              <a:t>и способна</a:t>
            </a:r>
            <a:r>
              <a:rPr lang="ru-RU" sz="2000" u="sng" dirty="0" smtClean="0"/>
              <a:t> меняться:</a:t>
            </a:r>
          </a:p>
          <a:p>
            <a:pPr>
              <a:buFontTx/>
              <a:buChar char="-"/>
            </a:pPr>
            <a:r>
              <a:rPr lang="ru-RU" sz="2000" dirty="0"/>
              <a:t>в</a:t>
            </a:r>
            <a:r>
              <a:rPr lang="ru-RU" sz="2000" dirty="0" smtClean="0"/>
              <a:t> связи с созреванием мозговых структур (с возрастом);</a:t>
            </a:r>
          </a:p>
          <a:p>
            <a:pPr>
              <a:buFontTx/>
              <a:buChar char="-"/>
            </a:pPr>
            <a:r>
              <a:rPr lang="ru-RU" sz="2000" dirty="0"/>
              <a:t>в</a:t>
            </a:r>
            <a:r>
              <a:rPr lang="ru-RU" sz="2000" dirty="0" smtClean="0"/>
              <a:t> периоды возрастных кризисов;</a:t>
            </a:r>
          </a:p>
          <a:p>
            <a:pPr>
              <a:buFontTx/>
              <a:buChar char="-"/>
            </a:pPr>
            <a:r>
              <a:rPr lang="ru-RU" sz="2000" dirty="0" smtClean="0"/>
              <a:t>при изменении качества близких отношений;</a:t>
            </a:r>
          </a:p>
          <a:p>
            <a:pPr>
              <a:buFontTx/>
              <a:buChar char="-"/>
            </a:pPr>
            <a:r>
              <a:rPr lang="ru-RU" sz="2000" dirty="0" smtClean="0"/>
              <a:t>при изменении жизненных обстоятельств;</a:t>
            </a:r>
          </a:p>
          <a:p>
            <a:pPr>
              <a:buFontTx/>
              <a:buChar char="-"/>
            </a:pPr>
            <a:r>
              <a:rPr lang="ru-RU" sz="2000" dirty="0"/>
              <a:t>п</a:t>
            </a:r>
            <a:r>
              <a:rPr lang="ru-RU" sz="2000" dirty="0" smtClean="0"/>
              <a:t>ри психотерапии. </a:t>
            </a:r>
          </a:p>
          <a:p>
            <a:pPr marL="0" indent="0">
              <a:buNone/>
            </a:pPr>
            <a:r>
              <a:rPr lang="ru-RU" b="1" i="1" dirty="0" smtClean="0"/>
              <a:t>Фиксируемый в данный момент времени тип привязанности – это динамический конструкт, а не застывший (постоянный) паттерн поведения.</a:t>
            </a:r>
            <a:endParaRPr lang="ru-RU" b="1" i="1" dirty="0"/>
          </a:p>
        </p:txBody>
      </p:sp>
      <p:sp>
        <p:nvSpPr>
          <p:cNvPr id="4" name="Левая фигурная скобка 3"/>
          <p:cNvSpPr/>
          <p:nvPr/>
        </p:nvSpPr>
        <p:spPr>
          <a:xfrm rot="5400000" flipH="1">
            <a:off x="5695950" y="-158750"/>
            <a:ext cx="342900" cy="10845800"/>
          </a:xfrm>
          <a:prstGeom prst="leftBrac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896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50853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 smtClean="0">
                <a:solidFill>
                  <a:srgbClr val="00B050"/>
                </a:solidFill>
              </a:rPr>
              <a:t>ТИПЫ ПРИВЯЗАННОСТИ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ОЩУЩЕНИЕ ЗАЩИЩЁННОСТИ                     БЕЗОПАСНОСТИ        ВОЗМОЖНОСТИ ВЫЖИТЬ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974785"/>
            <a:ext cx="5043428" cy="3053751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80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6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56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Безопасный (надёжный) тип:</a:t>
            </a:r>
          </a:p>
          <a:p>
            <a:pPr>
              <a:spcBef>
                <a:spcPts val="600"/>
              </a:spcBef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Гибкость</a:t>
            </a:r>
          </a:p>
          <a:p>
            <a:pPr>
              <a:spcBef>
                <a:spcPts val="600"/>
              </a:spcBef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Адаптивность</a:t>
            </a:r>
          </a:p>
          <a:p>
            <a:pPr>
              <a:spcBef>
                <a:spcPts val="600"/>
              </a:spcBef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Стрессоустойчивость</a:t>
            </a:r>
          </a:p>
          <a:p>
            <a:pPr>
              <a:spcBef>
                <a:spcPts val="600"/>
              </a:spcBef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Толерантность к утрате</a:t>
            </a:r>
          </a:p>
          <a:p>
            <a:pPr>
              <a:spcBef>
                <a:spcPts val="600"/>
              </a:spcBef>
            </a:pP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Готовность познавать мир</a:t>
            </a: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4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учится </a:t>
            </a:r>
            <a:r>
              <a:rPr lang="ru-RU" sz="4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различать свои чувства и чувства других, </a:t>
            </a:r>
            <a:endParaRPr lang="en-US" sz="48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4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мыслит </a:t>
            </a:r>
            <a:r>
              <a:rPr lang="ru-RU" sz="4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логически, </a:t>
            </a:r>
            <a:endParaRPr lang="en-US" sz="48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4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развивает </a:t>
            </a:r>
            <a:r>
              <a:rPr lang="ru-RU" sz="4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социальные связи, </a:t>
            </a:r>
            <a:endParaRPr lang="en-US" sz="48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4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доверяет </a:t>
            </a:r>
            <a:r>
              <a:rPr lang="ru-RU" sz="4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окружающим, </a:t>
            </a:r>
            <a:endParaRPr lang="ru-RU" sz="48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4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лучше </a:t>
            </a:r>
            <a:r>
              <a:rPr lang="ru-RU" sz="4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справляется со </a:t>
            </a:r>
            <a:r>
              <a:rPr lang="ru-RU" sz="4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стрессом </a:t>
            </a:r>
            <a:r>
              <a:rPr lang="ru-RU" sz="4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переживаниями; </a:t>
            </a:r>
            <a:endParaRPr lang="ru-RU" sz="48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4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4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подвержен страхам; </a:t>
            </a:r>
            <a:endParaRPr lang="ru-RU" sz="48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4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проявляет </a:t>
            </a:r>
            <a:r>
              <a:rPr lang="ru-RU" sz="4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и нежность к другим</a:t>
            </a:r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6" y="3828210"/>
            <a:ext cx="5157787" cy="281412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56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Тревожный (амбивалентный) тип (жертва):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Тревожность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Пугливость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Обидчивость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Страх утраты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на «</a:t>
            </a:r>
            <a:r>
              <a:rPr lang="ru-RU" sz="4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заслуживание</a:t>
            </a:r>
            <a:r>
              <a:rPr lang="ru-RU" sz="4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любви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Высокая </a:t>
            </a:r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эмпатия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 демонстрирует двойственное отношение к близкому взрослому: «привязанность-отвержение», то ластится, то грубит и избегает. </a:t>
            </a:r>
            <a:endParaRPr lang="ru-RU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ru-RU" sz="5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 для детей, чьи родители были непоследовательны и истеричны: то ласкали, то взрывались и били ребенка — делая и то, и другое бурно и без объективных причин, лишая тем самым </a:t>
            </a:r>
            <a:r>
              <a:rPr lang="ru-RU" sz="5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возможности понять их поведение и приспособиться к нему</a:t>
            </a:r>
            <a:r>
              <a:rPr lang="ru-RU" sz="5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5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36898" y="974785"/>
            <a:ext cx="5641675" cy="2493034"/>
          </a:xfrm>
        </p:spPr>
        <p:txBody>
          <a:bodyPr>
            <a:normAutofit fontScale="47500" lnSpcReduction="20000"/>
          </a:bodyPr>
          <a:lstStyle/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ru-RU" sz="29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Избегающий тип: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«никому нельзя доверять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>
              <a:spcBef>
                <a:spcPts val="600"/>
              </a:spcBef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Нет 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доверительных отношений со взрослыми и детьми, хотя может любить животных. </a:t>
            </a:r>
            <a:endParaRPr lang="ru-RU" sz="25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Холодность</a:t>
            </a:r>
          </a:p>
          <a:p>
            <a:pPr>
              <a:spcBef>
                <a:spcPts val="600"/>
              </a:spcBef>
            </a:pPr>
            <a:r>
              <a:rPr lang="ru-RU" sz="2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уровень стресса</a:t>
            </a:r>
          </a:p>
          <a:p>
            <a:pPr>
              <a:spcBef>
                <a:spcPts val="600"/>
              </a:spcBef>
            </a:pPr>
            <a:r>
              <a:rPr lang="ru-RU" sz="2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к экстриму</a:t>
            </a:r>
          </a:p>
          <a:p>
            <a:pPr>
              <a:spcBef>
                <a:spcPts val="600"/>
              </a:spcBef>
            </a:pP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Психосоматика</a:t>
            </a:r>
            <a:endParaRPr lang="ru-RU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endParaRPr lang="ru-RU" sz="2500" b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ru-RU" sz="25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Подобное </a:t>
            </a:r>
            <a:r>
              <a:rPr lang="ru-RU" sz="25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</a:t>
            </a:r>
            <a:r>
              <a:rPr lang="ru-RU" sz="25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быть:</a:t>
            </a:r>
          </a:p>
          <a:p>
            <a:pPr lvl="0">
              <a:spcBef>
                <a:spcPts val="0"/>
              </a:spcBef>
            </a:pPr>
            <a:r>
              <a:rPr lang="ru-RU" sz="25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ребенок очень болезненно пережил разрыв отношений с близким взрослым и горе не прошло, ребенок «застрял» в нем; </a:t>
            </a:r>
            <a:endParaRPr lang="ru-RU" sz="25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endParaRPr lang="ru-RU" sz="2500" b="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ru-RU" sz="25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5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разрыв воспринимается как «предательство», а взрослые — как «злоупотребляющие» детским доверием и своей силой</a:t>
            </a:r>
            <a:r>
              <a:rPr lang="ru-RU" sz="25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36899" y="3683479"/>
            <a:ext cx="5118490" cy="2449902"/>
          </a:xfrm>
        </p:spPr>
        <p:txBody>
          <a:bodyPr>
            <a:normAutofit/>
          </a:bodyPr>
          <a:lstStyle/>
          <a:p>
            <a:pPr algn="ctr"/>
            <a:r>
              <a:rPr lang="ru-RU" sz="1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Дезориентированный тип</a:t>
            </a:r>
            <a:r>
              <a:rPr lang="ru-RU" sz="15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Склонность к одиночеству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Уплощённость эмоциональной сферы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эти дети научились выживать, нарушая все правила и границы человеческих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отношений: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 не надо, чтобы их любили, они предпочитают, чтобы их боялись. </a:t>
            </a:r>
            <a:endParaRPr lang="ru-RU" sz="1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5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 </a:t>
            </a:r>
            <a:r>
              <a:rPr lang="ru-RU" sz="15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детей, подвергавшихся систематическому жестокому обращению и насилию, и никогда не имевших опыта привязанности.</a:t>
            </a: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7321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8286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B050"/>
                </a:solidFill>
              </a:rPr>
              <a:t>Типы нарушения привязанности (Зинах, Карл </a:t>
            </a:r>
            <a:r>
              <a:rPr lang="ru-RU" sz="3200" b="1" dirty="0" err="1" smtClean="0">
                <a:solidFill>
                  <a:srgbClr val="00B050"/>
                </a:solidFill>
              </a:rPr>
              <a:t>Бриш</a:t>
            </a:r>
            <a:r>
              <a:rPr lang="ru-RU" sz="3200" b="1" dirty="0" smtClean="0">
                <a:solidFill>
                  <a:srgbClr val="00B050"/>
                </a:solidFill>
              </a:rPr>
              <a:t>)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5057" y="1130060"/>
            <a:ext cx="11008743" cy="504690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«Социальный промискуитет».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Недифференцированное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промискуитетное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привязанности. Отсутствует осторожная сдержанность по отношению к чужим. Ребенок хочет, чтобы его утешали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обращается без разбора к любому, кто поблизости. Значимый человек не может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его успокоить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т.е., чтобы дети могли снова чем-то заняться, вернулись к игре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Крайняя безбоязненность.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Склонность к несчастным случаям, рискованному поведению.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принимает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сигналов от взрослого об опасности. Провоцируют травмы. Опыт травм не учит.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Чрезмерное проявление привязанности.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Крайняя степень цепляния. Эмоционально успокаиваются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бывают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уравновешенными только в абсолютной близости к значимому взрослому. Боязливы,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тревожны с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незнакомыми (могут проситься на ручки даже в школьном возрасте) окружающих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исследовательского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поведения. На расставание со значимым взрослым реагируют буйно,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 отделить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значимого человека. Значимый человек сам избегает расставания, зная последствия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Нередко у матерей с тревожными расстройствами, для которых дети эмоциональная ОПОРА.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Робкое поведение привязанности.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Чрезмерное приспособленчество. Приказы взрослого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исполняет быстро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без протеста, но при этом эмоциональное взаимодействие очень бедное. При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отсутствии значимого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взрослого они более раскрепощены. Выросли в ситуации насилия и, с одной стороны,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ищут защиту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 другой, боятся взрослого.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Агрессивное нарушение привязанности.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Агрессией выражают желание к близости к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значимому взрослому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Обычно – паттерн взаимодействия в семье, в ближайшем окружении вербальная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невербальная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агрессия. Другие люди их отвергают, не понимая, что агрессия – это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желание привязанности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замещающих семьях – исходя из прошлого опыта общения с тем, к кому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испытывает привязанности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Привязанность, сопровождающаяся инверсией ролей. </a:t>
            </a:r>
            <a:r>
              <a:rPr lang="ru-RU" sz="14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Парентификация</a:t>
            </a:r>
            <a:r>
              <a:rPr lang="ru-RU" sz="14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чрезмерно заботлив в отношении того, к кому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испытывает привязанность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берет на себя ответственность за него. Контролирует, шпионит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Нарушения привязанности с болезненными влечениями.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телесной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близости при стрессе ребенку предлагали еду. В результате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пищевая зависимость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Зависимое поведение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направлено и на другие объекты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уменьшающие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короткое время стресс.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Игромания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трудоголизм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т.д.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Психосоматическая симптоматика.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Нарушения привязанности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могут выражаться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развитии психосоматических симптомов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задержка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роста (переход в более благоприятную среду восстанавливает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рост тела) нарушения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пищевого поведения, сна, крики, плач (особенно при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депрессивной матери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амбивалентном отношении к ребенку), замкнутый круг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Энурез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энкопрез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м.б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 у подростков)</a:t>
            </a:r>
          </a:p>
          <a:p>
            <a:pPr>
              <a:spcBef>
                <a:spcPts val="0"/>
              </a:spcBef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7395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лубление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3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2730</Words>
  <Application>Microsoft Office PowerPoint</Application>
  <PresentationFormat>Широкоэкранный</PresentationFormat>
  <Paragraphs>453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Franklin Gothic Book</vt:lpstr>
      <vt:lpstr>Times New Roman</vt:lpstr>
      <vt:lpstr>Тема Office</vt:lpstr>
      <vt:lpstr>Crop</vt:lpstr>
      <vt:lpstr>Office Theme</vt:lpstr>
      <vt:lpstr>   11.02.2026</vt:lpstr>
      <vt:lpstr>Презентация PowerPoint</vt:lpstr>
      <vt:lpstr>Презентация PowerPoint</vt:lpstr>
      <vt:lpstr> Особенности детей из семей замещающего типа:</vt:lpstr>
      <vt:lpstr>Характеристики благоприятного взаимодействия  младенца и «матери»  в норме</vt:lpstr>
      <vt:lpstr>САМЫЕ важные характеристики окружения:</vt:lpstr>
      <vt:lpstr>Концепция динамического созревания Патриция Криттенден</vt:lpstr>
      <vt:lpstr>ТИПЫ ПРИВЯЗАННОСТИ ОЩУЩЕНИЕ ЗАЩИЩЁННОСТИ                     БЕЗОПАСНОСТИ        ВОЗМОЖНОСТИ ВЫЖИТЬ</vt:lpstr>
      <vt:lpstr>Типы нарушения привязанности (Зинах, Карл Бриш)</vt:lpstr>
      <vt:lpstr> «Погружение в детство»  </vt:lpstr>
      <vt:lpstr>Пробуждение привязанности (формирование надежной привязанности):  Раттер: разлука с матерью – фактор риска, но не несет налёта фатализма</vt:lpstr>
      <vt:lpstr>Философия заботы и уважения Эмми Пиклер: привязанность – это совместная активная деятельность, общая радость…..</vt:lpstr>
      <vt:lpstr>Виды детских травм</vt:lpstr>
      <vt:lpstr>Какой он, травмированный ребёнок? ПРОТИВОРЕЧИВЫЙ: чем старше ребёнок, тем сложнее проработать травмированность  (появляется чувство вины и стыда) </vt:lpstr>
      <vt:lpstr>Симптомы,  свидетельствующие о страдании ребенка (по Шерри Элридж)</vt:lpstr>
      <vt:lpstr> 5-14 лет:  </vt:lpstr>
      <vt:lpstr>5-14 лет:  все время жалуется, привлекает внимание,   во время разговора избегает взгляда в глаза;  избыточные проявления интереса и нежности к незнакомцам, без сомнений следует за ними;  не нежен с замещающими родителями, отвергает их проявления нежности, если сам не настроен на это в данный момент;  с трудом устанавливает дружеские отношения;  пытается доминировать, агрессивен с другими, портит и ломает предметы, из-за неловкости или специально, ему нравится вредить другим;  жесток с животными;  ворует у близких и легко попадается на этом;  врет без причины, даже когда сказать правду было бы легко;  не просит, а требует,  не контролирует себя: часто гиперактивен, легко впадает в гнев;  проблемы в школе;  с трудом устанавливает причинно-следственные связи, удивляется, если его действия причиняют другим неприятности;  делает тайные запасы еды; ест часто несъедобное (бумага, клей);  одержим огнем, кровью;  сексуальные проблемы (провокации)    </vt:lpstr>
      <vt:lpstr>«10 комнат»</vt:lpstr>
      <vt:lpstr>СПАСИБО ЗА ВНИМАНИЕ</vt:lpstr>
      <vt:lpstr>Презентация PowerPoint</vt:lpstr>
      <vt:lpstr>Презентация PowerPoint</vt:lpstr>
      <vt:lpstr>"Организация работы приёмных родителей, родителей-воспитателей в рамках трудовых договоров"</vt:lpstr>
      <vt:lpstr>Отзыв о проведении мероприятия Республиканской Методической площадки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онлайн-семинар  «Преемственность в проведении социального расследования и работе с семьями, в которых признано наличие критериев и показателей социально опасного положения, после изменения места жительства»   05.11.2025</dc:title>
  <dc:creator>сергей</dc:creator>
  <cp:lastModifiedBy>Пользователь Windows</cp:lastModifiedBy>
  <cp:revision>28</cp:revision>
  <dcterms:created xsi:type="dcterms:W3CDTF">2025-11-01T11:00:45Z</dcterms:created>
  <dcterms:modified xsi:type="dcterms:W3CDTF">2026-02-11T11:01:14Z</dcterms:modified>
</cp:coreProperties>
</file>