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87" r:id="rId5"/>
    <p:sldMasterId id="2147483699" r:id="rId6"/>
  </p:sldMasterIdLst>
  <p:notesMasterIdLst>
    <p:notesMasterId r:id="rId72"/>
  </p:notesMasterIdLst>
  <p:sldIdLst>
    <p:sldId id="256" r:id="rId7"/>
    <p:sldId id="259" r:id="rId8"/>
    <p:sldId id="260" r:id="rId9"/>
    <p:sldId id="306" r:id="rId10"/>
    <p:sldId id="307" r:id="rId11"/>
    <p:sldId id="308" r:id="rId12"/>
    <p:sldId id="309" r:id="rId13"/>
    <p:sldId id="310" r:id="rId14"/>
    <p:sldId id="311" r:id="rId15"/>
    <p:sldId id="312" r:id="rId16"/>
    <p:sldId id="313" r:id="rId17"/>
    <p:sldId id="314" r:id="rId18"/>
    <p:sldId id="315" r:id="rId19"/>
    <p:sldId id="316" r:id="rId20"/>
    <p:sldId id="317" r:id="rId21"/>
    <p:sldId id="318" r:id="rId22"/>
    <p:sldId id="319" r:id="rId23"/>
    <p:sldId id="320" r:id="rId24"/>
    <p:sldId id="261"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82" r:id="rId43"/>
    <p:sldId id="262" r:id="rId44"/>
    <p:sldId id="283" r:id="rId45"/>
    <p:sldId id="284" r:id="rId46"/>
    <p:sldId id="285" r:id="rId47"/>
    <p:sldId id="286" r:id="rId48"/>
    <p:sldId id="287" r:id="rId49"/>
    <p:sldId id="288" r:id="rId50"/>
    <p:sldId id="289" r:id="rId51"/>
    <p:sldId id="290" r:id="rId52"/>
    <p:sldId id="291" r:id="rId53"/>
    <p:sldId id="292" r:id="rId54"/>
    <p:sldId id="293" r:id="rId55"/>
    <p:sldId id="294" r:id="rId56"/>
    <p:sldId id="295" r:id="rId57"/>
    <p:sldId id="263" r:id="rId58"/>
    <p:sldId id="296" r:id="rId59"/>
    <p:sldId id="297" r:id="rId60"/>
    <p:sldId id="298" r:id="rId61"/>
    <p:sldId id="299" r:id="rId62"/>
    <p:sldId id="300" r:id="rId63"/>
    <p:sldId id="301" r:id="rId64"/>
    <p:sldId id="302" r:id="rId65"/>
    <p:sldId id="303" r:id="rId66"/>
    <p:sldId id="304" r:id="rId67"/>
    <p:sldId id="305" r:id="rId68"/>
    <p:sldId id="264" r:id="rId69"/>
    <p:sldId id="258" r:id="rId70"/>
    <p:sldId id="257" r:id="rId7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55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3863CD-EF18-4A5C-8BCF-86A79AC700A1}" type="datetimeFigureOut">
              <a:rPr lang="ru-RU" smtClean="0"/>
              <a:t>14.01.2026</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5C8F5-50B7-4B8B-9F88-BEF607C75239}" type="slidenum">
              <a:rPr lang="ru-RU" smtClean="0"/>
              <a:t>‹#›</a:t>
            </a:fld>
            <a:endParaRPr lang="ru-RU"/>
          </a:p>
        </p:txBody>
      </p:sp>
    </p:spTree>
    <p:extLst>
      <p:ext uri="{BB962C8B-B14F-4D97-AF65-F5344CB8AC3E}">
        <p14:creationId xmlns:p14="http://schemas.microsoft.com/office/powerpoint/2010/main" val="374999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C6A72-EE11-41E7-A0D1-C8138E2618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160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C6A72-EE11-41E7-A0D1-C8138E2618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8796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C6A72-EE11-41E7-A0D1-C8138E2618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498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C6A72-EE11-41E7-A0D1-C8138E2618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956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C6A72-EE11-41E7-A0D1-C8138E2618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347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C6A72-EE11-41E7-A0D1-C8138E2618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727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C6A72-EE11-41E7-A0D1-C8138E2618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489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8226B2-019A-4463-A47A-20F400690CA4}" type="slidenum">
              <a:rPr kumimoji="0" lang="en-US"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panose="020B0604020202020204" pitchFamily="34" charset="0"/>
            </a:endParaRPr>
          </a:p>
        </p:txBody>
      </p:sp>
    </p:spTree>
    <p:extLst>
      <p:ext uri="{BB962C8B-B14F-4D97-AF65-F5344CB8AC3E}">
        <p14:creationId xmlns:p14="http://schemas.microsoft.com/office/powerpoint/2010/main" val="247303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00CB40-C115-4CC4-A128-D1804165D1AF}" type="slidenum">
              <a:rPr kumimoji="0" lang="en-US"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panose="020B0604020202020204" pitchFamily="34" charset="0"/>
            </a:endParaRPr>
          </a:p>
        </p:txBody>
      </p:sp>
    </p:spTree>
    <p:extLst>
      <p:ext uri="{BB962C8B-B14F-4D97-AF65-F5344CB8AC3E}">
        <p14:creationId xmlns:p14="http://schemas.microsoft.com/office/powerpoint/2010/main" val="1381987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69376-C7B2-4E28-A10C-92E7C6EFA0ED}"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546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C6A72-EE11-41E7-A0D1-C8138E2618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737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C6A72-EE11-41E7-A0D1-C8138E2618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1097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C6A72-EE11-41E7-A0D1-C8138E2618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435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C6A72-EE11-41E7-A0D1-C8138E2618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102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C6A72-EE11-41E7-A0D1-C8138E2618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798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C6A72-EE11-41E7-A0D1-C8138E2618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862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C6A72-EE11-41E7-A0D1-C8138E2618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298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C6A72-EE11-41E7-A0D1-C8138E2618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666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88AB62A-153F-4ABD-AB86-3D116BF70CBC}" type="datetimeFigureOut">
              <a:rPr lang="ru-RU" smtClean="0"/>
              <a:t>14.01.2026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595389C-A7C0-4BC0-8980-EEA9F08228D6}" type="slidenum">
              <a:rPr lang="ru-RU" smtClean="0"/>
              <a:t>‹#›</a:t>
            </a:fld>
            <a:endParaRPr lang="ru-RU"/>
          </a:p>
        </p:txBody>
      </p:sp>
    </p:spTree>
    <p:extLst>
      <p:ext uri="{BB962C8B-B14F-4D97-AF65-F5344CB8AC3E}">
        <p14:creationId xmlns:p14="http://schemas.microsoft.com/office/powerpoint/2010/main" val="85699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88AB62A-153F-4ABD-AB86-3D116BF70CBC}" type="datetimeFigureOut">
              <a:rPr lang="ru-RU" smtClean="0"/>
              <a:t>14.01.2026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595389C-A7C0-4BC0-8980-EEA9F08228D6}" type="slidenum">
              <a:rPr lang="ru-RU" smtClean="0"/>
              <a:t>‹#›</a:t>
            </a:fld>
            <a:endParaRPr lang="ru-RU"/>
          </a:p>
        </p:txBody>
      </p:sp>
    </p:spTree>
    <p:extLst>
      <p:ext uri="{BB962C8B-B14F-4D97-AF65-F5344CB8AC3E}">
        <p14:creationId xmlns:p14="http://schemas.microsoft.com/office/powerpoint/2010/main" val="314821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88AB62A-153F-4ABD-AB86-3D116BF70CBC}" type="datetimeFigureOut">
              <a:rPr lang="ru-RU" smtClean="0"/>
              <a:t>14.01.2026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595389C-A7C0-4BC0-8980-EEA9F08228D6}" type="slidenum">
              <a:rPr lang="ru-RU" smtClean="0"/>
              <a:t>‹#›</a:t>
            </a:fld>
            <a:endParaRPr lang="ru-RU"/>
          </a:p>
        </p:txBody>
      </p:sp>
    </p:spTree>
    <p:extLst>
      <p:ext uri="{BB962C8B-B14F-4D97-AF65-F5344CB8AC3E}">
        <p14:creationId xmlns:p14="http://schemas.microsoft.com/office/powerpoint/2010/main" val="533658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9BF5CEBC-068A-42A0-BF22-CE3235B9D2E6}" type="datetimeFigureOut">
              <a:rPr lang="ru-RU" smtClean="0">
                <a:solidFill>
                  <a:srgbClr val="EEECE1"/>
                </a:solidFill>
              </a:rPr>
              <a:pPr/>
              <a:t>14.01.2026</a:t>
            </a:fld>
            <a:endParaRPr lang="ru-RU">
              <a:solidFill>
                <a:srgbClr val="EEECE1"/>
              </a:solidFill>
            </a:endParaRP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ru-RU">
              <a:solidFill>
                <a:srgbClr val="EEECE1"/>
              </a:solidFill>
            </a:endParaRP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1C8BF33B-7D03-48D8-A25F-FB72E553BFBE}" type="slidenum">
              <a:rPr lang="ru-RU" smtClean="0">
                <a:solidFill>
                  <a:srgbClr val="EEECE1"/>
                </a:solidFill>
              </a:rPr>
              <a:pPr/>
              <a:t>‹#›</a:t>
            </a:fld>
            <a:endParaRPr lang="ru-RU">
              <a:solidFill>
                <a:srgbClr val="EEECE1"/>
              </a:solidFill>
            </a:endParaRPr>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585384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BF5CEBC-068A-42A0-BF22-CE3235B9D2E6}" type="datetimeFigureOut">
              <a:rPr lang="ru-RU" smtClean="0">
                <a:solidFill>
                  <a:srgbClr val="EEECE1"/>
                </a:solidFill>
              </a:rPr>
              <a:pPr/>
              <a:t>14.01.2026</a:t>
            </a:fld>
            <a:endParaRPr lang="ru-RU">
              <a:solidFill>
                <a:srgbClr val="EEECE1"/>
              </a:solidFill>
            </a:endParaRPr>
          </a:p>
        </p:txBody>
      </p:sp>
      <p:sp>
        <p:nvSpPr>
          <p:cNvPr id="5" name="Footer Placeholder 4"/>
          <p:cNvSpPr>
            <a:spLocks noGrp="1"/>
          </p:cNvSpPr>
          <p:nvPr>
            <p:ph type="ftr" sz="quarter" idx="11"/>
          </p:nvPr>
        </p:nvSpPr>
        <p:spPr/>
        <p:txBody>
          <a:bodyPr/>
          <a:lstStyle/>
          <a:p>
            <a:endParaRPr lang="ru-RU">
              <a:solidFill>
                <a:srgbClr val="EEECE1"/>
              </a:solidFill>
            </a:endParaRPr>
          </a:p>
        </p:txBody>
      </p:sp>
      <p:sp>
        <p:nvSpPr>
          <p:cNvPr id="6" name="Slide Number Placeholder 5"/>
          <p:cNvSpPr>
            <a:spLocks noGrp="1"/>
          </p:cNvSpPr>
          <p:nvPr>
            <p:ph type="sldNum" sz="quarter" idx="12"/>
          </p:nvPr>
        </p:nvSpPr>
        <p:spPr/>
        <p:txBody>
          <a:bodyPr/>
          <a:lstStyle/>
          <a:p>
            <a:fld id="{1C8BF33B-7D03-48D8-A25F-FB72E553BFBE}" type="slidenum">
              <a:rPr lang="ru-RU" smtClean="0">
                <a:solidFill>
                  <a:srgbClr val="EEECE1"/>
                </a:solidFill>
              </a:rPr>
              <a:pPr/>
              <a:t>‹#›</a:t>
            </a:fld>
            <a:endParaRPr lang="ru-RU">
              <a:solidFill>
                <a:srgbClr val="EEECE1"/>
              </a:solidFill>
            </a:endParaRPr>
          </a:p>
        </p:txBody>
      </p:sp>
    </p:spTree>
    <p:extLst>
      <p:ext uri="{BB962C8B-B14F-4D97-AF65-F5344CB8AC3E}">
        <p14:creationId xmlns:p14="http://schemas.microsoft.com/office/powerpoint/2010/main" val="2377969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9BF5CEBC-068A-42A0-BF22-CE3235B9D2E6}" type="datetimeFigureOut">
              <a:rPr lang="ru-RU" smtClean="0">
                <a:solidFill>
                  <a:srgbClr val="EEECE1"/>
                </a:solidFill>
              </a:rPr>
              <a:pPr/>
              <a:t>14.01.2026</a:t>
            </a:fld>
            <a:endParaRPr lang="ru-RU">
              <a:solidFill>
                <a:srgbClr val="EEECE1"/>
              </a:solidFill>
            </a:endParaRP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ru-RU">
              <a:solidFill>
                <a:srgbClr val="EEECE1"/>
              </a:solidFill>
            </a:endParaRP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1C8BF33B-7D03-48D8-A25F-FB72E553BFBE}" type="slidenum">
              <a:rPr lang="ru-RU" smtClean="0">
                <a:solidFill>
                  <a:srgbClr val="EEECE1"/>
                </a:solidFill>
              </a:rPr>
              <a:pPr/>
              <a:t>‹#›</a:t>
            </a:fld>
            <a:endParaRPr lang="ru-RU">
              <a:solidFill>
                <a:srgbClr val="EEECE1"/>
              </a:solidFill>
            </a:endParaRP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480797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BF5CEBC-068A-42A0-BF22-CE3235B9D2E6}" type="datetimeFigureOut">
              <a:rPr lang="ru-RU" smtClean="0">
                <a:solidFill>
                  <a:srgbClr val="EEECE1"/>
                </a:solidFill>
              </a:rPr>
              <a:pPr/>
              <a:t>14.01.2026</a:t>
            </a:fld>
            <a:endParaRPr lang="ru-RU">
              <a:solidFill>
                <a:srgbClr val="EEECE1"/>
              </a:solidFill>
            </a:endParaRPr>
          </a:p>
        </p:txBody>
      </p:sp>
      <p:sp>
        <p:nvSpPr>
          <p:cNvPr id="6" name="Footer Placeholder 5"/>
          <p:cNvSpPr>
            <a:spLocks noGrp="1"/>
          </p:cNvSpPr>
          <p:nvPr>
            <p:ph type="ftr" sz="quarter" idx="11"/>
          </p:nvPr>
        </p:nvSpPr>
        <p:spPr/>
        <p:txBody>
          <a:bodyPr/>
          <a:lstStyle/>
          <a:p>
            <a:endParaRPr lang="ru-RU">
              <a:solidFill>
                <a:srgbClr val="EEECE1"/>
              </a:solidFill>
            </a:endParaRPr>
          </a:p>
        </p:txBody>
      </p:sp>
      <p:sp>
        <p:nvSpPr>
          <p:cNvPr id="7" name="Slide Number Placeholder 6"/>
          <p:cNvSpPr>
            <a:spLocks noGrp="1"/>
          </p:cNvSpPr>
          <p:nvPr>
            <p:ph type="sldNum" sz="quarter" idx="12"/>
          </p:nvPr>
        </p:nvSpPr>
        <p:spPr/>
        <p:txBody>
          <a:bodyPr/>
          <a:lstStyle/>
          <a:p>
            <a:fld id="{1C8BF33B-7D03-48D8-A25F-FB72E553BFBE}" type="slidenum">
              <a:rPr lang="ru-RU" smtClean="0">
                <a:solidFill>
                  <a:srgbClr val="EEECE1"/>
                </a:solidFill>
              </a:rPr>
              <a:pPr/>
              <a:t>‹#›</a:t>
            </a:fld>
            <a:endParaRPr lang="ru-RU">
              <a:solidFill>
                <a:srgbClr val="EEECE1"/>
              </a:solidFill>
            </a:endParaRPr>
          </a:p>
        </p:txBody>
      </p:sp>
    </p:spTree>
    <p:extLst>
      <p:ext uri="{BB962C8B-B14F-4D97-AF65-F5344CB8AC3E}">
        <p14:creationId xmlns:p14="http://schemas.microsoft.com/office/powerpoint/2010/main" val="3164128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BF5CEBC-068A-42A0-BF22-CE3235B9D2E6}" type="datetimeFigureOut">
              <a:rPr lang="ru-RU" smtClean="0">
                <a:solidFill>
                  <a:srgbClr val="EEECE1"/>
                </a:solidFill>
              </a:rPr>
              <a:pPr/>
              <a:t>14.01.2026</a:t>
            </a:fld>
            <a:endParaRPr lang="ru-RU">
              <a:solidFill>
                <a:srgbClr val="EEECE1"/>
              </a:solidFill>
            </a:endParaRPr>
          </a:p>
        </p:txBody>
      </p:sp>
      <p:sp>
        <p:nvSpPr>
          <p:cNvPr id="8" name="Footer Placeholder 7"/>
          <p:cNvSpPr>
            <a:spLocks noGrp="1"/>
          </p:cNvSpPr>
          <p:nvPr>
            <p:ph type="ftr" sz="quarter" idx="11"/>
          </p:nvPr>
        </p:nvSpPr>
        <p:spPr/>
        <p:txBody>
          <a:bodyPr/>
          <a:lstStyle/>
          <a:p>
            <a:endParaRPr lang="ru-RU">
              <a:solidFill>
                <a:srgbClr val="EEECE1"/>
              </a:solidFill>
            </a:endParaRPr>
          </a:p>
        </p:txBody>
      </p:sp>
      <p:sp>
        <p:nvSpPr>
          <p:cNvPr id="9" name="Slide Number Placeholder 8"/>
          <p:cNvSpPr>
            <a:spLocks noGrp="1"/>
          </p:cNvSpPr>
          <p:nvPr>
            <p:ph type="sldNum" sz="quarter" idx="12"/>
          </p:nvPr>
        </p:nvSpPr>
        <p:spPr/>
        <p:txBody>
          <a:bodyPr/>
          <a:lstStyle/>
          <a:p>
            <a:fld id="{1C8BF33B-7D03-48D8-A25F-FB72E553BFBE}" type="slidenum">
              <a:rPr lang="ru-RU" smtClean="0">
                <a:solidFill>
                  <a:srgbClr val="EEECE1"/>
                </a:solidFill>
              </a:rPr>
              <a:pPr/>
              <a:t>‹#›</a:t>
            </a:fld>
            <a:endParaRPr lang="ru-RU">
              <a:solidFill>
                <a:srgbClr val="EEECE1"/>
              </a:solidFill>
            </a:endParaRPr>
          </a:p>
        </p:txBody>
      </p:sp>
    </p:spTree>
    <p:extLst>
      <p:ext uri="{BB962C8B-B14F-4D97-AF65-F5344CB8AC3E}">
        <p14:creationId xmlns:p14="http://schemas.microsoft.com/office/powerpoint/2010/main" val="3922493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BF5CEBC-068A-42A0-BF22-CE3235B9D2E6}" type="datetimeFigureOut">
              <a:rPr lang="ru-RU" smtClean="0">
                <a:solidFill>
                  <a:srgbClr val="EEECE1"/>
                </a:solidFill>
              </a:rPr>
              <a:pPr/>
              <a:t>14.01.2026</a:t>
            </a:fld>
            <a:endParaRPr lang="ru-RU">
              <a:solidFill>
                <a:srgbClr val="EEECE1"/>
              </a:solidFill>
            </a:endParaRPr>
          </a:p>
        </p:txBody>
      </p:sp>
      <p:sp>
        <p:nvSpPr>
          <p:cNvPr id="4" name="Footer Placeholder 3"/>
          <p:cNvSpPr>
            <a:spLocks noGrp="1"/>
          </p:cNvSpPr>
          <p:nvPr>
            <p:ph type="ftr" sz="quarter" idx="11"/>
          </p:nvPr>
        </p:nvSpPr>
        <p:spPr/>
        <p:txBody>
          <a:bodyPr/>
          <a:lstStyle/>
          <a:p>
            <a:endParaRPr lang="ru-RU">
              <a:solidFill>
                <a:srgbClr val="EEECE1"/>
              </a:solidFill>
            </a:endParaRPr>
          </a:p>
        </p:txBody>
      </p:sp>
      <p:sp>
        <p:nvSpPr>
          <p:cNvPr id="5" name="Slide Number Placeholder 4"/>
          <p:cNvSpPr>
            <a:spLocks noGrp="1"/>
          </p:cNvSpPr>
          <p:nvPr>
            <p:ph type="sldNum" sz="quarter" idx="12"/>
          </p:nvPr>
        </p:nvSpPr>
        <p:spPr/>
        <p:txBody>
          <a:bodyPr/>
          <a:lstStyle/>
          <a:p>
            <a:fld id="{1C8BF33B-7D03-48D8-A25F-FB72E553BFBE}" type="slidenum">
              <a:rPr lang="ru-RU" smtClean="0">
                <a:solidFill>
                  <a:srgbClr val="EEECE1"/>
                </a:solidFill>
              </a:rPr>
              <a:pPr/>
              <a:t>‹#›</a:t>
            </a:fld>
            <a:endParaRPr lang="ru-RU">
              <a:solidFill>
                <a:srgbClr val="EEECE1"/>
              </a:solidFill>
            </a:endParaRPr>
          </a:p>
        </p:txBody>
      </p:sp>
    </p:spTree>
    <p:extLst>
      <p:ext uri="{BB962C8B-B14F-4D97-AF65-F5344CB8AC3E}">
        <p14:creationId xmlns:p14="http://schemas.microsoft.com/office/powerpoint/2010/main" val="1617833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F5CEBC-068A-42A0-BF22-CE3235B9D2E6}" type="datetimeFigureOut">
              <a:rPr lang="ru-RU" smtClean="0">
                <a:solidFill>
                  <a:srgbClr val="EEECE1"/>
                </a:solidFill>
              </a:rPr>
              <a:pPr/>
              <a:t>14.01.2026</a:t>
            </a:fld>
            <a:endParaRPr lang="ru-RU">
              <a:solidFill>
                <a:srgbClr val="EEECE1"/>
              </a:solidFill>
            </a:endParaRPr>
          </a:p>
        </p:txBody>
      </p:sp>
      <p:sp>
        <p:nvSpPr>
          <p:cNvPr id="3" name="Footer Placeholder 2"/>
          <p:cNvSpPr>
            <a:spLocks noGrp="1"/>
          </p:cNvSpPr>
          <p:nvPr>
            <p:ph type="ftr" sz="quarter" idx="11"/>
          </p:nvPr>
        </p:nvSpPr>
        <p:spPr/>
        <p:txBody>
          <a:bodyPr/>
          <a:lstStyle/>
          <a:p>
            <a:endParaRPr lang="ru-RU">
              <a:solidFill>
                <a:srgbClr val="EEECE1"/>
              </a:solidFill>
            </a:endParaRPr>
          </a:p>
        </p:txBody>
      </p:sp>
      <p:sp>
        <p:nvSpPr>
          <p:cNvPr id="4" name="Slide Number Placeholder 3"/>
          <p:cNvSpPr>
            <a:spLocks noGrp="1"/>
          </p:cNvSpPr>
          <p:nvPr>
            <p:ph type="sldNum" sz="quarter" idx="12"/>
          </p:nvPr>
        </p:nvSpPr>
        <p:spPr/>
        <p:txBody>
          <a:bodyPr/>
          <a:lstStyle/>
          <a:p>
            <a:fld id="{1C8BF33B-7D03-48D8-A25F-FB72E553BFBE}" type="slidenum">
              <a:rPr lang="ru-RU" smtClean="0">
                <a:solidFill>
                  <a:srgbClr val="EEECE1"/>
                </a:solidFill>
              </a:rPr>
              <a:pPr/>
              <a:t>‹#›</a:t>
            </a:fld>
            <a:endParaRPr lang="ru-RU">
              <a:solidFill>
                <a:srgbClr val="EEECE1"/>
              </a:solidFill>
            </a:endParaRPr>
          </a:p>
        </p:txBody>
      </p:sp>
    </p:spTree>
    <p:extLst>
      <p:ext uri="{BB962C8B-B14F-4D97-AF65-F5344CB8AC3E}">
        <p14:creationId xmlns:p14="http://schemas.microsoft.com/office/powerpoint/2010/main" val="100720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9BF5CEBC-068A-42A0-BF22-CE3235B9D2E6}" type="datetimeFigureOut">
              <a:rPr lang="ru-RU" smtClean="0">
                <a:solidFill>
                  <a:srgbClr val="EEECE1"/>
                </a:solidFill>
              </a:rPr>
              <a:pPr/>
              <a:t>14.01.2026</a:t>
            </a:fld>
            <a:endParaRPr lang="ru-RU">
              <a:solidFill>
                <a:srgbClr val="EEECE1"/>
              </a:solidFill>
            </a:endParaRP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ru-RU">
              <a:solidFill>
                <a:srgbClr val="EEECE1"/>
              </a:solidFill>
            </a:endParaRP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1C8BF33B-7D03-48D8-A25F-FB72E553BFBE}" type="slidenum">
              <a:rPr lang="ru-RU" smtClean="0">
                <a:solidFill>
                  <a:srgbClr val="EEECE1"/>
                </a:solidFill>
              </a:rPr>
              <a:pPr/>
              <a:t>‹#›</a:t>
            </a:fld>
            <a:endParaRPr lang="ru-RU">
              <a:solidFill>
                <a:srgbClr val="EEECE1"/>
              </a:solidFill>
            </a:endParaRP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35274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88AB62A-153F-4ABD-AB86-3D116BF70CBC}" type="datetimeFigureOut">
              <a:rPr lang="ru-RU" smtClean="0"/>
              <a:t>14.01.2026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595389C-A7C0-4BC0-8980-EEA9F08228D6}" type="slidenum">
              <a:rPr lang="ru-RU" smtClean="0"/>
              <a:t>‹#›</a:t>
            </a:fld>
            <a:endParaRPr lang="ru-RU"/>
          </a:p>
        </p:txBody>
      </p:sp>
    </p:spTree>
    <p:extLst>
      <p:ext uri="{BB962C8B-B14F-4D97-AF65-F5344CB8AC3E}">
        <p14:creationId xmlns:p14="http://schemas.microsoft.com/office/powerpoint/2010/main" val="3857635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9BF5CEBC-068A-42A0-BF22-CE3235B9D2E6}" type="datetimeFigureOut">
              <a:rPr lang="ru-RU" smtClean="0">
                <a:solidFill>
                  <a:srgbClr val="EEECE1"/>
                </a:solidFill>
              </a:rPr>
              <a:pPr/>
              <a:t>14.01.2026</a:t>
            </a:fld>
            <a:endParaRPr lang="ru-RU">
              <a:solidFill>
                <a:srgbClr val="EEECE1"/>
              </a:solidFill>
            </a:endParaRP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ru-RU">
              <a:solidFill>
                <a:srgbClr val="EEECE1"/>
              </a:solidFill>
            </a:endParaRP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1C8BF33B-7D03-48D8-A25F-FB72E553BFBE}" type="slidenum">
              <a:rPr lang="ru-RU" smtClean="0">
                <a:solidFill>
                  <a:srgbClr val="EEECE1"/>
                </a:solidFill>
              </a:rPr>
              <a:pPr/>
              <a:t>‹#›</a:t>
            </a:fld>
            <a:endParaRPr lang="ru-RU">
              <a:solidFill>
                <a:srgbClr val="EEECE1"/>
              </a:solidFill>
            </a:endParaRP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54564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BF5CEBC-068A-42A0-BF22-CE3235B9D2E6}" type="datetimeFigureOut">
              <a:rPr lang="ru-RU" smtClean="0">
                <a:solidFill>
                  <a:srgbClr val="EEECE1"/>
                </a:solidFill>
              </a:rPr>
              <a:pPr/>
              <a:t>14.01.2026</a:t>
            </a:fld>
            <a:endParaRPr lang="ru-RU">
              <a:solidFill>
                <a:srgbClr val="EEECE1"/>
              </a:solidFill>
            </a:endParaRPr>
          </a:p>
        </p:txBody>
      </p:sp>
      <p:sp>
        <p:nvSpPr>
          <p:cNvPr id="5" name="Footer Placeholder 4"/>
          <p:cNvSpPr>
            <a:spLocks noGrp="1"/>
          </p:cNvSpPr>
          <p:nvPr>
            <p:ph type="ftr" sz="quarter" idx="11"/>
          </p:nvPr>
        </p:nvSpPr>
        <p:spPr/>
        <p:txBody>
          <a:bodyPr/>
          <a:lstStyle/>
          <a:p>
            <a:endParaRPr lang="ru-RU">
              <a:solidFill>
                <a:srgbClr val="EEECE1"/>
              </a:solidFill>
            </a:endParaRPr>
          </a:p>
        </p:txBody>
      </p:sp>
      <p:sp>
        <p:nvSpPr>
          <p:cNvPr id="6" name="Slide Number Placeholder 5"/>
          <p:cNvSpPr>
            <a:spLocks noGrp="1"/>
          </p:cNvSpPr>
          <p:nvPr>
            <p:ph type="sldNum" sz="quarter" idx="12"/>
          </p:nvPr>
        </p:nvSpPr>
        <p:spPr/>
        <p:txBody>
          <a:bodyPr/>
          <a:lstStyle/>
          <a:p>
            <a:fld id="{1C8BF33B-7D03-48D8-A25F-FB72E553BFBE}" type="slidenum">
              <a:rPr lang="ru-RU" smtClean="0">
                <a:solidFill>
                  <a:srgbClr val="EEECE1"/>
                </a:solidFill>
              </a:rPr>
              <a:pPr/>
              <a:t>‹#›</a:t>
            </a:fld>
            <a:endParaRPr lang="ru-RU">
              <a:solidFill>
                <a:srgbClr val="EEECE1"/>
              </a:solidFill>
            </a:endParaRPr>
          </a:p>
        </p:txBody>
      </p:sp>
    </p:spTree>
    <p:extLst>
      <p:ext uri="{BB962C8B-B14F-4D97-AF65-F5344CB8AC3E}">
        <p14:creationId xmlns:p14="http://schemas.microsoft.com/office/powerpoint/2010/main" val="2559728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BF5CEBC-068A-42A0-BF22-CE3235B9D2E6}" type="datetimeFigureOut">
              <a:rPr lang="ru-RU" smtClean="0">
                <a:solidFill>
                  <a:srgbClr val="EEECE1"/>
                </a:solidFill>
              </a:rPr>
              <a:pPr/>
              <a:t>14.01.2026</a:t>
            </a:fld>
            <a:endParaRPr lang="ru-RU">
              <a:solidFill>
                <a:srgbClr val="EEECE1"/>
              </a:solidFill>
            </a:endParaRPr>
          </a:p>
        </p:txBody>
      </p:sp>
      <p:sp>
        <p:nvSpPr>
          <p:cNvPr id="5" name="Footer Placeholder 4"/>
          <p:cNvSpPr>
            <a:spLocks noGrp="1"/>
          </p:cNvSpPr>
          <p:nvPr>
            <p:ph type="ftr" sz="quarter" idx="11"/>
          </p:nvPr>
        </p:nvSpPr>
        <p:spPr/>
        <p:txBody>
          <a:bodyPr/>
          <a:lstStyle/>
          <a:p>
            <a:endParaRPr lang="ru-RU">
              <a:solidFill>
                <a:srgbClr val="EEECE1"/>
              </a:solidFill>
            </a:endParaRPr>
          </a:p>
        </p:txBody>
      </p:sp>
      <p:sp>
        <p:nvSpPr>
          <p:cNvPr id="6" name="Slide Number Placeholder 5"/>
          <p:cNvSpPr>
            <a:spLocks noGrp="1"/>
          </p:cNvSpPr>
          <p:nvPr>
            <p:ph type="sldNum" sz="quarter" idx="12"/>
          </p:nvPr>
        </p:nvSpPr>
        <p:spPr/>
        <p:txBody>
          <a:bodyPr/>
          <a:lstStyle/>
          <a:p>
            <a:fld id="{1C8BF33B-7D03-48D8-A25F-FB72E553BFBE}" type="slidenum">
              <a:rPr lang="ru-RU" smtClean="0">
                <a:solidFill>
                  <a:srgbClr val="EEECE1"/>
                </a:solidFill>
              </a:rPr>
              <a:pPr/>
              <a:t>‹#›</a:t>
            </a:fld>
            <a:endParaRPr lang="ru-RU">
              <a:solidFill>
                <a:srgbClr val="EEECE1"/>
              </a:solidFill>
            </a:endParaRPr>
          </a:p>
        </p:txBody>
      </p:sp>
    </p:spTree>
    <p:extLst>
      <p:ext uri="{BB962C8B-B14F-4D97-AF65-F5344CB8AC3E}">
        <p14:creationId xmlns:p14="http://schemas.microsoft.com/office/powerpoint/2010/main" val="2246723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320800" y="5334000"/>
            <a:ext cx="10363200" cy="704850"/>
          </a:xfrm>
          <a:extLst/>
        </p:spPr>
        <p:txBody>
          <a:bodyPr/>
          <a:lstStyle>
            <a:lvl1pPr algn="r">
              <a:defRPr sz="3600">
                <a:solidFill>
                  <a:schemeClr val="bg1"/>
                </a:solidFill>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1320800" y="5867400"/>
            <a:ext cx="10363200" cy="533400"/>
          </a:xfrm>
          <a:extLst/>
        </p:spPr>
        <p:txBody>
          <a:bodyPr/>
          <a:lstStyle>
            <a:lvl1pPr marL="0" indent="0" algn="r">
              <a:buFontTx/>
              <a:buNone/>
              <a:defRPr sz="2400">
                <a:solidFill>
                  <a:schemeClr val="bg1"/>
                </a:solidFill>
              </a:defRPr>
            </a:lvl1pPr>
          </a:lstStyle>
          <a:p>
            <a:pPr lvl="0"/>
            <a:r>
              <a:rPr lang="en-US" noProof="0" smtClean="0"/>
              <a:t>Click to edit Master subtitle style</a:t>
            </a:r>
          </a:p>
        </p:txBody>
      </p:sp>
    </p:spTree>
    <p:extLst>
      <p:ext uri="{BB962C8B-B14F-4D97-AF65-F5344CB8AC3E}">
        <p14:creationId xmlns:p14="http://schemas.microsoft.com/office/powerpoint/2010/main" val="1129790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792155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Tree>
    <p:extLst>
      <p:ext uri="{BB962C8B-B14F-4D97-AF65-F5344CB8AC3E}">
        <p14:creationId xmlns:p14="http://schemas.microsoft.com/office/powerpoint/2010/main" val="2314493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219200" y="2438400"/>
            <a:ext cx="47752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0" y="2438400"/>
            <a:ext cx="47752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960023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131833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Tree>
    <p:extLst>
      <p:ext uri="{BB962C8B-B14F-4D97-AF65-F5344CB8AC3E}">
        <p14:creationId xmlns:p14="http://schemas.microsoft.com/office/powerpoint/2010/main" val="16573576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151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88AB62A-153F-4ABD-AB86-3D116BF70CBC}" type="datetimeFigureOut">
              <a:rPr lang="ru-RU" smtClean="0"/>
              <a:t>14.01.2026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595389C-A7C0-4BC0-8980-EEA9F08228D6}" type="slidenum">
              <a:rPr lang="ru-RU" smtClean="0"/>
              <a:t>‹#›</a:t>
            </a:fld>
            <a:endParaRPr lang="ru-RU"/>
          </a:p>
        </p:txBody>
      </p:sp>
    </p:spTree>
    <p:extLst>
      <p:ext uri="{BB962C8B-B14F-4D97-AF65-F5344CB8AC3E}">
        <p14:creationId xmlns:p14="http://schemas.microsoft.com/office/powerpoint/2010/main" val="368010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36117998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28439263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4553610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534400" y="1417638"/>
            <a:ext cx="2438400" cy="521176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219200" y="1417638"/>
            <a:ext cx="7112000" cy="52117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870832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3174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4" name="Freeform 11"/>
          <p:cNvSpPr>
            <a:spLocks/>
          </p:cNvSpPr>
          <p:nvPr/>
        </p:nvSpPr>
        <p:spPr bwMode="auto">
          <a:xfrm flipV="1">
            <a:off x="-3620" y="714015"/>
            <a:ext cx="1587585" cy="50816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829178" rtl="0" eaLnBrk="0" fontAlgn="base" latinLnBrk="0" hangingPunct="0">
              <a:lnSpc>
                <a:spcPct val="100000"/>
              </a:lnSpc>
              <a:spcBef>
                <a:spcPct val="0"/>
              </a:spcBef>
              <a:spcAft>
                <a:spcPct val="0"/>
              </a:spcAft>
              <a:buClrTx/>
              <a:buSzTx/>
              <a:buFontTx/>
              <a:buNone/>
              <a:tabLst/>
              <a:defRPr/>
            </a:pPr>
            <a:endParaRPr kumimoji="0" lang="ru-RU" sz="1632"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endParaRPr>
          </a:p>
        </p:txBody>
      </p:sp>
      <p:sp>
        <p:nvSpPr>
          <p:cNvPr id="2" name="Title 1"/>
          <p:cNvSpPr>
            <a:spLocks noGrp="1"/>
          </p:cNvSpPr>
          <p:nvPr>
            <p:ph type="title"/>
          </p:nvPr>
        </p:nvSpPr>
        <p:spPr>
          <a:xfrm>
            <a:off x="2592925" y="624111"/>
            <a:ext cx="8911687"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a:xfrm>
            <a:off x="0" y="0"/>
            <a:ext cx="0" cy="0"/>
          </a:xfrm>
        </p:spPr>
        <p:txBody>
          <a:bodyPr/>
          <a:lstStyle>
            <a:lvl1pPr>
              <a:defRPr/>
            </a:lvl1pPr>
          </a:lstStyle>
          <a:p>
            <a:pPr defTabSz="829178" eaLnBrk="0" fontAlgn="base" hangingPunct="0">
              <a:spcBef>
                <a:spcPct val="0"/>
              </a:spcBef>
              <a:spcAft>
                <a:spcPct val="0"/>
              </a:spcAft>
              <a:defRPr/>
            </a:pPr>
            <a:fld id="{99C8F59A-CBA9-43D6-9912-A23213254F06}" type="datetimeFigureOut">
              <a:rPr lang="ru-RU" sz="1632" smtClean="0">
                <a:solidFill>
                  <a:prstClr val="black"/>
                </a:solidFill>
              </a:rPr>
              <a:pPr defTabSz="829178" eaLnBrk="0" fontAlgn="base" hangingPunct="0">
                <a:spcBef>
                  <a:spcPct val="0"/>
                </a:spcBef>
                <a:spcAft>
                  <a:spcPct val="0"/>
                </a:spcAft>
                <a:defRPr/>
              </a:pPr>
              <a:t>14.01.2026</a:t>
            </a:fld>
            <a:endParaRPr lang="ru-RU" sz="1632">
              <a:solidFill>
                <a:prstClr val="black"/>
              </a:solidFill>
            </a:endParaRPr>
          </a:p>
        </p:txBody>
      </p:sp>
      <p:sp>
        <p:nvSpPr>
          <p:cNvPr id="6" name="Footer Placeholder 4"/>
          <p:cNvSpPr>
            <a:spLocks noGrp="1"/>
          </p:cNvSpPr>
          <p:nvPr>
            <p:ph type="ftr" sz="quarter" idx="11"/>
          </p:nvPr>
        </p:nvSpPr>
        <p:spPr>
          <a:xfrm>
            <a:off x="0" y="0"/>
            <a:ext cx="0" cy="0"/>
          </a:xfrm>
        </p:spPr>
        <p:txBody>
          <a:bodyPr/>
          <a:lstStyle>
            <a:lvl1pPr>
              <a:defRPr/>
            </a:lvl1pPr>
          </a:lstStyle>
          <a:p>
            <a:pPr defTabSz="829178" eaLnBrk="0" fontAlgn="base" hangingPunct="0">
              <a:spcBef>
                <a:spcPct val="0"/>
              </a:spcBef>
              <a:spcAft>
                <a:spcPct val="0"/>
              </a:spcAft>
              <a:defRPr/>
            </a:pPr>
            <a:endParaRPr lang="ru-RU" sz="1632">
              <a:solidFill>
                <a:prstClr val="black"/>
              </a:solidFill>
            </a:endParaRPr>
          </a:p>
        </p:txBody>
      </p:sp>
      <p:sp>
        <p:nvSpPr>
          <p:cNvPr id="7" name="Slide Number Placeholder 5"/>
          <p:cNvSpPr>
            <a:spLocks noGrp="1"/>
          </p:cNvSpPr>
          <p:nvPr>
            <p:ph type="sldNum" sz="quarter" idx="12"/>
          </p:nvPr>
        </p:nvSpPr>
        <p:spPr>
          <a:xfrm>
            <a:off x="0" y="0"/>
            <a:ext cx="0" cy="0"/>
          </a:xfrm>
        </p:spPr>
        <p:txBody>
          <a:bodyPr/>
          <a:lstStyle>
            <a:lvl1pPr>
              <a:defRPr/>
            </a:lvl1pPr>
          </a:lstStyle>
          <a:p>
            <a:pPr defTabSz="829178" eaLnBrk="0" fontAlgn="base" hangingPunct="0">
              <a:spcBef>
                <a:spcPct val="0"/>
              </a:spcBef>
              <a:spcAft>
                <a:spcPct val="0"/>
              </a:spcAft>
              <a:defRPr/>
            </a:pPr>
            <a:fld id="{3095ED9D-A154-4D4F-9C24-3E99FEE39180}" type="slidenum">
              <a:rPr lang="ru-RU" sz="1632" smtClean="0">
                <a:solidFill>
                  <a:prstClr val="black"/>
                </a:solidFill>
              </a:rPr>
              <a:pPr defTabSz="829178" eaLnBrk="0" fontAlgn="base" hangingPunct="0">
                <a:spcBef>
                  <a:spcPct val="0"/>
                </a:spcBef>
                <a:spcAft>
                  <a:spcPct val="0"/>
                </a:spcAft>
                <a:defRPr/>
              </a:pPr>
              <a:t>‹#›</a:t>
            </a:fld>
            <a:endParaRPr lang="ru-RU" sz="1632">
              <a:solidFill>
                <a:prstClr val="black"/>
              </a:solidFill>
            </a:endParaRPr>
          </a:p>
        </p:txBody>
      </p:sp>
    </p:spTree>
    <p:extLst>
      <p:ext uri="{BB962C8B-B14F-4D97-AF65-F5344CB8AC3E}">
        <p14:creationId xmlns:p14="http://schemas.microsoft.com/office/powerpoint/2010/main" val="3936604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1"/>
      </p:bgRef>
    </p:bg>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3048000" y="3124200"/>
            <a:ext cx="8229600" cy="1894362"/>
          </a:xfrm>
        </p:spPr>
        <p:txBody>
          <a:bodyPr/>
          <a:lstStyle>
            <a:lvl1pPr>
              <a:defRPr b="1"/>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bwMode="auto">
          <a:xfrm rot="5400000">
            <a:off x="10733828" y="1110597"/>
            <a:ext cx="2286000" cy="508000"/>
          </a:xfrm>
        </p:spPr>
        <p:txBody>
          <a:bodyPr/>
          <a:lstStyle/>
          <a:p>
            <a:fld id="{5B106E36-FD25-4E2D-B0AA-010F637433A0}" type="datetimeFigureOut">
              <a:rPr lang="ru-RU" smtClean="0">
                <a:solidFill>
                  <a:srgbClr val="1F497D"/>
                </a:solidFill>
              </a:rPr>
              <a:pPr/>
              <a:t>14.01.2026</a:t>
            </a:fld>
            <a:endParaRPr lang="ru-RU">
              <a:solidFill>
                <a:srgbClr val="1F497D"/>
              </a:solidFill>
            </a:endParaRPr>
          </a:p>
        </p:txBody>
      </p:sp>
      <p:sp>
        <p:nvSpPr>
          <p:cNvPr id="17" name="Нижний колонтитул 16"/>
          <p:cNvSpPr>
            <a:spLocks noGrp="1"/>
          </p:cNvSpPr>
          <p:nvPr>
            <p:ph type="ftr" sz="quarter" idx="11"/>
          </p:nvPr>
        </p:nvSpPr>
        <p:spPr bwMode="auto">
          <a:xfrm rot="5400000">
            <a:off x="10045959" y="4117661"/>
            <a:ext cx="3657600" cy="512064"/>
          </a:xfrm>
        </p:spPr>
        <p:txBody>
          <a:bodyPr/>
          <a:lstStyle/>
          <a:p>
            <a:endParaRPr lang="ru-RU">
              <a:solidFill>
                <a:srgbClr val="1F497D"/>
              </a:solidFill>
            </a:endParaRPr>
          </a:p>
        </p:txBody>
      </p:sp>
      <p:sp>
        <p:nvSpPr>
          <p:cNvPr id="10" name="Прямоугольник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2" name="Прямоугольник 11"/>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4" name="Прямоугольник 13"/>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9" name="Прямоугольник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Прямая соединительная линия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8" name="Прямая соединительная линия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20" name="Прямая соединительная линия 19"/>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6" name="Прямая соединительная линия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5" name="Прямая соединительная линия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22" name="Прямая соединительная линия 21"/>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27" name="Прямоугольник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1" name="Овал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3" name="Овал 22"/>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4" name="Овал 23"/>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6" name="Овал 25"/>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5" name="Овал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9" name="Номер слайда 28"/>
          <p:cNvSpPr>
            <a:spLocks noGrp="1"/>
          </p:cNvSpPr>
          <p:nvPr>
            <p:ph type="sldNum" sz="quarter" idx="12"/>
          </p:nvPr>
        </p:nvSpPr>
        <p:spPr bwMode="auto">
          <a:xfrm>
            <a:off x="1767392" y="4928702"/>
            <a:ext cx="812800" cy="517524"/>
          </a:xfrm>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057095185"/>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8" name="Содержимое 7"/>
          <p:cNvSpPr>
            <a:spLocks noGrp="1"/>
          </p:cNvSpPr>
          <p:nvPr>
            <p:ph sz="quarter" idx="1"/>
          </p:nvPr>
        </p:nvSpPr>
        <p:spPr>
          <a:xfrm>
            <a:off x="609600" y="1600200"/>
            <a:ext cx="9956800" cy="487375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4"/>
          </p:nvPr>
        </p:nvSpPr>
        <p:spPr/>
        <p:txBody>
          <a:bodyPr rtlCol="0"/>
          <a:lstStyle/>
          <a:p>
            <a:fld id="{5B106E36-FD25-4E2D-B0AA-010F637433A0}" type="datetimeFigureOut">
              <a:rPr lang="ru-RU" smtClean="0">
                <a:solidFill>
                  <a:srgbClr val="1F497D"/>
                </a:solidFill>
              </a:rPr>
              <a:pPr/>
              <a:t>14.01.2026</a:t>
            </a:fld>
            <a:endParaRPr lang="ru-RU">
              <a:solidFill>
                <a:srgbClr val="1F497D"/>
              </a:solidFill>
            </a:endParaRPr>
          </a:p>
        </p:txBody>
      </p:sp>
      <p:sp>
        <p:nvSpPr>
          <p:cNvPr id="9" name="Номер слайда 8"/>
          <p:cNvSpPr>
            <a:spLocks noGrp="1"/>
          </p:cNvSpPr>
          <p:nvPr>
            <p:ph type="sldNum" sz="quarter" idx="15"/>
          </p:nvPr>
        </p:nvSpPr>
        <p:spPr/>
        <p:txBody>
          <a:bodyPr rtlCol="0"/>
          <a:lstStyle/>
          <a:p>
            <a:fld id="{725C68B6-61C2-468F-89AB-4B9F7531AA68}" type="slidenum">
              <a:rPr lang="ru-RU" smtClean="0"/>
              <a:pPr/>
              <a:t>‹#›</a:t>
            </a:fld>
            <a:endParaRPr lang="ru-RU"/>
          </a:p>
        </p:txBody>
      </p:sp>
      <p:sp>
        <p:nvSpPr>
          <p:cNvPr id="10" name="Нижний колонтитул 9"/>
          <p:cNvSpPr>
            <a:spLocks noGrp="1"/>
          </p:cNvSpPr>
          <p:nvPr>
            <p:ph type="ftr" sz="quarter" idx="16"/>
          </p:nvPr>
        </p:nvSpPr>
        <p:spPr/>
        <p:txBody>
          <a:bodyPr rtlCol="0"/>
          <a:lstStyle/>
          <a:p>
            <a:endParaRPr lang="ru-RU">
              <a:solidFill>
                <a:srgbClr val="1F497D"/>
              </a:solidFill>
            </a:endParaRPr>
          </a:p>
        </p:txBody>
      </p:sp>
    </p:spTree>
    <p:extLst>
      <p:ext uri="{BB962C8B-B14F-4D97-AF65-F5344CB8AC3E}">
        <p14:creationId xmlns:p14="http://schemas.microsoft.com/office/powerpoint/2010/main" val="1037172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0" y="2895600"/>
            <a:ext cx="8229600" cy="2053590"/>
          </a:xfrm>
        </p:spPr>
        <p:txBody>
          <a:bodyPr/>
          <a:lstStyle>
            <a:lvl1pPr algn="l">
              <a:buNone/>
              <a:defRPr sz="3000" b="1" cap="small"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bwMode="auto">
          <a:xfrm rot="5400000">
            <a:off x="10732008" y="1106932"/>
            <a:ext cx="2286000" cy="508000"/>
          </a:xfrm>
        </p:spPr>
        <p:txBody>
          <a:bodyPr/>
          <a:lstStyle/>
          <a:p>
            <a:fld id="{5B106E36-FD25-4E2D-B0AA-010F637433A0}" type="datetimeFigureOut">
              <a:rPr lang="ru-RU" smtClean="0">
                <a:solidFill>
                  <a:srgbClr val="EEECE1"/>
                </a:solidFill>
              </a:rPr>
              <a:pPr/>
              <a:t>14.01.2026</a:t>
            </a:fld>
            <a:endParaRPr lang="ru-RU">
              <a:solidFill>
                <a:srgbClr val="EEECE1"/>
              </a:solidFill>
            </a:endParaRPr>
          </a:p>
        </p:txBody>
      </p:sp>
      <p:sp>
        <p:nvSpPr>
          <p:cNvPr id="5" name="Нижний колонтитул 4"/>
          <p:cNvSpPr>
            <a:spLocks noGrp="1"/>
          </p:cNvSpPr>
          <p:nvPr>
            <p:ph type="ftr" sz="quarter" idx="11"/>
          </p:nvPr>
        </p:nvSpPr>
        <p:spPr bwMode="auto">
          <a:xfrm rot="5400000">
            <a:off x="10046208" y="4114800"/>
            <a:ext cx="3657600" cy="512064"/>
          </a:xfrm>
        </p:spPr>
        <p:txBody>
          <a:bodyPr/>
          <a:lstStyle/>
          <a:p>
            <a:endParaRPr lang="ru-RU">
              <a:solidFill>
                <a:srgbClr val="EEECE1"/>
              </a:solidFill>
            </a:endParaRPr>
          </a:p>
        </p:txBody>
      </p:sp>
      <p:sp>
        <p:nvSpPr>
          <p:cNvPr id="9" name="Прямоугольник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Прямоугольник 9"/>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Прямоугольник 10"/>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2" name="Прямоугольник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3" name="Прямая соединительная линия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4" name="Прямая соединительная линия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5" name="Прямая соединительная линия 14"/>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6" name="Прямая соединительная линия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7" name="Прямая соединительная линия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8" name="Прямоугольник 17"/>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9" name="Овал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0" name="Овал 19"/>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1" name="Овал 20"/>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2" name="Овал 21"/>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3" name="Овал 22"/>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6" name="Прямая соединительная линия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6" name="Номер слайда 5"/>
          <p:cNvSpPr>
            <a:spLocks noGrp="1"/>
          </p:cNvSpPr>
          <p:nvPr>
            <p:ph type="sldNum" sz="quarter" idx="12"/>
          </p:nvPr>
        </p:nvSpPr>
        <p:spPr bwMode="auto">
          <a:xfrm>
            <a:off x="1787488" y="4928702"/>
            <a:ext cx="812800" cy="517524"/>
          </a:xfrm>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895757733"/>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solidFill>
                  <a:srgbClr val="1F497D"/>
                </a:solidFill>
              </a:rPr>
              <a:pPr/>
              <a:t>14.01.2026</a:t>
            </a:fld>
            <a:endParaRPr lang="ru-RU">
              <a:solidFill>
                <a:srgbClr val="1F497D"/>
              </a:solidFill>
            </a:endParaRPr>
          </a:p>
        </p:txBody>
      </p:sp>
      <p:sp>
        <p:nvSpPr>
          <p:cNvPr id="6" name="Нижний колонтитул 5"/>
          <p:cNvSpPr>
            <a:spLocks noGrp="1"/>
          </p:cNvSpPr>
          <p:nvPr>
            <p:ph type="ftr" sz="quarter" idx="11"/>
          </p:nvPr>
        </p:nvSpPr>
        <p:spPr/>
        <p:txBody>
          <a:bodyPr/>
          <a:lstStyle/>
          <a:p>
            <a:endParaRPr lang="ru-RU">
              <a:solidFill>
                <a:srgbClr val="1F497D"/>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9" name="Содержимое 8"/>
          <p:cNvSpPr>
            <a:spLocks noGrp="1"/>
          </p:cNvSpPr>
          <p:nvPr>
            <p:ph sz="quarter" idx="1"/>
          </p:nvPr>
        </p:nvSpPr>
        <p:spPr>
          <a:xfrm>
            <a:off x="609600" y="1600200"/>
            <a:ext cx="48768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Содержимое 10"/>
          <p:cNvSpPr>
            <a:spLocks noGrp="1"/>
          </p:cNvSpPr>
          <p:nvPr>
            <p:ph sz="quarter" idx="2"/>
          </p:nvPr>
        </p:nvSpPr>
        <p:spPr>
          <a:xfrm>
            <a:off x="5693664" y="1600200"/>
            <a:ext cx="48768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extLst>
      <p:ext uri="{BB962C8B-B14F-4D97-AF65-F5344CB8AC3E}">
        <p14:creationId xmlns:p14="http://schemas.microsoft.com/office/powerpoint/2010/main" val="1355766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88AB62A-153F-4ABD-AB86-3D116BF70CBC}" type="datetimeFigureOut">
              <a:rPr lang="ru-RU" smtClean="0"/>
              <a:t>14.01.2026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595389C-A7C0-4BC0-8980-EEA9F08228D6}" type="slidenum">
              <a:rPr lang="ru-RU" smtClean="0"/>
              <a:t>‹#›</a:t>
            </a:fld>
            <a:endParaRPr lang="ru-RU"/>
          </a:p>
        </p:txBody>
      </p:sp>
    </p:spTree>
    <p:extLst>
      <p:ext uri="{BB962C8B-B14F-4D97-AF65-F5344CB8AC3E}">
        <p14:creationId xmlns:p14="http://schemas.microsoft.com/office/powerpoint/2010/main" val="32728084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10058400" cy="1143000"/>
          </a:xfrm>
        </p:spPr>
        <p:txBody>
          <a:bodyPr anchor="b"/>
          <a:lstStyle>
            <a:lvl1pPr>
              <a:defRPr/>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solidFill>
                  <a:srgbClr val="1F497D"/>
                </a:solidFill>
              </a:rPr>
              <a:pPr/>
              <a:t>14.01.2026</a:t>
            </a:fld>
            <a:endParaRPr lang="ru-RU">
              <a:solidFill>
                <a:srgbClr val="1F497D"/>
              </a:solidFill>
            </a:endParaRPr>
          </a:p>
        </p:txBody>
      </p:sp>
      <p:sp>
        <p:nvSpPr>
          <p:cNvPr id="8" name="Нижний колонтитул 7"/>
          <p:cNvSpPr>
            <a:spLocks noGrp="1"/>
          </p:cNvSpPr>
          <p:nvPr>
            <p:ph type="ftr" sz="quarter" idx="11"/>
          </p:nvPr>
        </p:nvSpPr>
        <p:spPr/>
        <p:txBody>
          <a:bodyPr/>
          <a:lstStyle/>
          <a:p>
            <a:endParaRPr lang="ru-RU">
              <a:solidFill>
                <a:srgbClr val="1F497D"/>
              </a:solidFill>
            </a:endParaRPr>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
        <p:nvSpPr>
          <p:cNvPr id="11" name="Содержимое 10"/>
          <p:cNvSpPr>
            <a:spLocks noGrp="1"/>
          </p:cNvSpPr>
          <p:nvPr>
            <p:ph sz="quarter" idx="2"/>
          </p:nvPr>
        </p:nvSpPr>
        <p:spPr>
          <a:xfrm>
            <a:off x="609600" y="2362200"/>
            <a:ext cx="48768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quarter" idx="4"/>
          </p:nvPr>
        </p:nvSpPr>
        <p:spPr>
          <a:xfrm>
            <a:off x="5829300" y="2362200"/>
            <a:ext cx="48768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Текст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
        <p:nvSpPr>
          <p:cNvPr id="14" name="Текст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Tree>
    <p:extLst>
      <p:ext uri="{BB962C8B-B14F-4D97-AF65-F5344CB8AC3E}">
        <p14:creationId xmlns:p14="http://schemas.microsoft.com/office/powerpoint/2010/main" val="2005198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6" name="Дата 5"/>
          <p:cNvSpPr>
            <a:spLocks noGrp="1"/>
          </p:cNvSpPr>
          <p:nvPr>
            <p:ph type="dt" sz="half" idx="10"/>
          </p:nvPr>
        </p:nvSpPr>
        <p:spPr/>
        <p:txBody>
          <a:bodyPr rtlCol="0"/>
          <a:lstStyle/>
          <a:p>
            <a:fld id="{5B106E36-FD25-4E2D-B0AA-010F637433A0}" type="datetimeFigureOut">
              <a:rPr lang="ru-RU" smtClean="0">
                <a:solidFill>
                  <a:srgbClr val="1F497D"/>
                </a:solidFill>
              </a:rPr>
              <a:pPr/>
              <a:t>14.01.2026</a:t>
            </a:fld>
            <a:endParaRPr lang="ru-RU">
              <a:solidFill>
                <a:srgbClr val="1F497D"/>
              </a:solidFill>
            </a:endParaRPr>
          </a:p>
        </p:txBody>
      </p:sp>
      <p:sp>
        <p:nvSpPr>
          <p:cNvPr id="7" name="Номер слайда 6"/>
          <p:cNvSpPr>
            <a:spLocks noGrp="1"/>
          </p:cNvSpPr>
          <p:nvPr>
            <p:ph type="sldNum" sz="quarter" idx="11"/>
          </p:nvPr>
        </p:nvSpPr>
        <p:spPr/>
        <p:txBody>
          <a:bodyPr rtlCol="0"/>
          <a:lstStyle/>
          <a:p>
            <a:fld id="{725C68B6-61C2-468F-89AB-4B9F7531AA68}" type="slidenum">
              <a:rPr lang="ru-RU" smtClean="0"/>
              <a:pPr/>
              <a:t>‹#›</a:t>
            </a:fld>
            <a:endParaRPr lang="ru-RU"/>
          </a:p>
        </p:txBody>
      </p:sp>
      <p:sp>
        <p:nvSpPr>
          <p:cNvPr id="8" name="Нижний колонтитул 7"/>
          <p:cNvSpPr>
            <a:spLocks noGrp="1"/>
          </p:cNvSpPr>
          <p:nvPr>
            <p:ph type="ftr" sz="quarter" idx="12"/>
          </p:nvPr>
        </p:nvSpPr>
        <p:spPr/>
        <p:txBody>
          <a:bodyPr rtlCol="0"/>
          <a:lstStyle/>
          <a:p>
            <a:endParaRPr lang="ru-RU">
              <a:solidFill>
                <a:srgbClr val="1F497D"/>
              </a:solidFill>
            </a:endParaRPr>
          </a:p>
        </p:txBody>
      </p:sp>
    </p:spTree>
    <p:extLst>
      <p:ext uri="{BB962C8B-B14F-4D97-AF65-F5344CB8AC3E}">
        <p14:creationId xmlns:p14="http://schemas.microsoft.com/office/powerpoint/2010/main" val="27795702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solidFill>
                  <a:srgbClr val="1F497D"/>
                </a:solidFill>
              </a:rPr>
              <a:pPr/>
              <a:t>14.01.2026</a:t>
            </a:fld>
            <a:endParaRPr lang="ru-RU">
              <a:solidFill>
                <a:srgbClr val="1F497D"/>
              </a:solidFill>
            </a:endParaRPr>
          </a:p>
        </p:txBody>
      </p:sp>
      <p:sp>
        <p:nvSpPr>
          <p:cNvPr id="3" name="Нижний колонтитул 2"/>
          <p:cNvSpPr>
            <a:spLocks noGrp="1"/>
          </p:cNvSpPr>
          <p:nvPr>
            <p:ph type="ftr" sz="quarter" idx="11"/>
          </p:nvPr>
        </p:nvSpPr>
        <p:spPr/>
        <p:txBody>
          <a:bodyPr/>
          <a:lstStyle/>
          <a:p>
            <a:endParaRPr lang="ru-RU">
              <a:solidFill>
                <a:srgbClr val="1F497D"/>
              </a:solidFill>
            </a:endParaRPr>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443389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 name="Заголовок 1"/>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ая соединительная линия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9" name="Прямая соединительная линия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11" name="Прямая соединительная линия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2" name="Прямоугольник 11"/>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3" name="Прямая соединительная линия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4" name="Овал 13"/>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8" name="Содержимое 17"/>
          <p:cNvSpPr>
            <a:spLocks noGrp="1"/>
          </p:cNvSpPr>
          <p:nvPr>
            <p:ph sz="quarter" idx="1"/>
          </p:nvPr>
        </p:nvSpPr>
        <p:spPr>
          <a:xfrm>
            <a:off x="406400" y="274320"/>
            <a:ext cx="7518400" cy="6327648"/>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4"/>
          </p:nvPr>
        </p:nvSpPr>
        <p:spPr/>
        <p:txBody>
          <a:bodyPr rtlCol="0"/>
          <a:lstStyle/>
          <a:p>
            <a:fld id="{5B106E36-FD25-4E2D-B0AA-010F637433A0}" type="datetimeFigureOut">
              <a:rPr lang="ru-RU" smtClean="0">
                <a:solidFill>
                  <a:srgbClr val="1F497D"/>
                </a:solidFill>
              </a:rPr>
              <a:pPr/>
              <a:t>14.01.2026</a:t>
            </a:fld>
            <a:endParaRPr lang="ru-RU">
              <a:solidFill>
                <a:srgbClr val="1F497D"/>
              </a:solidFill>
            </a:endParaRPr>
          </a:p>
        </p:txBody>
      </p:sp>
      <p:sp>
        <p:nvSpPr>
          <p:cNvPr id="22" name="Номер слайда 21"/>
          <p:cNvSpPr>
            <a:spLocks noGrp="1"/>
          </p:cNvSpPr>
          <p:nvPr>
            <p:ph type="sldNum" sz="quarter" idx="15"/>
          </p:nvPr>
        </p:nvSpPr>
        <p:spPr/>
        <p:txBody>
          <a:bodyPr rtlCol="0"/>
          <a:lstStyle/>
          <a:p>
            <a:fld id="{725C68B6-61C2-468F-89AB-4B9F7531AA68}" type="slidenum">
              <a:rPr lang="ru-RU" smtClean="0"/>
              <a:pPr/>
              <a:t>‹#›</a:t>
            </a:fld>
            <a:endParaRPr lang="ru-RU"/>
          </a:p>
        </p:txBody>
      </p:sp>
      <p:sp>
        <p:nvSpPr>
          <p:cNvPr id="23" name="Нижний колонтитул 22"/>
          <p:cNvSpPr>
            <a:spLocks noGrp="1"/>
          </p:cNvSpPr>
          <p:nvPr>
            <p:ph type="ftr" sz="quarter" idx="16"/>
          </p:nvPr>
        </p:nvSpPr>
        <p:spPr/>
        <p:txBody>
          <a:bodyPr rtlCol="0"/>
          <a:lstStyle/>
          <a:p>
            <a:endParaRPr lang="ru-RU">
              <a:solidFill>
                <a:srgbClr val="1F497D"/>
              </a:solidFill>
            </a:endParaRPr>
          </a:p>
        </p:txBody>
      </p:sp>
    </p:spTree>
    <p:extLst>
      <p:ext uri="{BB962C8B-B14F-4D97-AF65-F5344CB8AC3E}">
        <p14:creationId xmlns:p14="http://schemas.microsoft.com/office/powerpoint/2010/main" val="898597552"/>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ая соединительная линия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3" name="Овал 12"/>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 name="Заголовок 1"/>
          <p:cNvSpPr>
            <a:spLocks noGrp="1"/>
          </p:cNvSpPr>
          <p:nvPr>
            <p:ph type="title"/>
          </p:nvPr>
        </p:nvSpPr>
        <p:spPr>
          <a:xfrm rot="5400000">
            <a:off x="5518404" y="3124200"/>
            <a:ext cx="6309360" cy="609600"/>
          </a:xfrm>
        </p:spPr>
        <p:txBody>
          <a:bodyPr anchor="b"/>
          <a:lstStyle>
            <a:lvl1pPr algn="l">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ru-RU" smtClean="0"/>
              <a:t>Вставка рисунка</a:t>
            </a:r>
            <a:endParaRPr kumimoji="0" lang="en-US" dirty="0"/>
          </a:p>
        </p:txBody>
      </p:sp>
      <p:sp>
        <p:nvSpPr>
          <p:cNvPr id="4" name="Текст 3"/>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10" name="Прямая соединительная линия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1" name="Прямоугольник 10"/>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2" name="Прямая соединительная линия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9" name="Прямая соединительная линия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0" name="Прямая соединительная линия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17" name="Дата 16"/>
          <p:cNvSpPr>
            <a:spLocks noGrp="1"/>
          </p:cNvSpPr>
          <p:nvPr>
            <p:ph type="dt" sz="half" idx="10"/>
          </p:nvPr>
        </p:nvSpPr>
        <p:spPr/>
        <p:txBody>
          <a:bodyPr rtlCol="0"/>
          <a:lstStyle/>
          <a:p>
            <a:fld id="{5B106E36-FD25-4E2D-B0AA-010F637433A0}" type="datetimeFigureOut">
              <a:rPr lang="ru-RU" smtClean="0">
                <a:solidFill>
                  <a:srgbClr val="1F497D"/>
                </a:solidFill>
              </a:rPr>
              <a:pPr/>
              <a:t>14.01.2026</a:t>
            </a:fld>
            <a:endParaRPr lang="ru-RU">
              <a:solidFill>
                <a:srgbClr val="1F497D"/>
              </a:solidFill>
            </a:endParaRPr>
          </a:p>
        </p:txBody>
      </p:sp>
      <p:sp>
        <p:nvSpPr>
          <p:cNvPr id="18" name="Номер слайда 17"/>
          <p:cNvSpPr>
            <a:spLocks noGrp="1"/>
          </p:cNvSpPr>
          <p:nvPr>
            <p:ph type="sldNum" sz="quarter" idx="11"/>
          </p:nvPr>
        </p:nvSpPr>
        <p:spPr/>
        <p:txBody>
          <a:bodyPr rtlCol="0"/>
          <a:lstStyle/>
          <a:p>
            <a:fld id="{725C68B6-61C2-468F-89AB-4B9F7531AA68}" type="slidenum">
              <a:rPr lang="ru-RU" smtClean="0"/>
              <a:pPr/>
              <a:t>‹#›</a:t>
            </a:fld>
            <a:endParaRPr lang="ru-RU"/>
          </a:p>
        </p:txBody>
      </p:sp>
      <p:sp>
        <p:nvSpPr>
          <p:cNvPr id="21" name="Нижний колонтитул 20"/>
          <p:cNvSpPr>
            <a:spLocks noGrp="1"/>
          </p:cNvSpPr>
          <p:nvPr>
            <p:ph type="ftr" sz="quarter" idx="12"/>
          </p:nvPr>
        </p:nvSpPr>
        <p:spPr/>
        <p:txBody>
          <a:bodyPr rtlCol="0"/>
          <a:lstStyle/>
          <a:p>
            <a:endParaRPr lang="ru-RU">
              <a:solidFill>
                <a:srgbClr val="1F497D"/>
              </a:solidFill>
            </a:endParaRPr>
          </a:p>
        </p:txBody>
      </p:sp>
    </p:spTree>
    <p:extLst>
      <p:ext uri="{BB962C8B-B14F-4D97-AF65-F5344CB8AC3E}">
        <p14:creationId xmlns:p14="http://schemas.microsoft.com/office/powerpoint/2010/main" val="7351077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srgbClr val="1F497D"/>
                </a:solidFill>
              </a:rPr>
              <a:pPr/>
              <a:t>14.01.2026</a:t>
            </a:fld>
            <a:endParaRPr lang="ru-RU">
              <a:solidFill>
                <a:srgbClr val="1F497D"/>
              </a:solidFill>
            </a:endParaRPr>
          </a:p>
        </p:txBody>
      </p:sp>
      <p:sp>
        <p:nvSpPr>
          <p:cNvPr id="5" name="Нижний колонтитул 4"/>
          <p:cNvSpPr>
            <a:spLocks noGrp="1"/>
          </p:cNvSpPr>
          <p:nvPr>
            <p:ph type="ftr" sz="quarter" idx="11"/>
          </p:nvPr>
        </p:nvSpPr>
        <p:spPr/>
        <p:txBody>
          <a:bodyPr/>
          <a:lstStyle/>
          <a:p>
            <a:endParaRPr lang="ru-RU">
              <a:solidFill>
                <a:srgbClr val="1F497D"/>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5686814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0"/>
            <a:ext cx="22352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srgbClr val="1F497D"/>
                </a:solidFill>
              </a:rPr>
              <a:pPr/>
              <a:t>14.01.2026</a:t>
            </a:fld>
            <a:endParaRPr lang="ru-RU">
              <a:solidFill>
                <a:srgbClr val="1F497D"/>
              </a:solidFill>
            </a:endParaRPr>
          </a:p>
        </p:txBody>
      </p:sp>
      <p:sp>
        <p:nvSpPr>
          <p:cNvPr id="5" name="Нижний колонтитул 4"/>
          <p:cNvSpPr>
            <a:spLocks noGrp="1"/>
          </p:cNvSpPr>
          <p:nvPr>
            <p:ph type="ftr" sz="quarter" idx="11"/>
          </p:nvPr>
        </p:nvSpPr>
        <p:spPr/>
        <p:txBody>
          <a:bodyPr/>
          <a:lstStyle/>
          <a:p>
            <a:endParaRPr lang="ru-RU">
              <a:solidFill>
                <a:srgbClr val="1F497D"/>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8722219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0E28C2-428D-46BC-83B6-5324D8127E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A7A55-9823-462D-A300-DB0CE91067C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7313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0E28C2-428D-46BC-83B6-5324D8127E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A7A55-9823-462D-A300-DB0CE91067C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82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0E28C2-428D-46BC-83B6-5324D8127E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A7A55-9823-462D-A300-DB0CE91067C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135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88AB62A-153F-4ABD-AB86-3D116BF70CBC}" type="datetimeFigureOut">
              <a:rPr lang="ru-RU" smtClean="0"/>
              <a:t>14.01.2026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595389C-A7C0-4BC0-8980-EEA9F08228D6}" type="slidenum">
              <a:rPr lang="ru-RU" smtClean="0"/>
              <a:t>‹#›</a:t>
            </a:fld>
            <a:endParaRPr lang="ru-RU"/>
          </a:p>
        </p:txBody>
      </p:sp>
    </p:spTree>
    <p:extLst>
      <p:ext uri="{BB962C8B-B14F-4D97-AF65-F5344CB8AC3E}">
        <p14:creationId xmlns:p14="http://schemas.microsoft.com/office/powerpoint/2010/main" val="2867816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0E28C2-428D-46BC-83B6-5324D8127E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A7A55-9823-462D-A300-DB0CE91067C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6189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en-US"/>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0E28C2-428D-46BC-83B6-5324D8127E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Нижний колонтитул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Номер слайда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A7A55-9823-462D-A300-DB0CE91067C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8594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0E28C2-428D-46BC-83B6-5324D8127E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Нижний колонтитул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омер слайда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A7A55-9823-462D-A300-DB0CE91067C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72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0E28C2-428D-46BC-83B6-5324D8127E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Нижний колонтитул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A7A55-9823-462D-A300-DB0CE91067C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8790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0E28C2-428D-46BC-83B6-5324D8127E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A7A55-9823-462D-A300-DB0CE91067C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272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0E28C2-428D-46BC-83B6-5324D8127E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A7A55-9823-462D-A300-DB0CE91067C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4861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0E28C2-428D-46BC-83B6-5324D8127E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A7A55-9823-462D-A300-DB0CE91067C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1795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0E28C2-428D-46BC-83B6-5324D8127E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A7A55-9823-462D-A300-DB0CE91067C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472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88AB62A-153F-4ABD-AB86-3D116BF70CBC}" type="datetimeFigureOut">
              <a:rPr lang="ru-RU" smtClean="0"/>
              <a:t>14.01.2026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595389C-A7C0-4BC0-8980-EEA9F08228D6}" type="slidenum">
              <a:rPr lang="ru-RU" smtClean="0"/>
              <a:t>‹#›</a:t>
            </a:fld>
            <a:endParaRPr lang="ru-RU"/>
          </a:p>
        </p:txBody>
      </p:sp>
    </p:spTree>
    <p:extLst>
      <p:ext uri="{BB962C8B-B14F-4D97-AF65-F5344CB8AC3E}">
        <p14:creationId xmlns:p14="http://schemas.microsoft.com/office/powerpoint/2010/main" val="526802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88AB62A-153F-4ABD-AB86-3D116BF70CBC}" type="datetimeFigureOut">
              <a:rPr lang="ru-RU" smtClean="0"/>
              <a:t>14.01.2026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595389C-A7C0-4BC0-8980-EEA9F08228D6}" type="slidenum">
              <a:rPr lang="ru-RU" smtClean="0"/>
              <a:t>‹#›</a:t>
            </a:fld>
            <a:endParaRPr lang="ru-RU"/>
          </a:p>
        </p:txBody>
      </p:sp>
    </p:spTree>
    <p:extLst>
      <p:ext uri="{BB962C8B-B14F-4D97-AF65-F5344CB8AC3E}">
        <p14:creationId xmlns:p14="http://schemas.microsoft.com/office/powerpoint/2010/main" val="376824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88AB62A-153F-4ABD-AB86-3D116BF70CBC}" type="datetimeFigureOut">
              <a:rPr lang="ru-RU" smtClean="0"/>
              <a:t>14.01.2026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595389C-A7C0-4BC0-8980-EEA9F08228D6}" type="slidenum">
              <a:rPr lang="ru-RU" smtClean="0"/>
              <a:t>‹#›</a:t>
            </a:fld>
            <a:endParaRPr lang="ru-RU"/>
          </a:p>
        </p:txBody>
      </p:sp>
    </p:spTree>
    <p:extLst>
      <p:ext uri="{BB962C8B-B14F-4D97-AF65-F5344CB8AC3E}">
        <p14:creationId xmlns:p14="http://schemas.microsoft.com/office/powerpoint/2010/main" val="124879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88AB62A-153F-4ABD-AB86-3D116BF70CBC}" type="datetimeFigureOut">
              <a:rPr lang="ru-RU" smtClean="0"/>
              <a:t>14.01.2026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595389C-A7C0-4BC0-8980-EEA9F08228D6}" type="slidenum">
              <a:rPr lang="ru-RU" smtClean="0"/>
              <a:t>‹#›</a:t>
            </a:fld>
            <a:endParaRPr lang="ru-RU"/>
          </a:p>
        </p:txBody>
      </p:sp>
    </p:spTree>
    <p:extLst>
      <p:ext uri="{BB962C8B-B14F-4D97-AF65-F5344CB8AC3E}">
        <p14:creationId xmlns:p14="http://schemas.microsoft.com/office/powerpoint/2010/main" val="3934967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AB62A-153F-4ABD-AB86-3D116BF70CBC}" type="datetimeFigureOut">
              <a:rPr lang="ru-RU" smtClean="0"/>
              <a:t>14.01.2026</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95389C-A7C0-4BC0-8980-EEA9F08228D6}" type="slidenum">
              <a:rPr lang="ru-RU" smtClean="0"/>
              <a:t>‹#›</a:t>
            </a:fld>
            <a:endParaRPr lang="ru-RU"/>
          </a:p>
        </p:txBody>
      </p:sp>
    </p:spTree>
    <p:extLst>
      <p:ext uri="{BB962C8B-B14F-4D97-AF65-F5344CB8AC3E}">
        <p14:creationId xmlns:p14="http://schemas.microsoft.com/office/powerpoint/2010/main" val="3997714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9BF5CEBC-068A-42A0-BF22-CE3235B9D2E6}" type="datetimeFigureOut">
              <a:rPr lang="ru-RU" smtClean="0">
                <a:solidFill>
                  <a:srgbClr val="EEECE1"/>
                </a:solidFill>
              </a:rPr>
              <a:pPr/>
              <a:t>14.01.2026</a:t>
            </a:fld>
            <a:endParaRPr lang="ru-RU">
              <a:solidFill>
                <a:srgbClr val="EEECE1"/>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ru-RU">
              <a:solidFill>
                <a:srgbClr val="EEECE1"/>
              </a:solidFill>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1C8BF33B-7D03-48D8-A25F-FB72E553BFBE}" type="slidenum">
              <a:rPr lang="ru-RU" smtClean="0">
                <a:solidFill>
                  <a:srgbClr val="EEECE1"/>
                </a:solidFill>
              </a:rPr>
              <a:pPr/>
              <a:t>‹#›</a:t>
            </a:fld>
            <a:endParaRPr lang="ru-RU">
              <a:solidFill>
                <a:srgbClr val="EEECE1"/>
              </a:solidFill>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9069266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1417638"/>
            <a:ext cx="9753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u-RU" smtClean="0"/>
              <a:t>Click to edit Master title style</a:t>
            </a:r>
          </a:p>
        </p:txBody>
      </p:sp>
      <p:sp>
        <p:nvSpPr>
          <p:cNvPr id="1027" name="Rectangle 3"/>
          <p:cNvSpPr>
            <a:spLocks noGrp="1" noChangeArrowheads="1"/>
          </p:cNvSpPr>
          <p:nvPr>
            <p:ph type="body" idx="1"/>
          </p:nvPr>
        </p:nvSpPr>
        <p:spPr bwMode="auto">
          <a:xfrm>
            <a:off x="1219200" y="2438400"/>
            <a:ext cx="9753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Tree>
    <p:extLst>
      <p:ext uri="{BB962C8B-B14F-4D97-AF65-F5344CB8AC3E}">
        <p14:creationId xmlns:p14="http://schemas.microsoft.com/office/powerpoint/2010/main" val="33452133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Microsoft Sans Serif" pitchFamily="34" charset="0"/>
        </a:defRPr>
      </a:lvl2pPr>
      <a:lvl3pPr algn="l" rtl="0" eaLnBrk="0" fontAlgn="base" hangingPunct="0">
        <a:spcBef>
          <a:spcPct val="0"/>
        </a:spcBef>
        <a:spcAft>
          <a:spcPct val="0"/>
        </a:spcAft>
        <a:defRPr sz="4400">
          <a:solidFill>
            <a:schemeClr val="tx1"/>
          </a:solidFill>
          <a:latin typeface="Microsoft Sans Serif" pitchFamily="34" charset="0"/>
        </a:defRPr>
      </a:lvl3pPr>
      <a:lvl4pPr algn="l" rtl="0" eaLnBrk="0" fontAlgn="base" hangingPunct="0">
        <a:spcBef>
          <a:spcPct val="0"/>
        </a:spcBef>
        <a:spcAft>
          <a:spcPct val="0"/>
        </a:spcAft>
        <a:defRPr sz="4400">
          <a:solidFill>
            <a:schemeClr val="tx1"/>
          </a:solidFill>
          <a:latin typeface="Microsoft Sans Serif" pitchFamily="34" charset="0"/>
        </a:defRPr>
      </a:lvl4pPr>
      <a:lvl5pPr algn="l" rtl="0" eaLnBrk="0" fontAlgn="base" hangingPunct="0">
        <a:spcBef>
          <a:spcPct val="0"/>
        </a:spcBef>
        <a:spcAft>
          <a:spcPct val="0"/>
        </a:spcAft>
        <a:defRPr sz="4400">
          <a:solidFill>
            <a:schemeClr val="tx1"/>
          </a:solidFill>
          <a:latin typeface="Microsoft Sans Serif" pitchFamily="34" charset="0"/>
        </a:defRPr>
      </a:lvl5pPr>
      <a:lvl6pPr marL="457200" algn="l" rtl="0" fontAlgn="base">
        <a:spcBef>
          <a:spcPct val="0"/>
        </a:spcBef>
        <a:spcAft>
          <a:spcPct val="0"/>
        </a:spcAft>
        <a:defRPr sz="4400">
          <a:solidFill>
            <a:schemeClr val="tx1"/>
          </a:solidFill>
          <a:latin typeface="Microsoft Sans Serif" pitchFamily="34" charset="0"/>
        </a:defRPr>
      </a:lvl6pPr>
      <a:lvl7pPr marL="914400" algn="l" rtl="0" fontAlgn="base">
        <a:spcBef>
          <a:spcPct val="0"/>
        </a:spcBef>
        <a:spcAft>
          <a:spcPct val="0"/>
        </a:spcAft>
        <a:defRPr sz="4400">
          <a:solidFill>
            <a:schemeClr val="tx1"/>
          </a:solidFill>
          <a:latin typeface="Microsoft Sans Serif" pitchFamily="34" charset="0"/>
        </a:defRPr>
      </a:lvl7pPr>
      <a:lvl8pPr marL="1371600" algn="l" rtl="0" fontAlgn="base">
        <a:spcBef>
          <a:spcPct val="0"/>
        </a:spcBef>
        <a:spcAft>
          <a:spcPct val="0"/>
        </a:spcAft>
        <a:defRPr sz="4400">
          <a:solidFill>
            <a:schemeClr val="tx1"/>
          </a:solidFill>
          <a:latin typeface="Microsoft Sans Serif" pitchFamily="34" charset="0"/>
        </a:defRPr>
      </a:lvl8pPr>
      <a:lvl9pPr marL="1828800" algn="l" rtl="0" fontAlgn="base">
        <a:spcBef>
          <a:spcPct val="0"/>
        </a:spcBef>
        <a:spcAft>
          <a:spcPct val="0"/>
        </a:spcAft>
        <a:defRPr sz="4400">
          <a:solidFill>
            <a:schemeClr val="tx1"/>
          </a:solidFill>
          <a:latin typeface="Microsoft Sans Serif"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922167"/>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l" rtl="0" eaLnBrk="0" fontAlgn="base" hangingPunct="0">
        <a:lnSpc>
          <a:spcPct val="90000"/>
        </a:lnSpc>
        <a:spcBef>
          <a:spcPct val="0"/>
        </a:spcBef>
        <a:spcAft>
          <a:spcPct val="0"/>
        </a:spcAft>
        <a:defRPr sz="3990" kern="1200">
          <a:solidFill>
            <a:schemeClr val="tx1"/>
          </a:solidFill>
          <a:latin typeface="+mj-lt"/>
          <a:ea typeface="+mj-ea"/>
          <a:cs typeface="+mj-cs"/>
        </a:defRPr>
      </a:lvl1pPr>
      <a:lvl2pPr algn="l" rtl="0" eaLnBrk="0" fontAlgn="base" hangingPunct="0">
        <a:lnSpc>
          <a:spcPct val="90000"/>
        </a:lnSpc>
        <a:spcBef>
          <a:spcPct val="0"/>
        </a:spcBef>
        <a:spcAft>
          <a:spcPct val="0"/>
        </a:spcAft>
        <a:defRPr sz="399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399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399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3990">
          <a:solidFill>
            <a:schemeClr val="tx1"/>
          </a:solidFill>
          <a:latin typeface="Calibri" panose="020F0502020204030204" pitchFamily="34" charset="0"/>
        </a:defRPr>
      </a:lvl5pPr>
      <a:lvl6pPr marL="414589" algn="l" rtl="0" fontAlgn="base">
        <a:lnSpc>
          <a:spcPct val="90000"/>
        </a:lnSpc>
        <a:spcBef>
          <a:spcPct val="0"/>
        </a:spcBef>
        <a:spcAft>
          <a:spcPct val="0"/>
        </a:spcAft>
        <a:defRPr sz="3990">
          <a:solidFill>
            <a:schemeClr val="tx1"/>
          </a:solidFill>
          <a:latin typeface="Calibri" panose="020F0502020204030204" pitchFamily="34" charset="0"/>
        </a:defRPr>
      </a:lvl6pPr>
      <a:lvl7pPr marL="829178" algn="l" rtl="0" fontAlgn="base">
        <a:lnSpc>
          <a:spcPct val="90000"/>
        </a:lnSpc>
        <a:spcBef>
          <a:spcPct val="0"/>
        </a:spcBef>
        <a:spcAft>
          <a:spcPct val="0"/>
        </a:spcAft>
        <a:defRPr sz="3990">
          <a:solidFill>
            <a:schemeClr val="tx1"/>
          </a:solidFill>
          <a:latin typeface="Calibri" panose="020F0502020204030204" pitchFamily="34" charset="0"/>
        </a:defRPr>
      </a:lvl7pPr>
      <a:lvl8pPr marL="1243767" algn="l" rtl="0" fontAlgn="base">
        <a:lnSpc>
          <a:spcPct val="90000"/>
        </a:lnSpc>
        <a:spcBef>
          <a:spcPct val="0"/>
        </a:spcBef>
        <a:spcAft>
          <a:spcPct val="0"/>
        </a:spcAft>
        <a:defRPr sz="3990">
          <a:solidFill>
            <a:schemeClr val="tx1"/>
          </a:solidFill>
          <a:latin typeface="Calibri" panose="020F0502020204030204" pitchFamily="34" charset="0"/>
        </a:defRPr>
      </a:lvl8pPr>
      <a:lvl9pPr marL="1658356" algn="l" rtl="0" fontAlgn="base">
        <a:lnSpc>
          <a:spcPct val="90000"/>
        </a:lnSpc>
        <a:spcBef>
          <a:spcPct val="0"/>
        </a:spcBef>
        <a:spcAft>
          <a:spcPct val="0"/>
        </a:spcAft>
        <a:defRPr sz="3990">
          <a:solidFill>
            <a:schemeClr val="tx1"/>
          </a:solidFill>
          <a:latin typeface="Calibri" panose="020F0502020204030204" pitchFamily="34" charset="0"/>
        </a:defRPr>
      </a:lvl9pPr>
    </p:titleStyle>
    <p:bodyStyle>
      <a:lvl1pPr marL="207294" indent="-207294" algn="l" rtl="0" eaLnBrk="0" fontAlgn="base" hangingPunct="0">
        <a:lnSpc>
          <a:spcPct val="90000"/>
        </a:lnSpc>
        <a:spcBef>
          <a:spcPts val="907"/>
        </a:spcBef>
        <a:spcAft>
          <a:spcPct val="0"/>
        </a:spcAft>
        <a:buFont typeface="Arial" panose="020B0604020202020204" pitchFamily="34" charset="0"/>
        <a:buChar char="•"/>
        <a:defRPr sz="2539" kern="1200">
          <a:solidFill>
            <a:schemeClr val="tx1"/>
          </a:solidFill>
          <a:latin typeface="+mn-lt"/>
          <a:ea typeface="+mn-ea"/>
          <a:cs typeface="+mn-cs"/>
        </a:defRPr>
      </a:lvl1pPr>
      <a:lvl2pPr marL="621883" indent="-207294" algn="l" rtl="0" eaLnBrk="0" fontAlgn="base" hangingPunct="0">
        <a:lnSpc>
          <a:spcPct val="90000"/>
        </a:lnSpc>
        <a:spcBef>
          <a:spcPts val="453"/>
        </a:spcBef>
        <a:spcAft>
          <a:spcPct val="0"/>
        </a:spcAft>
        <a:buFont typeface="Arial" panose="020B0604020202020204" pitchFamily="34" charset="0"/>
        <a:buChar char="•"/>
        <a:defRPr sz="2176" kern="1200">
          <a:solidFill>
            <a:schemeClr val="tx1"/>
          </a:solidFill>
          <a:latin typeface="+mn-lt"/>
          <a:ea typeface="+mn-ea"/>
          <a:cs typeface="+mn-cs"/>
        </a:defRPr>
      </a:lvl2pPr>
      <a:lvl3pPr marL="1036472" indent="-207294" algn="l" rtl="0" eaLnBrk="0" fontAlgn="base" hangingPunct="0">
        <a:lnSpc>
          <a:spcPct val="90000"/>
        </a:lnSpc>
        <a:spcBef>
          <a:spcPts val="453"/>
        </a:spcBef>
        <a:spcAft>
          <a:spcPct val="0"/>
        </a:spcAft>
        <a:buFont typeface="Arial" panose="020B0604020202020204" pitchFamily="34" charset="0"/>
        <a:buChar char="•"/>
        <a:defRPr sz="1814" kern="1200">
          <a:solidFill>
            <a:schemeClr val="tx1"/>
          </a:solidFill>
          <a:latin typeface="+mn-lt"/>
          <a:ea typeface="+mn-ea"/>
          <a:cs typeface="+mn-cs"/>
        </a:defRPr>
      </a:lvl3pPr>
      <a:lvl4pPr marL="1451061" indent="-207294" algn="l" rtl="0" eaLnBrk="0" fontAlgn="base" hangingPunct="0">
        <a:lnSpc>
          <a:spcPct val="90000"/>
        </a:lnSpc>
        <a:spcBef>
          <a:spcPts val="453"/>
        </a:spcBef>
        <a:spcAft>
          <a:spcPct val="0"/>
        </a:spcAft>
        <a:buFont typeface="Arial" panose="020B0604020202020204" pitchFamily="34" charset="0"/>
        <a:buChar char="•"/>
        <a:defRPr kern="1200">
          <a:solidFill>
            <a:schemeClr val="tx1"/>
          </a:solidFill>
          <a:latin typeface="+mn-lt"/>
          <a:ea typeface="+mn-ea"/>
          <a:cs typeface="+mn-cs"/>
        </a:defRPr>
      </a:lvl4pPr>
      <a:lvl5pPr marL="1865650" indent="-207294" algn="l" rtl="0" eaLnBrk="0" fontAlgn="base" hangingPunct="0">
        <a:lnSpc>
          <a:spcPct val="90000"/>
        </a:lnSpc>
        <a:spcBef>
          <a:spcPts val="453"/>
        </a:spcBef>
        <a:spcAft>
          <a:spcPct val="0"/>
        </a:spcAft>
        <a:buFont typeface="Arial" panose="020B0604020202020204" pitchFamily="34" charset="0"/>
        <a:buChar char="•"/>
        <a:defRPr kern="1200">
          <a:solidFill>
            <a:schemeClr val="tx1"/>
          </a:solidFill>
          <a:latin typeface="+mn-lt"/>
          <a:ea typeface="+mn-ea"/>
          <a:cs typeface="+mn-cs"/>
        </a:defRPr>
      </a:lvl5pPr>
      <a:lvl6pPr marL="2280239"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6pPr>
      <a:lvl7pPr marL="2694828"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7pPr>
      <a:lvl8pPr marL="3109417"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8pPr>
      <a:lvl9pPr marL="3524006"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9pPr>
    </p:bodyStyle>
    <p:otherStyle>
      <a:defPPr>
        <a:defRPr lang="en-US"/>
      </a:defPPr>
      <a:lvl1pPr marL="0" algn="l" defTabSz="829178" rtl="0" eaLnBrk="1" latinLnBrk="0" hangingPunct="1">
        <a:defRPr sz="1632" kern="1200">
          <a:solidFill>
            <a:schemeClr val="tx1"/>
          </a:solidFill>
          <a:latin typeface="+mn-lt"/>
          <a:ea typeface="+mn-ea"/>
          <a:cs typeface="+mn-cs"/>
        </a:defRPr>
      </a:lvl1pPr>
      <a:lvl2pPr marL="414589" algn="l" defTabSz="829178" rtl="0" eaLnBrk="1" latinLnBrk="0" hangingPunct="1">
        <a:defRPr sz="1632" kern="1200">
          <a:solidFill>
            <a:schemeClr val="tx1"/>
          </a:solidFill>
          <a:latin typeface="+mn-lt"/>
          <a:ea typeface="+mn-ea"/>
          <a:cs typeface="+mn-cs"/>
        </a:defRPr>
      </a:lvl2pPr>
      <a:lvl3pPr marL="829178" algn="l" defTabSz="829178" rtl="0" eaLnBrk="1" latinLnBrk="0" hangingPunct="1">
        <a:defRPr sz="1632" kern="1200">
          <a:solidFill>
            <a:schemeClr val="tx1"/>
          </a:solidFill>
          <a:latin typeface="+mn-lt"/>
          <a:ea typeface="+mn-ea"/>
          <a:cs typeface="+mn-cs"/>
        </a:defRPr>
      </a:lvl3pPr>
      <a:lvl4pPr marL="1243767" algn="l" defTabSz="829178" rtl="0" eaLnBrk="1" latinLnBrk="0" hangingPunct="1">
        <a:defRPr sz="1632" kern="1200">
          <a:solidFill>
            <a:schemeClr val="tx1"/>
          </a:solidFill>
          <a:latin typeface="+mn-lt"/>
          <a:ea typeface="+mn-ea"/>
          <a:cs typeface="+mn-cs"/>
        </a:defRPr>
      </a:lvl4pPr>
      <a:lvl5pPr marL="1658356" algn="l" defTabSz="829178" rtl="0" eaLnBrk="1" latinLnBrk="0" hangingPunct="1">
        <a:defRPr sz="1632" kern="1200">
          <a:solidFill>
            <a:schemeClr val="tx1"/>
          </a:solidFill>
          <a:latin typeface="+mn-lt"/>
          <a:ea typeface="+mn-ea"/>
          <a:cs typeface="+mn-cs"/>
        </a:defRPr>
      </a:lvl5pPr>
      <a:lvl6pPr marL="2072945" algn="l" defTabSz="829178" rtl="0" eaLnBrk="1" latinLnBrk="0" hangingPunct="1">
        <a:defRPr sz="1632" kern="1200">
          <a:solidFill>
            <a:schemeClr val="tx1"/>
          </a:solidFill>
          <a:latin typeface="+mn-lt"/>
          <a:ea typeface="+mn-ea"/>
          <a:cs typeface="+mn-cs"/>
        </a:defRPr>
      </a:lvl6pPr>
      <a:lvl7pPr marL="2487534" algn="l" defTabSz="829178" rtl="0" eaLnBrk="1" latinLnBrk="0" hangingPunct="1">
        <a:defRPr sz="1632" kern="1200">
          <a:solidFill>
            <a:schemeClr val="tx1"/>
          </a:solidFill>
          <a:latin typeface="+mn-lt"/>
          <a:ea typeface="+mn-ea"/>
          <a:cs typeface="+mn-cs"/>
        </a:defRPr>
      </a:lvl7pPr>
      <a:lvl8pPr marL="2902123" algn="l" defTabSz="829178" rtl="0" eaLnBrk="1" latinLnBrk="0" hangingPunct="1">
        <a:defRPr sz="1632" kern="1200">
          <a:solidFill>
            <a:schemeClr val="tx1"/>
          </a:solidFill>
          <a:latin typeface="+mn-lt"/>
          <a:ea typeface="+mn-ea"/>
          <a:cs typeface="+mn-cs"/>
        </a:defRPr>
      </a:lvl8pPr>
      <a:lvl9pPr marL="3316712" algn="l" defTabSz="829178" rtl="0" eaLnBrk="1" latinLnBrk="0" hangingPunct="1">
        <a:defRPr sz="163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Прямая соединительная линия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2" name="Заголовок 21"/>
          <p:cNvSpPr>
            <a:spLocks noGrp="1"/>
          </p:cNvSpPr>
          <p:nvPr>
            <p:ph type="title"/>
          </p:nvPr>
        </p:nvSpPr>
        <p:spPr>
          <a:xfrm>
            <a:off x="609600" y="274638"/>
            <a:ext cx="9956800" cy="1143000"/>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fld id="{5B106E36-FD25-4E2D-B0AA-010F637433A0}" type="datetimeFigureOut">
              <a:rPr lang="ru-RU" smtClean="0">
                <a:solidFill>
                  <a:srgbClr val="1F497D"/>
                </a:solidFill>
              </a:rPr>
              <a:pPr/>
              <a:t>14.01.2026</a:t>
            </a:fld>
            <a:endParaRPr lang="ru-RU">
              <a:solidFill>
                <a:srgbClr val="1F497D"/>
              </a:solidFill>
            </a:endParaRPr>
          </a:p>
        </p:txBody>
      </p:sp>
      <p:sp>
        <p:nvSpPr>
          <p:cNvPr id="3" name="Нижний колонтитул 2"/>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ru-RU">
              <a:solidFill>
                <a:srgbClr val="1F497D"/>
              </a:solidFill>
            </a:endParaRPr>
          </a:p>
        </p:txBody>
      </p:sp>
      <p:sp>
        <p:nvSpPr>
          <p:cNvPr id="7" name="Прямая соединительная линия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9" name="Прямая соединительная линия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0" name="Прямоугольник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Прямая соединительная линия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2" name="Овал 11"/>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3" name="Номер слайда 22"/>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407804656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00E28C2-428D-46BC-83B6-5324D8127E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AA7A55-9823-462D-A300-DB0CE91067C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83379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8.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4.xml"/><Relationship Id="rId5" Type="http://schemas.openxmlformats.org/officeDocument/2006/relationships/image" Target="../media/image20.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6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8000">
              <a:schemeClr val="bg2"/>
            </a:gs>
            <a:gs pos="85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48396" y="5025643"/>
            <a:ext cx="9585278" cy="1117505"/>
          </a:xfrm>
        </p:spPr>
        <p:txBody>
          <a:bodyPr/>
          <a:lstStyle/>
          <a:p>
            <a:pPr>
              <a:lnSpc>
                <a:spcPct val="100000"/>
              </a:lnSpc>
            </a:pPr>
            <a:r>
              <a:rPr lang="ru-RU" sz="2800" dirty="0" smtClean="0">
                <a:solidFill>
                  <a:schemeClr val="tx1"/>
                </a:solidFill>
                <a:latin typeface="Times New Roman" panose="02020603050405020304" pitchFamily="18" charset="0"/>
                <a:cs typeface="Times New Roman" panose="02020603050405020304" pitchFamily="18" charset="0"/>
              </a:rPr>
              <a:t/>
            </a:r>
            <a:br>
              <a:rPr lang="ru-RU" sz="2800" dirty="0" smtClean="0">
                <a:solidFill>
                  <a:schemeClr val="tx1"/>
                </a:solidFill>
                <a:latin typeface="Times New Roman" panose="02020603050405020304" pitchFamily="18" charset="0"/>
                <a:cs typeface="Times New Roman" panose="02020603050405020304" pitchFamily="18" charset="0"/>
              </a:rPr>
            </a:br>
            <a:r>
              <a:rPr lang="ru-RU" sz="4400" dirty="0" smtClean="0">
                <a:solidFill>
                  <a:schemeClr val="tx1"/>
                </a:solidFill>
              </a:rPr>
              <a:t/>
            </a:r>
            <a:br>
              <a:rPr lang="ru-RU" sz="4400" dirty="0" smtClean="0">
                <a:solidFill>
                  <a:schemeClr val="tx1"/>
                </a:solidFill>
              </a:rPr>
            </a:br>
            <a:r>
              <a:rPr lang="ru-RU" sz="4400" b="1" dirty="0" smtClean="0">
                <a:latin typeface="Times New Roman" panose="02020603050405020304" pitchFamily="18" charset="0"/>
                <a:cs typeface="Times New Roman" panose="02020603050405020304" pitchFamily="18" charset="0"/>
              </a:rPr>
              <a:t/>
            </a:r>
            <a:br>
              <a:rPr lang="ru-RU" sz="4400" b="1"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14.01.2026</a:t>
            </a:r>
            <a:endParaRPr lang="ru-RU" sz="2000" b="1"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stretch>
            <a:fillRect/>
          </a:stretch>
        </p:blipFill>
        <p:spPr>
          <a:xfrm>
            <a:off x="231540" y="-94373"/>
            <a:ext cx="2433711" cy="2423653"/>
          </a:xfrm>
          <a:prstGeom prst="rect">
            <a:avLst/>
          </a:prstGeom>
        </p:spPr>
      </p:pic>
      <p:pic>
        <p:nvPicPr>
          <p:cNvPr id="7" name="Рисунок 6"/>
          <p:cNvPicPr>
            <a:picLocks noChangeAspect="1"/>
          </p:cNvPicPr>
          <p:nvPr/>
        </p:nvPicPr>
        <p:blipFill>
          <a:blip r:embed="rId3"/>
          <a:stretch>
            <a:fillRect/>
          </a:stretch>
        </p:blipFill>
        <p:spPr>
          <a:xfrm>
            <a:off x="9873205" y="5025643"/>
            <a:ext cx="1678329" cy="1187632"/>
          </a:xfrm>
          <a:prstGeom prst="rect">
            <a:avLst/>
          </a:prstGeom>
        </p:spPr>
      </p:pic>
      <p:sp>
        <p:nvSpPr>
          <p:cNvPr id="8" name="Заголовок 1"/>
          <p:cNvSpPr txBox="1">
            <a:spLocks/>
          </p:cNvSpPr>
          <p:nvPr/>
        </p:nvSpPr>
        <p:spPr>
          <a:xfrm>
            <a:off x="3657599" y="-934168"/>
            <a:ext cx="8407023" cy="2080580"/>
          </a:xfrm>
          <a:prstGeom prst="rect">
            <a:avLst/>
          </a:prstGeom>
        </p:spPr>
        <p:txBody>
          <a:bodyPr vert="horz" lIns="91440" tIns="45720" rIns="91440" bIns="45720" rtlCol="0" anchor="b">
            <a:noAutofit/>
          </a:bodyPr>
          <a:lstStyle>
            <a:lvl1pPr algn="ct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r>
              <a:rPr lang="ru-RU" sz="2000" b="1" dirty="0" err="1" smtClean="0">
                <a:solidFill>
                  <a:schemeClr val="tx1"/>
                </a:solidFill>
                <a:latin typeface="Times New Roman" panose="02020603050405020304" pitchFamily="18" charset="0"/>
                <a:cs typeface="Times New Roman" panose="02020603050405020304" pitchFamily="18" charset="0"/>
              </a:rPr>
              <a:t>РеспубликанскАЯ</a:t>
            </a:r>
            <a:r>
              <a:rPr lang="ru-RU" sz="2000" b="1" dirty="0" smtClean="0">
                <a:solidFill>
                  <a:schemeClr val="tx1"/>
                </a:solidFill>
                <a:latin typeface="Times New Roman" panose="02020603050405020304" pitchFamily="18" charset="0"/>
                <a:cs typeface="Times New Roman" panose="02020603050405020304" pitchFamily="18" charset="0"/>
              </a:rPr>
              <a:t>  </a:t>
            </a:r>
            <a:r>
              <a:rPr lang="ru-RU" sz="2000" b="1" dirty="0" err="1" smtClean="0">
                <a:solidFill>
                  <a:schemeClr val="tx1"/>
                </a:solidFill>
                <a:latin typeface="Times New Roman" panose="02020603050405020304" pitchFamily="18" charset="0"/>
                <a:cs typeface="Times New Roman" panose="02020603050405020304" pitchFamily="18" charset="0"/>
              </a:rPr>
              <a:t>МетодическАЯ</a:t>
            </a:r>
            <a:r>
              <a:rPr lang="ru-RU" sz="2000" b="1" dirty="0" smtClean="0">
                <a:solidFill>
                  <a:schemeClr val="tx1"/>
                </a:solidFill>
                <a:latin typeface="Times New Roman" panose="02020603050405020304" pitchFamily="18" charset="0"/>
                <a:cs typeface="Times New Roman" panose="02020603050405020304" pitchFamily="18" charset="0"/>
              </a:rPr>
              <a:t>  площадка</a:t>
            </a:r>
            <a:endParaRPr lang="ru-RU" sz="2000" b="1" dirty="0">
              <a:solidFill>
                <a:schemeClr val="tx1"/>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4"/>
          <a:stretch>
            <a:fillRect/>
          </a:stretch>
        </p:blipFill>
        <p:spPr>
          <a:xfrm>
            <a:off x="399995" y="4909817"/>
            <a:ext cx="2435804" cy="1303457"/>
          </a:xfrm>
          <a:prstGeom prst="rect">
            <a:avLst/>
          </a:prstGeom>
        </p:spPr>
      </p:pic>
      <p:pic>
        <p:nvPicPr>
          <p:cNvPr id="4" name="Рисунок 3"/>
          <p:cNvPicPr>
            <a:picLocks noChangeAspect="1"/>
          </p:cNvPicPr>
          <p:nvPr/>
        </p:nvPicPr>
        <p:blipFill>
          <a:blip r:embed="rId5"/>
          <a:stretch>
            <a:fillRect/>
          </a:stretch>
        </p:blipFill>
        <p:spPr>
          <a:xfrm>
            <a:off x="970196" y="1416341"/>
            <a:ext cx="10248264" cy="3310415"/>
          </a:xfrm>
          <a:prstGeom prst="rect">
            <a:avLst/>
          </a:prstGeom>
        </p:spPr>
      </p:pic>
    </p:spTree>
    <p:extLst>
      <p:ext uri="{BB962C8B-B14F-4D97-AF65-F5344CB8AC3E}">
        <p14:creationId xmlns:p14="http://schemas.microsoft.com/office/powerpoint/2010/main" val="19586683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9956" y="365126"/>
            <a:ext cx="10663844" cy="1114540"/>
          </a:xfrm>
        </p:spPr>
        <p:txBody>
          <a:bodyPr/>
          <a:lstStyle/>
          <a:p>
            <a:r>
              <a:rPr lang="ru-RU" b="1" dirty="0">
                <a:solidFill>
                  <a:srgbClr val="0070C0"/>
                </a:solidFill>
              </a:rPr>
              <a:t>Алгоритм действий </a:t>
            </a:r>
            <a:endParaRPr lang="en-US" dirty="0"/>
          </a:p>
        </p:txBody>
      </p:sp>
      <p:sp>
        <p:nvSpPr>
          <p:cNvPr id="3" name="Объект 2"/>
          <p:cNvSpPr>
            <a:spLocks noGrp="1"/>
          </p:cNvSpPr>
          <p:nvPr>
            <p:ph idx="1"/>
          </p:nvPr>
        </p:nvSpPr>
        <p:spPr>
          <a:xfrm>
            <a:off x="307571" y="1825624"/>
            <a:ext cx="11046229" cy="4641677"/>
          </a:xfrm>
        </p:spPr>
        <p:txBody>
          <a:bodyPr>
            <a:normAutofit fontScale="70000" lnSpcReduction="20000"/>
          </a:bodyPr>
          <a:lstStyle/>
          <a:p>
            <a:r>
              <a:rPr lang="ru-RU" dirty="0"/>
              <a:t>КДН в течение </a:t>
            </a:r>
            <a:r>
              <a:rPr lang="ru-RU" b="1" dirty="0"/>
              <a:t>3 </a:t>
            </a:r>
            <a:r>
              <a:rPr lang="ru-RU" b="1" dirty="0">
                <a:solidFill>
                  <a:srgbClr val="0070C0"/>
                </a:solidFill>
              </a:rPr>
              <a:t>рабочих дней </a:t>
            </a:r>
            <a:r>
              <a:rPr lang="ru-RU" dirty="0"/>
              <a:t>после утверждения завершающей ИРП направляет ее копию законным представителям (представителю), заинтересованным сторонам; устанавливает периодичность анализа завершающей индивидуальной реабилитационной программы; заслушивает заинтересованные органы, учреждения и организации о выполнении мероприятий завершающей ИРП; принимает решения о необходимости внесения в завершающую ИРП дополнений и (или) изменений. </a:t>
            </a:r>
          </a:p>
          <a:p>
            <a:endParaRPr lang="ru-RU" sz="2000" dirty="0" smtClean="0">
              <a:solidFill>
                <a:srgbClr val="295B0D"/>
              </a:solidFill>
            </a:endParaRPr>
          </a:p>
          <a:p>
            <a:pPr marL="0" indent="0">
              <a:buNone/>
            </a:pPr>
            <a:r>
              <a:rPr lang="ru-RU" dirty="0">
                <a:solidFill>
                  <a:srgbClr val="0070C0"/>
                </a:solidFill>
              </a:rPr>
              <a:t>!!! При составлении программы </a:t>
            </a:r>
            <a:r>
              <a:rPr lang="ru-RU" b="1" dirty="0">
                <a:solidFill>
                  <a:srgbClr val="0070C0"/>
                </a:solidFill>
              </a:rPr>
              <a:t>все субъекты профилактики </a:t>
            </a:r>
            <a:r>
              <a:rPr lang="ru-RU" dirty="0">
                <a:solidFill>
                  <a:srgbClr val="0070C0"/>
                </a:solidFill>
              </a:rPr>
              <a:t>обязаны внести предложения в соответствии со своей компетенцией</a:t>
            </a:r>
          </a:p>
          <a:p>
            <a:pPr marL="0" indent="0">
              <a:buNone/>
            </a:pPr>
            <a:endParaRPr lang="ru-RU" sz="2000" dirty="0" smtClean="0">
              <a:solidFill>
                <a:srgbClr val="0070C0"/>
              </a:solidFill>
            </a:endParaRPr>
          </a:p>
          <a:p>
            <a:pPr marL="0" indent="0">
              <a:buNone/>
            </a:pPr>
            <a:r>
              <a:rPr lang="ru-RU" dirty="0">
                <a:solidFill>
                  <a:srgbClr val="0070C0"/>
                </a:solidFill>
              </a:rPr>
              <a:t>!!! ИРП (первичная, основная, завершающая) являются обязательными для исполнения законными представителями несовершеннолетнего, заинтересованными органами, учреждениями и организациями, являющимися ответственными исполнителями их мероприятий. </a:t>
            </a:r>
          </a:p>
          <a:p>
            <a:pPr marL="0" indent="0">
              <a:buNone/>
            </a:pPr>
            <a:endParaRPr lang="ru-RU" sz="2000" dirty="0" smtClean="0">
              <a:solidFill>
                <a:srgbClr val="0070C0"/>
              </a:solidFill>
            </a:endParaRPr>
          </a:p>
          <a:p>
            <a:pPr marL="0" indent="0">
              <a:buNone/>
            </a:pPr>
            <a:r>
              <a:rPr lang="ru-RU" dirty="0">
                <a:solidFill>
                  <a:srgbClr val="0070C0"/>
                </a:solidFill>
              </a:rPr>
              <a:t>!!! Информация о реализации мероприятий ИРП (первичной, завершающей) подписывается руководителем заинтересованных сторон и представляется в КДН с установленной ею периодичностью. </a:t>
            </a:r>
          </a:p>
          <a:p>
            <a:endParaRPr lang="en-US" dirty="0"/>
          </a:p>
        </p:txBody>
      </p:sp>
      <p:pic>
        <p:nvPicPr>
          <p:cNvPr id="4" name="Рисунок 3"/>
          <p:cNvPicPr>
            <a:picLocks noChangeAspect="1"/>
          </p:cNvPicPr>
          <p:nvPr/>
        </p:nvPicPr>
        <p:blipFill>
          <a:blip r:embed="rId3"/>
          <a:stretch>
            <a:fillRect/>
          </a:stretch>
        </p:blipFill>
        <p:spPr>
          <a:xfrm>
            <a:off x="9942020" y="274166"/>
            <a:ext cx="1307473" cy="533398"/>
          </a:xfrm>
          <a:prstGeom prst="rect">
            <a:avLst/>
          </a:prstGeom>
        </p:spPr>
      </p:pic>
    </p:spTree>
    <p:extLst>
      <p:ext uri="{BB962C8B-B14F-4D97-AF65-F5344CB8AC3E}">
        <p14:creationId xmlns:p14="http://schemas.microsoft.com/office/powerpoint/2010/main" val="3545954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p:txBody>
          <a:bodyPr>
            <a:normAutofit/>
          </a:bodyPr>
          <a:lstStyle/>
          <a:p>
            <a:r>
              <a:rPr lang="ru-RU" sz="3600" b="1" dirty="0" smtClean="0">
                <a:solidFill>
                  <a:srgbClr val="0070C0"/>
                </a:solidFill>
              </a:rPr>
              <a:t>Алгоритм действий  </a:t>
            </a:r>
            <a:endParaRPr lang="ru-RU" sz="3600" b="1" dirty="0">
              <a:solidFill>
                <a:srgbClr val="0070C0"/>
              </a:solidFill>
            </a:endParaRPr>
          </a:p>
        </p:txBody>
      </p:sp>
      <p:pic>
        <p:nvPicPr>
          <p:cNvPr id="5" name="Рисунок 4"/>
          <p:cNvPicPr>
            <a:picLocks noChangeAspect="1"/>
          </p:cNvPicPr>
          <p:nvPr/>
        </p:nvPicPr>
        <p:blipFill>
          <a:blip r:embed="rId3"/>
          <a:stretch>
            <a:fillRect/>
          </a:stretch>
        </p:blipFill>
        <p:spPr>
          <a:xfrm>
            <a:off x="9942020" y="274166"/>
            <a:ext cx="1307473" cy="533398"/>
          </a:xfrm>
          <a:prstGeom prst="rect">
            <a:avLst/>
          </a:prstGeom>
        </p:spPr>
      </p:pic>
      <p:sp>
        <p:nvSpPr>
          <p:cNvPr id="6" name="Объект 2"/>
          <p:cNvSpPr>
            <a:spLocks noGrp="1"/>
          </p:cNvSpPr>
          <p:nvPr>
            <p:ph idx="1"/>
          </p:nvPr>
        </p:nvSpPr>
        <p:spPr>
          <a:xfrm>
            <a:off x="449263" y="1463675"/>
            <a:ext cx="11196868" cy="5020252"/>
          </a:xfrm>
        </p:spPr>
        <p:txBody>
          <a:bodyPr/>
          <a:lstStyle/>
          <a:p>
            <a:r>
              <a:rPr lang="ru-RU" sz="2000" dirty="0" smtClean="0"/>
              <a:t>Руководитель специального лечебно-воспитательного учреждения </a:t>
            </a:r>
            <a:r>
              <a:rPr lang="ru-RU" sz="2000" b="1" dirty="0" smtClean="0">
                <a:solidFill>
                  <a:srgbClr val="0070C0"/>
                </a:solidFill>
              </a:rPr>
              <a:t>не позднее 14 рабочих дней</a:t>
            </a:r>
            <a:r>
              <a:rPr lang="ru-RU" sz="2000" dirty="0" smtClean="0">
                <a:solidFill>
                  <a:srgbClr val="0070C0"/>
                </a:solidFill>
              </a:rPr>
              <a:t> с момента зачисления несовершеннолетнего</a:t>
            </a:r>
            <a:r>
              <a:rPr lang="ru-RU" sz="2000" dirty="0" smtClean="0">
                <a:solidFill>
                  <a:srgbClr val="FF0000"/>
                </a:solidFill>
              </a:rPr>
              <a:t> </a:t>
            </a:r>
            <a:r>
              <a:rPr lang="ru-RU" sz="2000" dirty="0" smtClean="0"/>
              <a:t>утверждает основную ИРП и направляет ее копию законным представителям/представителю, в СПЦ по месту жительства и организует комплексную реабилитацию несовершеннолетнего. </a:t>
            </a:r>
          </a:p>
          <a:p>
            <a:r>
              <a:rPr lang="ru-RU" sz="2000" dirty="0" smtClean="0"/>
              <a:t>Совет специального лечебно-воспитательного учреждения по профилактике безнадзорности и правонарушений несовершеннолетних не реже одного раза в квартал рассматривает результаты реализации основной ИРП, принимает решения о необходимости внесения в нее дополнений и (или) изменений. </a:t>
            </a:r>
          </a:p>
          <a:p>
            <a:r>
              <a:rPr lang="ru-RU" sz="2000" dirty="0" smtClean="0"/>
              <a:t>Руководитель специального лечебно-воспитательного учреждения одновременно с уведомлением о выезде несовершеннолетнего на каникулы к законным представителям (законному представителю) направляет в КДН и СПЦ по месту жительства информацию о мероприятиях основной ИРП (выписку из нее) для их реализации</a:t>
            </a:r>
          </a:p>
          <a:p>
            <a:r>
              <a:rPr lang="ru-RU" sz="2000" dirty="0" smtClean="0"/>
              <a:t>КДН и СПЦ по месту жительства информируют руководителя специального лечебно-воспитательного учреждения о реализации мероприятий основной ИРП.</a:t>
            </a:r>
          </a:p>
          <a:p>
            <a:endParaRPr lang="ru-RU" sz="2000" dirty="0" smtClean="0"/>
          </a:p>
        </p:txBody>
      </p:sp>
    </p:spTree>
    <p:extLst>
      <p:ext uri="{BB962C8B-B14F-4D97-AF65-F5344CB8AC3E}">
        <p14:creationId xmlns:p14="http://schemas.microsoft.com/office/powerpoint/2010/main" val="3738093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4073" y="249382"/>
            <a:ext cx="11363498" cy="997528"/>
          </a:xfrm>
        </p:spPr>
        <p:txBody>
          <a:bodyPr>
            <a:noAutofit/>
          </a:bodyPr>
          <a:lstStyle/>
          <a:p>
            <a:r>
              <a:rPr lang="ru-RU" sz="2000" b="1" dirty="0" smtClean="0">
                <a:solidFill>
                  <a:srgbClr val="0070C0"/>
                </a:solidFill>
              </a:rPr>
              <a:t/>
            </a:r>
            <a:br>
              <a:rPr lang="ru-RU" sz="2000" b="1" dirty="0" smtClean="0">
                <a:solidFill>
                  <a:srgbClr val="0070C0"/>
                </a:solidFill>
              </a:rPr>
            </a:br>
            <a:r>
              <a:rPr lang="ru-RU" sz="2800" b="1" dirty="0" smtClean="0">
                <a:solidFill>
                  <a:srgbClr val="0070C0"/>
                </a:solidFill>
                <a:latin typeface="Times New Roman" panose="02020603050405020304" pitchFamily="18" charset="0"/>
                <a:cs typeface="Times New Roman" panose="02020603050405020304" pitchFamily="18" charset="0"/>
              </a:rPr>
              <a:t>Начальный  этап – реализация первичной индивидуальной</a:t>
            </a:r>
            <a:br>
              <a:rPr lang="ru-RU" sz="2800" b="1" dirty="0" smtClean="0">
                <a:solidFill>
                  <a:srgbClr val="0070C0"/>
                </a:solidFill>
                <a:latin typeface="Times New Roman" panose="02020603050405020304" pitchFamily="18" charset="0"/>
                <a:cs typeface="Times New Roman" panose="02020603050405020304" pitchFamily="18" charset="0"/>
              </a:rPr>
            </a:br>
            <a:r>
              <a:rPr lang="ru-RU" sz="2800" b="1" dirty="0" smtClean="0">
                <a:solidFill>
                  <a:srgbClr val="0070C0"/>
                </a:solidFill>
                <a:latin typeface="Times New Roman" panose="02020603050405020304" pitchFamily="18" charset="0"/>
                <a:cs typeface="Times New Roman" panose="02020603050405020304" pitchFamily="18" charset="0"/>
              </a:rPr>
              <a:t> реабилитационной программы</a:t>
            </a:r>
            <a:r>
              <a:rPr lang="ru-RU" sz="2000" b="1" dirty="0" smtClean="0">
                <a:solidFill>
                  <a:srgbClr val="0070C0"/>
                </a:solidFill>
              </a:rPr>
              <a:t/>
            </a:r>
            <a:br>
              <a:rPr lang="ru-RU" sz="2000" b="1" dirty="0" smtClean="0">
                <a:solidFill>
                  <a:srgbClr val="0070C0"/>
                </a:solidFill>
              </a:rPr>
            </a:br>
            <a:r>
              <a:rPr lang="ru-RU" sz="2000" b="1" dirty="0"/>
              <a:t/>
            </a:r>
            <a:br>
              <a:rPr lang="ru-RU" sz="2000" b="1" dirty="0"/>
            </a:br>
            <a:endParaRPr lang="en-US" sz="2000" b="1" dirty="0"/>
          </a:p>
        </p:txBody>
      </p:sp>
      <p:sp>
        <p:nvSpPr>
          <p:cNvPr id="3" name="Объект 2"/>
          <p:cNvSpPr>
            <a:spLocks noGrp="1"/>
          </p:cNvSpPr>
          <p:nvPr>
            <p:ph idx="1"/>
          </p:nvPr>
        </p:nvSpPr>
        <p:spPr>
          <a:xfrm>
            <a:off x="266007" y="1246910"/>
            <a:ext cx="11612880" cy="5187141"/>
          </a:xfrm>
        </p:spPr>
        <p:txBody>
          <a:bodyPr>
            <a:normAutofit fontScale="77500" lnSpcReduction="20000"/>
          </a:bodyPr>
          <a:lstStyle/>
          <a:p>
            <a:r>
              <a:rPr lang="ru-RU" b="1" dirty="0" smtClean="0">
                <a:solidFill>
                  <a:srgbClr val="0070C0"/>
                </a:solidFill>
                <a:latin typeface="Times New Roman" panose="02020603050405020304" pitchFamily="18" charset="0"/>
                <a:cs typeface="Times New Roman" panose="02020603050405020304" pitchFamily="18" charset="0"/>
              </a:rPr>
              <a:t>Учреждение образования: </a:t>
            </a:r>
          </a:p>
          <a:p>
            <a:r>
              <a:rPr lang="ru-RU" dirty="0">
                <a:latin typeface="Times New Roman" panose="02020603050405020304" pitchFamily="18" charset="0"/>
                <a:cs typeface="Times New Roman" panose="02020603050405020304" pitchFamily="18" charset="0"/>
              </a:rPr>
              <a:t>в</a:t>
            </a:r>
            <a:r>
              <a:rPr lang="ru-RU" dirty="0" smtClean="0">
                <a:latin typeface="Times New Roman" panose="02020603050405020304" pitchFamily="18" charset="0"/>
                <a:cs typeface="Times New Roman" panose="02020603050405020304" pitchFamily="18" charset="0"/>
              </a:rPr>
              <a:t>ыявляет причины несовершеннолетнего </a:t>
            </a:r>
            <a:r>
              <a:rPr lang="ru-RU" dirty="0" err="1" smtClean="0">
                <a:latin typeface="Times New Roman" panose="02020603050405020304" pitchFamily="18" charset="0"/>
                <a:cs typeface="Times New Roman" panose="02020603050405020304" pitchFamily="18" charset="0"/>
              </a:rPr>
              <a:t>аддиктивного</a:t>
            </a:r>
            <a:r>
              <a:rPr lang="ru-RU" dirty="0" smtClean="0">
                <a:latin typeface="Times New Roman" panose="02020603050405020304" pitchFamily="18" charset="0"/>
                <a:cs typeface="Times New Roman" panose="02020603050405020304" pitchFamily="18" charset="0"/>
              </a:rPr>
              <a:t> поведения </a:t>
            </a:r>
          </a:p>
          <a:p>
            <a:r>
              <a:rPr lang="ru-RU" dirty="0" smtClean="0">
                <a:latin typeface="Times New Roman" panose="02020603050405020304" pitchFamily="18" charset="0"/>
                <a:cs typeface="Times New Roman" panose="02020603050405020304" pitchFamily="18" charset="0"/>
              </a:rPr>
              <a:t> передают в СПЦ копию программы ИПР, психологическую характеристику обучающегося, аналитические материалы о проделанной работе </a:t>
            </a:r>
          </a:p>
          <a:p>
            <a:r>
              <a:rPr lang="ru-RU" dirty="0">
                <a:latin typeface="Times New Roman" panose="02020603050405020304" pitchFamily="18" charset="0"/>
                <a:cs typeface="Times New Roman" panose="02020603050405020304" pitchFamily="18" charset="0"/>
              </a:rPr>
              <a:t>в</a:t>
            </a:r>
            <a:r>
              <a:rPr lang="ru-RU" dirty="0" smtClean="0">
                <a:latin typeface="Times New Roman" panose="02020603050405020304" pitchFamily="18" charset="0"/>
                <a:cs typeface="Times New Roman" panose="02020603050405020304" pitchFamily="18" charset="0"/>
              </a:rPr>
              <a:t> течение </a:t>
            </a:r>
            <a:r>
              <a:rPr lang="ru-RU" b="1" dirty="0" smtClean="0">
                <a:solidFill>
                  <a:srgbClr val="0070C0"/>
                </a:solidFill>
                <a:latin typeface="Times New Roman" panose="02020603050405020304" pitchFamily="18" charset="0"/>
                <a:cs typeface="Times New Roman" panose="02020603050405020304" pitchFamily="18" charset="0"/>
              </a:rPr>
              <a:t>5 рабочих дней </a:t>
            </a:r>
            <a:r>
              <a:rPr lang="ru-RU" dirty="0" smtClean="0">
                <a:latin typeface="Times New Roman" panose="02020603050405020304" pitchFamily="18" charset="0"/>
                <a:cs typeface="Times New Roman" panose="02020603050405020304" pitchFamily="18" charset="0"/>
              </a:rPr>
              <a:t>со дня получения копии решения КДН о проведении комплексной реабилитации готовят предложения по мероприятиям реабилитационной программы  за подписью руководителя направляют в СПЦ </a:t>
            </a:r>
          </a:p>
          <a:p>
            <a:r>
              <a:rPr lang="ru-RU" dirty="0">
                <a:latin typeface="Times New Roman" panose="02020603050405020304" pitchFamily="18" charset="0"/>
                <a:cs typeface="Times New Roman" panose="02020603050405020304" pitchFamily="18" charset="0"/>
              </a:rPr>
              <a:t>р</a:t>
            </a:r>
            <a:r>
              <a:rPr lang="ru-RU" dirty="0" smtClean="0">
                <a:latin typeface="Times New Roman" panose="02020603050405020304" pitchFamily="18" charset="0"/>
                <a:cs typeface="Times New Roman" panose="02020603050405020304" pitchFamily="18" charset="0"/>
              </a:rPr>
              <a:t>еализует индивидуальные реабилитационные программы, направленные на:</a:t>
            </a:r>
          </a:p>
          <a:p>
            <a:r>
              <a:rPr lang="ru-RU" dirty="0" smtClean="0">
                <a:latin typeface="Times New Roman" panose="02020603050405020304" pitchFamily="18" charset="0"/>
                <a:cs typeface="Times New Roman" panose="02020603050405020304" pitchFamily="18" charset="0"/>
              </a:rPr>
              <a:t> развитие личностной идентичности, познавательной и учебной мотивации; </a:t>
            </a:r>
          </a:p>
          <a:p>
            <a:r>
              <a:rPr lang="ru-RU" dirty="0" smtClean="0">
                <a:latin typeface="Times New Roman" panose="02020603050405020304" pitchFamily="18" charset="0"/>
                <a:cs typeface="Times New Roman" panose="02020603050405020304" pitchFamily="18" charset="0"/>
              </a:rPr>
              <a:t>- социальное и профессиональное самоопределение;</a:t>
            </a:r>
          </a:p>
          <a:p>
            <a:r>
              <a:rPr lang="ru-RU" dirty="0" smtClean="0">
                <a:latin typeface="Times New Roman" panose="02020603050405020304" pitchFamily="18" charset="0"/>
                <a:cs typeface="Times New Roman" panose="02020603050405020304" pitchFamily="18" charset="0"/>
              </a:rPr>
              <a:t> формирование у несовершеннолетнего навыков ЗОЖ: негативное отношение к употреблению наркотических, психотропных и других одурманивающих веществ:</a:t>
            </a:r>
          </a:p>
          <a:p>
            <a:r>
              <a:rPr lang="ru-RU" dirty="0" smtClean="0">
                <a:latin typeface="Times New Roman" panose="02020603050405020304" pitchFamily="18" charset="0"/>
                <a:cs typeface="Times New Roman" panose="02020603050405020304" pitchFamily="18" charset="0"/>
              </a:rPr>
              <a:t> - организуют досуговую  занятость</a:t>
            </a:r>
          </a:p>
          <a:p>
            <a:r>
              <a:rPr lang="ru-RU" dirty="0" smtClean="0">
                <a:latin typeface="Times New Roman" panose="02020603050405020304" pitchFamily="18" charset="0"/>
                <a:cs typeface="Times New Roman" panose="02020603050405020304" pitchFamily="18" charset="0"/>
              </a:rPr>
              <a:t> предоставляет психолого-педагогическую помощь родителям (законным представителям)</a:t>
            </a:r>
          </a:p>
          <a:p>
            <a:r>
              <a:rPr lang="ru-RU" dirty="0">
                <a:latin typeface="Times New Roman" panose="02020603050405020304" pitchFamily="18" charset="0"/>
                <a:cs typeface="Times New Roman" panose="02020603050405020304" pitchFamily="18" charset="0"/>
              </a:rPr>
              <a:t>в</a:t>
            </a:r>
            <a:r>
              <a:rPr lang="ru-RU" dirty="0" smtClean="0">
                <a:latin typeface="Times New Roman" panose="02020603050405020304" pitchFamily="18" charset="0"/>
                <a:cs typeface="Times New Roman" panose="02020603050405020304" pitchFamily="18" charset="0"/>
              </a:rPr>
              <a:t>  соответствии с установленной периодичностью представляет в КДН информацию о реализации мероприятий программы согласно приложению </a:t>
            </a:r>
            <a:endParaRPr lang="en-US" dirty="0" smtClean="0">
              <a:latin typeface="Times New Roman" panose="02020603050405020304" pitchFamily="18" charset="0"/>
              <a:cs typeface="Times New Roman" panose="02020603050405020304" pitchFamily="18" charset="0"/>
            </a:endParaRPr>
          </a:p>
          <a:p>
            <a:endParaRPr lang="ru-RU" dirty="0" smtClean="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10183089" y="390064"/>
            <a:ext cx="1307473" cy="442438"/>
          </a:xfrm>
          <a:prstGeom prst="rect">
            <a:avLst/>
          </a:prstGeom>
        </p:spPr>
      </p:pic>
    </p:spTree>
    <p:extLst>
      <p:ext uri="{BB962C8B-B14F-4D97-AF65-F5344CB8AC3E}">
        <p14:creationId xmlns:p14="http://schemas.microsoft.com/office/powerpoint/2010/main" val="3667834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4073" y="249382"/>
            <a:ext cx="11363498" cy="997528"/>
          </a:xfrm>
        </p:spPr>
        <p:txBody>
          <a:bodyPr>
            <a:noAutofit/>
          </a:bodyPr>
          <a:lstStyle/>
          <a:p>
            <a:r>
              <a:rPr lang="ru-RU" sz="2000" b="1" dirty="0" smtClean="0">
                <a:solidFill>
                  <a:srgbClr val="0070C0"/>
                </a:solidFill>
              </a:rPr>
              <a:t/>
            </a:r>
            <a:br>
              <a:rPr lang="ru-RU" sz="2000" b="1" dirty="0" smtClean="0">
                <a:solidFill>
                  <a:srgbClr val="0070C0"/>
                </a:solidFill>
              </a:rPr>
            </a:br>
            <a:r>
              <a:rPr lang="ru-RU" sz="2800" b="1" dirty="0" smtClean="0">
                <a:solidFill>
                  <a:srgbClr val="0070C0"/>
                </a:solidFill>
                <a:latin typeface="Times New Roman" panose="02020603050405020304" pitchFamily="18" charset="0"/>
                <a:cs typeface="Times New Roman" panose="02020603050405020304" pitchFamily="18" charset="0"/>
              </a:rPr>
              <a:t>Начальный  этап – реализация первичной индивидуальной</a:t>
            </a:r>
            <a:br>
              <a:rPr lang="ru-RU" sz="2800" b="1" dirty="0" smtClean="0">
                <a:solidFill>
                  <a:srgbClr val="0070C0"/>
                </a:solidFill>
                <a:latin typeface="Times New Roman" panose="02020603050405020304" pitchFamily="18" charset="0"/>
                <a:cs typeface="Times New Roman" panose="02020603050405020304" pitchFamily="18" charset="0"/>
              </a:rPr>
            </a:br>
            <a:r>
              <a:rPr lang="ru-RU" sz="2800" b="1" dirty="0" smtClean="0">
                <a:solidFill>
                  <a:srgbClr val="0070C0"/>
                </a:solidFill>
                <a:latin typeface="Times New Roman" panose="02020603050405020304" pitchFamily="18" charset="0"/>
                <a:cs typeface="Times New Roman" panose="02020603050405020304" pitchFamily="18" charset="0"/>
              </a:rPr>
              <a:t> реабилитационной программы</a:t>
            </a:r>
            <a:r>
              <a:rPr lang="ru-RU" sz="2800" b="1" dirty="0" smtClean="0">
                <a:solidFill>
                  <a:srgbClr val="0070C0"/>
                </a:solidFill>
              </a:rPr>
              <a:t/>
            </a:r>
            <a:br>
              <a:rPr lang="ru-RU" sz="2800" b="1" dirty="0" smtClean="0">
                <a:solidFill>
                  <a:srgbClr val="0070C0"/>
                </a:solidFill>
              </a:rPr>
            </a:br>
            <a:r>
              <a:rPr lang="ru-RU" sz="2000" b="1" dirty="0"/>
              <a:t/>
            </a:r>
            <a:br>
              <a:rPr lang="ru-RU" sz="2000" b="1" dirty="0"/>
            </a:br>
            <a:endParaRPr lang="en-US" sz="2000" b="1" dirty="0"/>
          </a:p>
        </p:txBody>
      </p:sp>
      <p:sp>
        <p:nvSpPr>
          <p:cNvPr id="3" name="Объект 2"/>
          <p:cNvSpPr>
            <a:spLocks noGrp="1"/>
          </p:cNvSpPr>
          <p:nvPr>
            <p:ph idx="1"/>
          </p:nvPr>
        </p:nvSpPr>
        <p:spPr>
          <a:xfrm>
            <a:off x="266007" y="1246910"/>
            <a:ext cx="11612880" cy="5187141"/>
          </a:xfrm>
        </p:spPr>
        <p:txBody>
          <a:bodyPr>
            <a:normAutofit fontScale="77500" lnSpcReduction="20000"/>
          </a:bodyPr>
          <a:lstStyle/>
          <a:p>
            <a:pPr marL="0" indent="0">
              <a:buNone/>
            </a:pPr>
            <a:r>
              <a:rPr lang="ru-RU" b="1" dirty="0" smtClean="0">
                <a:solidFill>
                  <a:srgbClr val="0070C0"/>
                </a:solidFill>
                <a:latin typeface="Times New Roman" panose="02020603050405020304" pitchFamily="18" charset="0"/>
                <a:cs typeface="Times New Roman" panose="02020603050405020304" pitchFamily="18" charset="0"/>
              </a:rPr>
              <a:t>Социально-педагогический центр: </a:t>
            </a:r>
          </a:p>
          <a:p>
            <a:pPr marL="0" indent="0">
              <a:buNone/>
            </a:pPr>
            <a:r>
              <a:rPr lang="ru-RU" dirty="0">
                <a:latin typeface="Times New Roman" panose="02020603050405020304" pitchFamily="18" charset="0"/>
                <a:cs typeface="Times New Roman" panose="02020603050405020304" pitchFamily="18" charset="0"/>
              </a:rPr>
              <a:t>и</a:t>
            </a:r>
            <a:r>
              <a:rPr lang="ru-RU" dirty="0" smtClean="0">
                <a:latin typeface="Times New Roman" panose="02020603050405020304" pitchFamily="18" charset="0"/>
                <a:cs typeface="Times New Roman" panose="02020603050405020304" pitchFamily="18" charset="0"/>
              </a:rPr>
              <a:t>зучает жизненную ситуацию несовершеннолетнего с целью выявления причин </a:t>
            </a:r>
            <a:r>
              <a:rPr lang="ru-RU" dirty="0" err="1" smtClean="0">
                <a:latin typeface="Times New Roman" panose="02020603050405020304" pitchFamily="18" charset="0"/>
                <a:cs typeface="Times New Roman" panose="02020603050405020304" pitchFamily="18" charset="0"/>
              </a:rPr>
              <a:t>аддиктивного</a:t>
            </a:r>
            <a:r>
              <a:rPr lang="ru-RU" dirty="0" smtClean="0">
                <a:latin typeface="Times New Roman" panose="02020603050405020304" pitchFamily="18" charset="0"/>
                <a:cs typeface="Times New Roman" panose="02020603050405020304" pitchFamily="18" charset="0"/>
              </a:rPr>
              <a:t> поведения </a:t>
            </a:r>
          </a:p>
          <a:p>
            <a:pPr marL="0" indent="0">
              <a:buNone/>
            </a:pPr>
            <a:r>
              <a:rPr lang="ru-RU" dirty="0" smtClean="0">
                <a:latin typeface="Times New Roman" panose="02020603050405020304" pitchFamily="18" charset="0"/>
                <a:cs typeface="Times New Roman" panose="02020603050405020304" pitchFamily="18" charset="0"/>
              </a:rPr>
              <a:t> взаимодействует с учреждением  образования , в котором обучается несовершеннолетний </a:t>
            </a:r>
          </a:p>
          <a:p>
            <a:pPr marL="0" indent="0">
              <a:buNone/>
            </a:pPr>
            <a:r>
              <a:rPr lang="ru-RU" dirty="0">
                <a:latin typeface="Times New Roman" panose="02020603050405020304" pitchFamily="18" charset="0"/>
                <a:cs typeface="Times New Roman" panose="02020603050405020304" pitchFamily="18" charset="0"/>
              </a:rPr>
              <a:t>г</a:t>
            </a:r>
            <a:r>
              <a:rPr lang="ru-RU" dirty="0" smtClean="0">
                <a:latin typeface="Times New Roman" panose="02020603050405020304" pitchFamily="18" charset="0"/>
                <a:cs typeface="Times New Roman" panose="02020603050405020304" pitchFamily="18" charset="0"/>
              </a:rPr>
              <a:t>отовит предложения по мероприятиям реабилитационной программы </a:t>
            </a:r>
          </a:p>
          <a:p>
            <a:pPr marL="0" indent="0">
              <a:buNone/>
            </a:pPr>
            <a:r>
              <a:rPr lang="ru-RU" b="1" dirty="0">
                <a:solidFill>
                  <a:srgbClr val="0070C0"/>
                </a:solidFill>
                <a:latin typeface="Times New Roman" panose="02020603050405020304" pitchFamily="18" charset="0"/>
                <a:cs typeface="Times New Roman" panose="02020603050405020304" pitchFamily="18" charset="0"/>
              </a:rPr>
              <a:t>ф</a:t>
            </a:r>
            <a:r>
              <a:rPr lang="ru-RU" b="1" dirty="0" smtClean="0">
                <a:solidFill>
                  <a:srgbClr val="0070C0"/>
                </a:solidFill>
                <a:latin typeface="Times New Roman" panose="02020603050405020304" pitchFamily="18" charset="0"/>
                <a:cs typeface="Times New Roman" panose="02020603050405020304" pitchFamily="18" charset="0"/>
              </a:rPr>
              <a:t>ормирует</a:t>
            </a:r>
            <a:r>
              <a:rPr lang="ru-RU" dirty="0" smtClean="0">
                <a:latin typeface="Times New Roman" panose="02020603050405020304" pitchFamily="18" charset="0"/>
                <a:cs typeface="Times New Roman" panose="02020603050405020304" pitchFamily="18" charset="0"/>
              </a:rPr>
              <a:t> на основании </a:t>
            </a:r>
            <a:r>
              <a:rPr lang="ru-RU" b="1" dirty="0" smtClean="0">
                <a:solidFill>
                  <a:srgbClr val="0070C0"/>
                </a:solidFill>
                <a:latin typeface="Times New Roman" panose="02020603050405020304" pitchFamily="18" charset="0"/>
                <a:cs typeface="Times New Roman" panose="02020603050405020304" pitchFamily="18" charset="0"/>
              </a:rPr>
              <a:t>предложений </a:t>
            </a:r>
            <a:r>
              <a:rPr lang="ru-RU" dirty="0" smtClean="0">
                <a:latin typeface="Times New Roman" panose="02020603050405020304" pitchFamily="18" charset="0"/>
                <a:cs typeface="Times New Roman" panose="02020603050405020304" pitchFamily="18" charset="0"/>
              </a:rPr>
              <a:t>заинтересованных органов, учреждений и организаций первичную индивидуальную реабилитационную программу и  </a:t>
            </a:r>
            <a:r>
              <a:rPr lang="ru-RU" dirty="0">
                <a:latin typeface="Times New Roman" panose="02020603050405020304" pitchFamily="18" charset="0"/>
                <a:cs typeface="Times New Roman" panose="02020603050405020304" pitchFamily="18" charset="0"/>
              </a:rPr>
              <a:t>н</a:t>
            </a:r>
            <a:r>
              <a:rPr lang="ru-RU" dirty="0" smtClean="0">
                <a:latin typeface="Times New Roman" panose="02020603050405020304" pitchFamily="18" charset="0"/>
                <a:cs typeface="Times New Roman" panose="02020603050405020304" pitchFamily="18" charset="0"/>
              </a:rPr>
              <a:t>аправляет в КДН </a:t>
            </a:r>
          </a:p>
          <a:p>
            <a:pPr marL="0" indent="0">
              <a:buNone/>
            </a:pPr>
            <a:r>
              <a:rPr lang="ru-RU" dirty="0" smtClean="0">
                <a:latin typeface="Times New Roman" panose="02020603050405020304" pitchFamily="18" charset="0"/>
                <a:cs typeface="Times New Roman" panose="02020603050405020304" pitchFamily="18" charset="0"/>
              </a:rPr>
              <a:t>не позднее 15 рабочих дней со дня принятия решения представляет в КДН реабилитационную программу для утверждения председателем КДН </a:t>
            </a:r>
          </a:p>
          <a:p>
            <a:pPr marL="0" indent="0">
              <a:buNone/>
            </a:pPr>
            <a:r>
              <a:rPr lang="ru-RU" dirty="0" smtClean="0">
                <a:latin typeface="Times New Roman" panose="02020603050405020304" pitchFamily="18" charset="0"/>
                <a:cs typeface="Times New Roman" panose="02020603050405020304" pitchFamily="18" charset="0"/>
              </a:rPr>
              <a:t>в случае отсутствия в учреждении образования  педагога-психолога, педагога социального, реализует индивидуальные реабилитационные программы, </a:t>
            </a:r>
          </a:p>
          <a:p>
            <a:pPr marL="0" indent="0">
              <a:buNone/>
            </a:pPr>
            <a:r>
              <a:rPr lang="ru-RU" dirty="0" smtClean="0">
                <a:latin typeface="Times New Roman" panose="02020603050405020304" pitchFamily="18" charset="0"/>
                <a:cs typeface="Times New Roman" panose="02020603050405020304" pitchFamily="18" charset="0"/>
              </a:rPr>
              <a:t> проводит анализ работы в данном направлении с  заслушиванием  на совете профилактики</a:t>
            </a:r>
          </a:p>
          <a:p>
            <a:pPr marL="0" indent="0">
              <a:buNone/>
            </a:pPr>
            <a:r>
              <a:rPr lang="ru-RU" dirty="0" smtClean="0">
                <a:latin typeface="Times New Roman" panose="02020603050405020304" pitchFamily="18" charset="0"/>
                <a:cs typeface="Times New Roman" panose="02020603050405020304" pitchFamily="18" charset="0"/>
              </a:rPr>
              <a:t> в соответствии с установленной периодичностью представляет в КДН информацию о реализации мероприятий программы</a:t>
            </a:r>
            <a:endParaRPr lang="ru-RU" b="1" dirty="0" smtClean="0">
              <a:solidFill>
                <a:srgbClr val="0070C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9942020" y="365126"/>
            <a:ext cx="1307473" cy="442438"/>
          </a:xfrm>
          <a:prstGeom prst="rect">
            <a:avLst/>
          </a:prstGeom>
        </p:spPr>
      </p:pic>
    </p:spTree>
    <p:extLst>
      <p:ext uri="{BB962C8B-B14F-4D97-AF65-F5344CB8AC3E}">
        <p14:creationId xmlns:p14="http://schemas.microsoft.com/office/powerpoint/2010/main" val="3425924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4073" y="249382"/>
            <a:ext cx="11363498" cy="997528"/>
          </a:xfrm>
        </p:spPr>
        <p:txBody>
          <a:bodyPr>
            <a:noAutofit/>
          </a:bodyPr>
          <a:lstStyle/>
          <a:p>
            <a:r>
              <a:rPr lang="ru-RU" sz="2800" b="1" dirty="0" smtClean="0">
                <a:solidFill>
                  <a:srgbClr val="0070C0"/>
                </a:solidFill>
                <a:latin typeface="Times New Roman" panose="02020603050405020304" pitchFamily="18" charset="0"/>
                <a:cs typeface="Times New Roman" panose="02020603050405020304" pitchFamily="18" charset="0"/>
              </a:rPr>
              <a:t>Алгоритм создания ИРП/ планирование</a:t>
            </a:r>
            <a:endParaRPr lang="en-US" sz="2800" b="1" dirty="0">
              <a:solidFill>
                <a:srgbClr val="0070C0"/>
              </a:solidFill>
            </a:endParaRPr>
          </a:p>
        </p:txBody>
      </p:sp>
      <p:pic>
        <p:nvPicPr>
          <p:cNvPr id="4" name="Рисунок 3"/>
          <p:cNvPicPr>
            <a:picLocks noChangeAspect="1"/>
          </p:cNvPicPr>
          <p:nvPr/>
        </p:nvPicPr>
        <p:blipFill>
          <a:blip r:embed="rId3"/>
          <a:stretch>
            <a:fillRect/>
          </a:stretch>
        </p:blipFill>
        <p:spPr>
          <a:xfrm>
            <a:off x="9942020" y="365126"/>
            <a:ext cx="1307473" cy="442438"/>
          </a:xfrm>
          <a:prstGeom prst="rect">
            <a:avLst/>
          </a:prstGeom>
        </p:spPr>
      </p:pic>
      <p:pic>
        <p:nvPicPr>
          <p:cNvPr id="6" name="Grafik 4">
            <a:extLst>
              <a:ext uri="{FF2B5EF4-FFF2-40B4-BE49-F238E27FC236}">
                <a16:creationId xmlns:a16="http://schemas.microsoft.com/office/drawing/2014/main" xmlns="" id="{41AA6E31-3ABD-4C12-988E-69DF489A100E}"/>
              </a:ext>
            </a:extLst>
          </p:cNvPr>
          <p:cNvPicPr>
            <a:picLocks noChangeAspect="1"/>
          </p:cNvPicPr>
          <p:nvPr/>
        </p:nvPicPr>
        <p:blipFill>
          <a:blip r:embed="rId4"/>
          <a:stretch>
            <a:fillRect/>
          </a:stretch>
        </p:blipFill>
        <p:spPr>
          <a:xfrm>
            <a:off x="4687240" y="2907584"/>
            <a:ext cx="1969176" cy="1969176"/>
          </a:xfrm>
          <a:prstGeom prst="rect">
            <a:avLst/>
          </a:prstGeom>
        </p:spPr>
      </p:pic>
      <p:sp>
        <p:nvSpPr>
          <p:cNvPr id="8" name="Rectangle 3"/>
          <p:cNvSpPr>
            <a:spLocks noGrp="1" noChangeArrowheads="1"/>
          </p:cNvSpPr>
          <p:nvPr>
            <p:ph idx="1"/>
          </p:nvPr>
        </p:nvSpPr>
        <p:spPr bwMode="auto">
          <a:xfrm>
            <a:off x="374650" y="1246188"/>
            <a:ext cx="10979150" cy="5144998"/>
          </a:xfrm>
          <a:prstGeom prst="rect">
            <a:avLst/>
          </a:prstGeom>
          <a:noFill/>
          <a:ln w="9525">
            <a:noFill/>
            <a:miter lim="800000"/>
            <a:headEnd/>
            <a:tailEnd/>
          </a:ln>
        </p:spPr>
        <p:txBody>
          <a:bodyPr wrap="square">
            <a:spAutoFit/>
          </a:bodyPr>
          <a:lstStyle/>
          <a:p>
            <a:pPr>
              <a:lnSpc>
                <a:spcPct val="90000"/>
              </a:lnSpc>
            </a:pPr>
            <a:r>
              <a:rPr lang="en-US" sz="2000" dirty="0" smtClean="0">
                <a:latin typeface="Times New Roman" panose="02020603050405020304" pitchFamily="18" charset="0"/>
                <a:cs typeface="Times New Roman" panose="02020603050405020304" pitchFamily="18" charset="0"/>
              </a:rPr>
              <a:t>I</a:t>
            </a:r>
            <a:r>
              <a:rPr lang="ru-RU" sz="2000" dirty="0" smtClean="0">
                <a:latin typeface="Times New Roman" panose="02020603050405020304" pitchFamily="18" charset="0"/>
                <a:cs typeface="Times New Roman" panose="02020603050405020304" pitchFamily="18" charset="0"/>
              </a:rPr>
              <a:t> этап: Определение иерархии целей (долгосрочные/стратегические, среднесрочные/тактические, краткосрочные/оперативные). Анализ перспективности целей, установление их логической последовательности и преемственной взаимосвязи.</a:t>
            </a:r>
            <a:endParaRPr lang="ru-RU" sz="2000" dirty="0">
              <a:latin typeface="Times New Roman" panose="02020603050405020304" pitchFamily="18" charset="0"/>
              <a:cs typeface="Times New Roman" panose="02020603050405020304" pitchFamily="18" charset="0"/>
            </a:endParaRPr>
          </a:p>
          <a:p>
            <a:pPr>
              <a:lnSpc>
                <a:spcPct val="90000"/>
              </a:lnSpc>
            </a:pPr>
            <a:r>
              <a:rPr lang="en-US" sz="2000" dirty="0" smtClean="0">
                <a:latin typeface="Times New Roman" panose="02020603050405020304" pitchFamily="18" charset="0"/>
                <a:cs typeface="Times New Roman" panose="02020603050405020304" pitchFamily="18" charset="0"/>
              </a:rPr>
              <a:t>II</a:t>
            </a:r>
            <a:r>
              <a:rPr lang="ru-RU" sz="2000" dirty="0" smtClean="0">
                <a:latin typeface="Times New Roman" panose="02020603050405020304" pitchFamily="18" charset="0"/>
                <a:cs typeface="Times New Roman" panose="02020603050405020304" pitchFamily="18" charset="0"/>
              </a:rPr>
              <a:t> этап: Определение алгоритма </a:t>
            </a:r>
            <a:r>
              <a:rPr lang="ru-RU" sz="2000" dirty="0">
                <a:latin typeface="Times New Roman" panose="02020603050405020304" pitchFamily="18" charset="0"/>
                <a:cs typeface="Times New Roman" panose="02020603050405020304" pitchFamily="18" charset="0"/>
              </a:rPr>
              <a:t>деятельности по достижению цели: точные предписания, шаги и действия, ведущие к достижению цели. </a:t>
            </a:r>
          </a:p>
          <a:p>
            <a:pPr>
              <a:lnSpc>
                <a:spcPct val="90000"/>
              </a:lnSpc>
            </a:pPr>
            <a:r>
              <a:rPr lang="en-US" sz="2000" dirty="0" smtClean="0">
                <a:latin typeface="Times New Roman" panose="02020603050405020304" pitchFamily="18" charset="0"/>
                <a:cs typeface="Times New Roman" panose="02020603050405020304" pitchFamily="18" charset="0"/>
              </a:rPr>
              <a:t>III</a:t>
            </a:r>
            <a:r>
              <a:rPr lang="ru-RU" sz="2000" dirty="0" smtClean="0">
                <a:latin typeface="Times New Roman" panose="02020603050405020304" pitchFamily="18" charset="0"/>
                <a:cs typeface="Times New Roman" panose="02020603050405020304" pitchFamily="18" charset="0"/>
              </a:rPr>
              <a:t> этап:</a:t>
            </a:r>
            <a:r>
              <a:rPr lang="ru-RU" sz="2000" dirty="0">
                <a:latin typeface="Times New Roman" panose="02020603050405020304" pitchFamily="18" charset="0"/>
                <a:cs typeface="Times New Roman" panose="02020603050405020304" pitchFamily="18" charset="0"/>
              </a:rPr>
              <a:t> Формирование точных параметров, </a:t>
            </a:r>
            <a:r>
              <a:rPr lang="ru-RU" sz="2000" dirty="0" smtClean="0">
                <a:latin typeface="Times New Roman" panose="02020603050405020304" pitchFamily="18" charset="0"/>
                <a:cs typeface="Times New Roman" panose="02020603050405020304" pitchFamily="18" charset="0"/>
              </a:rPr>
              <a:t>показателей, индикаторов (критериев), </a:t>
            </a:r>
            <a:r>
              <a:rPr lang="ru-RU" sz="2000" dirty="0">
                <a:latin typeface="Times New Roman" panose="02020603050405020304" pitchFamily="18" charset="0"/>
                <a:cs typeface="Times New Roman" panose="02020603050405020304" pitchFamily="18" charset="0"/>
              </a:rPr>
              <a:t>которые позволят точно определить достигнута ли цель, определение временных </a:t>
            </a:r>
            <a:r>
              <a:rPr lang="ru-RU" sz="2000" dirty="0" smtClean="0">
                <a:latin typeface="Times New Roman" panose="02020603050405020304" pitchFamily="18" charset="0"/>
                <a:cs typeface="Times New Roman" panose="02020603050405020304" pitchFamily="18" charset="0"/>
              </a:rPr>
              <a:t>рамок, средств достижения.</a:t>
            </a:r>
            <a:endParaRPr lang="ru-RU" sz="2000" dirty="0">
              <a:latin typeface="Times New Roman" panose="02020603050405020304" pitchFamily="18" charset="0"/>
              <a:cs typeface="Times New Roman" panose="02020603050405020304" pitchFamily="18" charset="0"/>
            </a:endParaRPr>
          </a:p>
          <a:p>
            <a:pPr>
              <a:lnSpc>
                <a:spcPct val="90000"/>
              </a:lnSpc>
            </a:pPr>
            <a:r>
              <a:rPr lang="en-US" sz="2000" dirty="0" smtClean="0">
                <a:latin typeface="Times New Roman" panose="02020603050405020304" pitchFamily="18" charset="0"/>
                <a:cs typeface="Times New Roman" panose="02020603050405020304" pitchFamily="18" charset="0"/>
              </a:rPr>
              <a:t>IV </a:t>
            </a:r>
            <a:r>
              <a:rPr lang="ru-RU" sz="2000" dirty="0" smtClean="0">
                <a:latin typeface="Times New Roman" panose="02020603050405020304" pitchFamily="18" charset="0"/>
                <a:cs typeface="Times New Roman" panose="02020603050405020304" pitchFamily="18" charset="0"/>
              </a:rPr>
              <a:t>этап: Возможное корректирование целей в процессе деятельности</a:t>
            </a:r>
          </a:p>
          <a:p>
            <a:pPr>
              <a:lnSpc>
                <a:spcPct val="90000"/>
              </a:lnSpc>
            </a:pPr>
            <a:endParaRPr lang="ru-RU" sz="2000" dirty="0">
              <a:latin typeface="Times New Roman" panose="02020603050405020304" pitchFamily="18" charset="0"/>
              <a:cs typeface="Times New Roman" panose="02020603050405020304" pitchFamily="18" charset="0"/>
            </a:endParaRPr>
          </a:p>
          <a:p>
            <a:pPr algn="just"/>
            <a:r>
              <a:rPr lang="ru-RU" sz="2000" b="1" dirty="0" smtClean="0">
                <a:solidFill>
                  <a:srgbClr val="0070C0"/>
                </a:solidFill>
                <a:latin typeface="Times New Roman" panose="02020603050405020304" pitchFamily="18" charset="0"/>
                <a:cs typeface="Times New Roman" panose="02020603050405020304" pitchFamily="18" charset="0"/>
              </a:rPr>
              <a:t>Показатель</a:t>
            </a:r>
            <a:r>
              <a:rPr lang="ru-RU" sz="2000" dirty="0" smtClean="0">
                <a:solidFill>
                  <a:srgbClr val="0070C0"/>
                </a:solidFill>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 критерий (признак) на основании которого производится измерение и оценка того или иного процесса мероприятия)</a:t>
            </a:r>
          </a:p>
          <a:p>
            <a:pPr algn="just"/>
            <a:r>
              <a:rPr lang="ru-RU" sz="2000" b="1" dirty="0" smtClean="0">
                <a:solidFill>
                  <a:srgbClr val="0070C0"/>
                </a:solidFill>
                <a:latin typeface="Times New Roman" panose="02020603050405020304" pitchFamily="18" charset="0"/>
                <a:cs typeface="Times New Roman" panose="02020603050405020304" pitchFamily="18" charset="0"/>
              </a:rPr>
              <a:t>Индикатор </a:t>
            </a:r>
            <a:r>
              <a:rPr lang="ru-RU" sz="2000" dirty="0" smtClean="0">
                <a:latin typeface="Times New Roman" panose="02020603050405020304" pitchFamily="18" charset="0"/>
                <a:cs typeface="Times New Roman" panose="02020603050405020304" pitchFamily="18" charset="0"/>
              </a:rPr>
              <a:t>– характеристика, которая измеряется и которая количественно характеризует какое-либо качественное состояние, выражаемое через показатель  </a:t>
            </a:r>
          </a:p>
          <a:p>
            <a:pPr>
              <a:lnSpc>
                <a:spcPct val="90000"/>
              </a:lnSpc>
            </a:pP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7564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6953" y="256221"/>
            <a:ext cx="10873047" cy="660247"/>
          </a:xfrm>
        </p:spPr>
        <p:txBody>
          <a:bodyPr>
            <a:noAutofit/>
          </a:bodyPr>
          <a:lstStyle/>
          <a:p>
            <a:r>
              <a:rPr lang="ru-RU" sz="2000" b="1" dirty="0" smtClean="0">
                <a:solidFill>
                  <a:srgbClr val="0070C0"/>
                </a:solidFill>
              </a:rPr>
              <a:t/>
            </a:r>
            <a:br>
              <a:rPr lang="ru-RU" sz="2000" b="1" dirty="0" smtClean="0">
                <a:solidFill>
                  <a:srgbClr val="0070C0"/>
                </a:solidFill>
              </a:rPr>
            </a:br>
            <a:r>
              <a:rPr lang="ru-RU" sz="2800" b="1" dirty="0" smtClean="0">
                <a:solidFill>
                  <a:srgbClr val="0070C0"/>
                </a:solidFill>
              </a:rPr>
              <a:t/>
            </a:r>
            <a:br>
              <a:rPr lang="ru-RU" sz="2800" b="1" dirty="0" smtClean="0">
                <a:solidFill>
                  <a:srgbClr val="0070C0"/>
                </a:solidFill>
              </a:rPr>
            </a:br>
            <a:r>
              <a:rPr lang="ru-RU" sz="2800" b="1" dirty="0" smtClean="0">
                <a:solidFill>
                  <a:srgbClr val="0070C0"/>
                </a:solidFill>
                <a:latin typeface="Times New Roman" panose="02020603050405020304" pitchFamily="18" charset="0"/>
                <a:cs typeface="Times New Roman" panose="02020603050405020304" pitchFamily="18" charset="0"/>
              </a:rPr>
              <a:t>Характеристики</a:t>
            </a:r>
            <a:r>
              <a:rPr lang="ru-RU" sz="2800" b="1" dirty="0" smtClean="0">
                <a:solidFill>
                  <a:srgbClr val="0070C0"/>
                </a:solidFill>
              </a:rPr>
              <a:t> </a:t>
            </a:r>
            <a:r>
              <a:rPr lang="ru-RU" sz="3200" b="1" dirty="0" smtClean="0">
                <a:solidFill>
                  <a:srgbClr val="0070C0"/>
                </a:solidFill>
                <a:latin typeface="Times New Roman" panose="02020603050405020304" pitchFamily="18" charset="0"/>
                <a:cs typeface="Times New Roman" panose="02020603050405020304" pitchFamily="18" charset="0"/>
              </a:rPr>
              <a:t>индикаторов </a:t>
            </a:r>
            <a:r>
              <a:rPr lang="ru-RU" sz="2000" b="1" dirty="0"/>
              <a:t/>
            </a:r>
            <a:br>
              <a:rPr lang="ru-RU" sz="2000" b="1" dirty="0"/>
            </a:br>
            <a:endParaRPr lang="en-US" sz="2000" b="1" dirty="0"/>
          </a:p>
        </p:txBody>
      </p:sp>
      <p:pic>
        <p:nvPicPr>
          <p:cNvPr id="4" name="Рисунок 3"/>
          <p:cNvPicPr>
            <a:picLocks noChangeAspect="1"/>
          </p:cNvPicPr>
          <p:nvPr/>
        </p:nvPicPr>
        <p:blipFill>
          <a:blip r:embed="rId3"/>
          <a:stretch>
            <a:fillRect/>
          </a:stretch>
        </p:blipFill>
        <p:spPr>
          <a:xfrm>
            <a:off x="9942020" y="365126"/>
            <a:ext cx="1307473" cy="442438"/>
          </a:xfrm>
          <a:prstGeom prst="rect">
            <a:avLst/>
          </a:prstGeom>
        </p:spPr>
      </p:pic>
      <p:sp>
        <p:nvSpPr>
          <p:cNvPr id="6" name="Объект 5"/>
          <p:cNvSpPr>
            <a:spLocks noGrp="1"/>
          </p:cNvSpPr>
          <p:nvPr>
            <p:ph idx="1"/>
          </p:nvPr>
        </p:nvSpPr>
        <p:spPr>
          <a:xfrm>
            <a:off x="249384" y="1170802"/>
            <a:ext cx="11621568" cy="5687198"/>
          </a:xfrm>
          <a:prstGeom prst="rect">
            <a:avLst/>
          </a:prstGeom>
        </p:spPr>
        <p:txBody>
          <a:bodyPr wrap="square">
            <a:spAutoFit/>
          </a:bodyPr>
          <a:lstStyle/>
          <a:p>
            <a:pPr marL="0" indent="0">
              <a:buNone/>
            </a:pPr>
            <a:r>
              <a:rPr lang="ru-RU" sz="1800" dirty="0" smtClean="0">
                <a:latin typeface="Times New Roman" panose="02020603050405020304" pitchFamily="18" charset="0"/>
                <a:cs typeface="Times New Roman" panose="02020603050405020304" pitchFamily="18" charset="0"/>
              </a:rPr>
              <a:t>Индикатор должен быть </a:t>
            </a:r>
            <a:r>
              <a:rPr lang="ru-RU" sz="1800" i="1" dirty="0" smtClean="0">
                <a:solidFill>
                  <a:srgbClr val="0070C0"/>
                </a:solidFill>
                <a:latin typeface="Times New Roman" panose="02020603050405020304" pitchFamily="18" charset="0"/>
                <a:cs typeface="Times New Roman" panose="02020603050405020304" pitchFamily="18" charset="0"/>
              </a:rPr>
              <a:t>действенным, информативным, надежным, воспроизводимым и удобным, предоставлять возможность использования для целей сравнения</a:t>
            </a:r>
            <a:r>
              <a:rPr lang="ru-RU" sz="1800" dirty="0" smtClean="0">
                <a:solidFill>
                  <a:srgbClr val="0070C0"/>
                </a:solidFill>
                <a:latin typeface="Times New Roman" panose="02020603050405020304" pitchFamily="18" charset="0"/>
                <a:cs typeface="Times New Roman" panose="02020603050405020304" pitchFamily="18" charset="0"/>
              </a:rPr>
              <a:t>. </a:t>
            </a:r>
          </a:p>
          <a:p>
            <a:r>
              <a:rPr lang="ru-RU" sz="1800" dirty="0" smtClean="0">
                <a:latin typeface="Times New Roman" panose="02020603050405020304" pitchFamily="18" charset="0"/>
                <a:cs typeface="Times New Roman" panose="02020603050405020304" pitchFamily="18" charset="0"/>
              </a:rPr>
              <a:t>Индикатор эффективности должен быть </a:t>
            </a:r>
            <a:r>
              <a:rPr lang="ru-RU" sz="1800" b="1" i="1" dirty="0" smtClean="0">
                <a:latin typeface="Times New Roman" panose="02020603050405020304" pitchFamily="18" charset="0"/>
                <a:cs typeface="Times New Roman" panose="02020603050405020304" pitchFamily="18" charset="0"/>
              </a:rPr>
              <a:t>действенным</a:t>
            </a:r>
            <a:r>
              <a:rPr lang="ru-RU" sz="1800" dirty="0" smtClean="0">
                <a:latin typeface="Times New Roman" panose="02020603050405020304" pitchFamily="18" charset="0"/>
                <a:cs typeface="Times New Roman" panose="02020603050405020304" pitchFamily="18" charset="0"/>
              </a:rPr>
              <a:t> (эффективным) для того, что он будет измерять. </a:t>
            </a:r>
          </a:p>
          <a:p>
            <a:r>
              <a:rPr lang="ru-RU" sz="1800" dirty="0" smtClean="0">
                <a:latin typeface="Times New Roman" panose="02020603050405020304" pitchFamily="18" charset="0"/>
                <a:cs typeface="Times New Roman" panose="02020603050405020304" pitchFamily="18" charset="0"/>
              </a:rPr>
              <a:t>Индикатор должен быть </a:t>
            </a:r>
            <a:r>
              <a:rPr lang="ru-RU" sz="1800" b="1" i="1" dirty="0" smtClean="0">
                <a:latin typeface="Times New Roman" panose="02020603050405020304" pitchFamily="18" charset="0"/>
                <a:cs typeface="Times New Roman" panose="02020603050405020304" pitchFamily="18" charset="0"/>
              </a:rPr>
              <a:t>надежным</a:t>
            </a:r>
            <a:r>
              <a:rPr lang="ru-RU" sz="1800" dirty="0" smtClean="0">
                <a:latin typeface="Times New Roman" panose="02020603050405020304" pitchFamily="18" charset="0"/>
                <a:cs typeface="Times New Roman" panose="02020603050405020304" pitchFamily="18" charset="0"/>
              </a:rPr>
              <a:t> (точным), т.е. свободным от двусмысленности. </a:t>
            </a:r>
          </a:p>
          <a:p>
            <a:r>
              <a:rPr lang="ru-RU" sz="1800" dirty="0" smtClean="0">
                <a:latin typeface="Times New Roman" panose="02020603050405020304" pitchFamily="18" charset="0"/>
                <a:cs typeface="Times New Roman" panose="02020603050405020304" pitchFamily="18" charset="0"/>
              </a:rPr>
              <a:t>Индикатор должен быть </a:t>
            </a:r>
            <a:r>
              <a:rPr lang="ru-RU" sz="1800" b="1" i="1" dirty="0" smtClean="0">
                <a:latin typeface="Times New Roman" panose="02020603050405020304" pitchFamily="18" charset="0"/>
                <a:cs typeface="Times New Roman" panose="02020603050405020304" pitchFamily="18" charset="0"/>
              </a:rPr>
              <a:t>воспроизводимым</a:t>
            </a:r>
            <a:r>
              <a:rPr lang="ru-RU" sz="1800" dirty="0" smtClean="0">
                <a:latin typeface="Times New Roman" panose="02020603050405020304" pitchFamily="18" charset="0"/>
                <a:cs typeface="Times New Roman" panose="02020603050405020304" pitchFamily="18" charset="0"/>
              </a:rPr>
              <a:t>: одни и те же вещи должны быть всегда вычислены или измерены одинаковым образом. Для достижения этого процедура измерения должна быть точно описана, а действия, лица или предметы, подлежащие оценке, строго определены. </a:t>
            </a:r>
          </a:p>
          <a:p>
            <a:pPr marL="0" indent="0">
              <a:buNone/>
            </a:pPr>
            <a:r>
              <a:rPr lang="ru-RU" sz="1800" dirty="0">
                <a:latin typeface="Times New Roman" panose="02020603050405020304" pitchFamily="18" charset="0"/>
                <a:cs typeface="Times New Roman" panose="02020603050405020304" pitchFamily="18" charset="0"/>
              </a:rPr>
              <a:t>И</a:t>
            </a:r>
            <a:r>
              <a:rPr lang="ru-RU" sz="1800" dirty="0" smtClean="0">
                <a:latin typeface="Times New Roman" panose="02020603050405020304" pitchFamily="18" charset="0"/>
                <a:cs typeface="Times New Roman" panose="02020603050405020304" pitchFamily="18" charset="0"/>
              </a:rPr>
              <a:t>змерение эффективности работы должно позволять сравнивать: </a:t>
            </a:r>
          </a:p>
          <a:p>
            <a:pPr lvl="1"/>
            <a:r>
              <a:rPr lang="ru-RU" sz="1800" dirty="0" smtClean="0">
                <a:latin typeface="Times New Roman" panose="02020603050405020304" pitchFamily="18" charset="0"/>
                <a:cs typeface="Times New Roman" panose="02020603050405020304" pitchFamily="18" charset="0"/>
              </a:rPr>
              <a:t>Эффективность работы в различные моменты времени, </a:t>
            </a:r>
          </a:p>
          <a:p>
            <a:r>
              <a:rPr lang="ru-RU" sz="1800" dirty="0" smtClean="0">
                <a:latin typeface="Times New Roman" panose="02020603050405020304" pitchFamily="18" charset="0"/>
                <a:cs typeface="Times New Roman" panose="02020603050405020304" pitchFamily="18" charset="0"/>
              </a:rPr>
              <a:t>Индикатор должен быть</a:t>
            </a:r>
            <a:r>
              <a:rPr lang="ru-RU" sz="1800" b="1" dirty="0" smtClean="0">
                <a:solidFill>
                  <a:srgbClr val="0070C0"/>
                </a:solidFill>
                <a:latin typeface="Times New Roman" panose="02020603050405020304" pitchFamily="18" charset="0"/>
                <a:cs typeface="Times New Roman" panose="02020603050405020304" pitchFamily="18" charset="0"/>
              </a:rPr>
              <a:t> </a:t>
            </a:r>
            <a:r>
              <a:rPr lang="ru-RU" sz="1800" b="1" i="1" dirty="0" smtClean="0">
                <a:solidFill>
                  <a:srgbClr val="0070C0"/>
                </a:solidFill>
                <a:latin typeface="Times New Roman" panose="02020603050405020304" pitchFamily="18" charset="0"/>
                <a:cs typeface="Times New Roman" panose="02020603050405020304" pitchFamily="18" charset="0"/>
              </a:rPr>
              <a:t>полезным</a:t>
            </a:r>
            <a:r>
              <a:rPr lang="ru-RU" sz="1800" b="1" dirty="0" smtClean="0">
                <a:solidFill>
                  <a:srgbClr val="0070C0"/>
                </a:solidFill>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(информативным) в принятии решений, а именно:  </a:t>
            </a:r>
          </a:p>
          <a:p>
            <a:pPr lvl="1"/>
            <a:r>
              <a:rPr lang="ru-RU" sz="1800" dirty="0" smtClean="0">
                <a:latin typeface="Times New Roman" panose="02020603050405020304" pitchFamily="18" charset="0"/>
                <a:cs typeface="Times New Roman" panose="02020603050405020304" pitchFamily="18" charset="0"/>
              </a:rPr>
              <a:t>должен показывать причины недостатков, например: </a:t>
            </a:r>
          </a:p>
          <a:p>
            <a:pPr lvl="2"/>
            <a:r>
              <a:rPr lang="ru-RU" sz="1800" dirty="0" smtClean="0">
                <a:latin typeface="Times New Roman" panose="02020603050405020304" pitchFamily="18" charset="0"/>
                <a:cs typeface="Times New Roman" panose="02020603050405020304" pitchFamily="18" charset="0"/>
              </a:rPr>
              <a:t>недостаток у пользователя необходимых знаний, </a:t>
            </a:r>
          </a:p>
          <a:p>
            <a:pPr lvl="2"/>
            <a:r>
              <a:rPr lang="ru-RU" sz="1800" dirty="0" smtClean="0">
                <a:latin typeface="Times New Roman" panose="02020603050405020304" pitchFamily="18" charset="0"/>
                <a:cs typeface="Times New Roman" panose="02020603050405020304" pitchFamily="18" charset="0"/>
              </a:rPr>
              <a:t>отсутствие требуемых ресурсов в ключевых местах, </a:t>
            </a:r>
          </a:p>
          <a:p>
            <a:pPr lvl="1"/>
            <a:r>
              <a:rPr lang="ru-RU" sz="1800" dirty="0" smtClean="0">
                <a:latin typeface="Times New Roman" panose="02020603050405020304" pitchFamily="18" charset="0"/>
                <a:cs typeface="Times New Roman" panose="02020603050405020304" pitchFamily="18" charset="0"/>
              </a:rPr>
              <a:t>недостатки в организации рабочих процессов; </a:t>
            </a:r>
          </a:p>
          <a:p>
            <a:pPr lvl="1"/>
            <a:r>
              <a:rPr lang="ru-RU" sz="1800" dirty="0" smtClean="0">
                <a:latin typeface="Times New Roman" panose="02020603050405020304" pitchFamily="18" charset="0"/>
                <a:cs typeface="Times New Roman" panose="02020603050405020304" pitchFamily="18" charset="0"/>
              </a:rPr>
              <a:t>должен раскрывать потребности несовершеннолетнего, </a:t>
            </a:r>
          </a:p>
          <a:p>
            <a:pPr lvl="1"/>
            <a:r>
              <a:rPr lang="ru-RU" sz="1800" dirty="0" smtClean="0">
                <a:latin typeface="Times New Roman" panose="02020603050405020304" pitchFamily="18" charset="0"/>
                <a:cs typeface="Times New Roman" panose="02020603050405020304" pitchFamily="18" charset="0"/>
              </a:rPr>
              <a:t>должен помогать находить пути достижения более высокой эффективности. </a:t>
            </a:r>
          </a:p>
          <a:p>
            <a:pPr marL="285750" indent="-285750" algn="just">
              <a:buFont typeface="Arial" panose="020B0604020202020204" pitchFamily="34" charset="0"/>
              <a:buChar char="•"/>
            </a:pPr>
            <a:endParaRPr lang="en-US" altLang="en-US" b="1" dirty="0">
              <a:solidFill>
                <a:srgbClr val="00664D"/>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3462636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4073" y="249382"/>
            <a:ext cx="11363498" cy="997528"/>
          </a:xfrm>
        </p:spPr>
        <p:txBody>
          <a:bodyPr>
            <a:noAutofit/>
          </a:bodyPr>
          <a:lstStyle/>
          <a:p>
            <a:r>
              <a:rPr lang="ru-RU" sz="2000" b="1" dirty="0" smtClean="0">
                <a:solidFill>
                  <a:srgbClr val="0070C0"/>
                </a:solidFill>
              </a:rPr>
              <a:t/>
            </a:r>
            <a:br>
              <a:rPr lang="ru-RU" sz="2000" b="1" dirty="0" smtClean="0">
                <a:solidFill>
                  <a:srgbClr val="0070C0"/>
                </a:solidFill>
              </a:rPr>
            </a:br>
            <a:r>
              <a:rPr lang="ru-RU" sz="2800" b="1" dirty="0" smtClean="0">
                <a:solidFill>
                  <a:srgbClr val="0070C0"/>
                </a:solidFill>
              </a:rPr>
              <a:t/>
            </a:r>
            <a:br>
              <a:rPr lang="ru-RU" sz="2800" b="1" dirty="0" smtClean="0">
                <a:solidFill>
                  <a:srgbClr val="0070C0"/>
                </a:solidFill>
              </a:rPr>
            </a:br>
            <a:r>
              <a:rPr lang="ru-RU" sz="3200" b="1" dirty="0" smtClean="0">
                <a:solidFill>
                  <a:srgbClr val="0070C0"/>
                </a:solidFill>
                <a:latin typeface="Times New Roman" panose="02020603050405020304" pitchFamily="18" charset="0"/>
                <a:cs typeface="Times New Roman" panose="02020603050405020304" pitchFamily="18" charset="0"/>
              </a:rPr>
              <a:t>Виды индикаторов </a:t>
            </a:r>
            <a:r>
              <a:rPr lang="ru-RU" sz="2000" b="1" dirty="0"/>
              <a:t/>
            </a:r>
            <a:br>
              <a:rPr lang="ru-RU" sz="2000" b="1" dirty="0"/>
            </a:br>
            <a:endParaRPr lang="en-US" sz="2000" b="1" dirty="0"/>
          </a:p>
        </p:txBody>
      </p:sp>
      <p:pic>
        <p:nvPicPr>
          <p:cNvPr id="4" name="Рисунок 3"/>
          <p:cNvPicPr>
            <a:picLocks noChangeAspect="1"/>
          </p:cNvPicPr>
          <p:nvPr/>
        </p:nvPicPr>
        <p:blipFill>
          <a:blip r:embed="rId3"/>
          <a:stretch>
            <a:fillRect/>
          </a:stretch>
        </p:blipFill>
        <p:spPr>
          <a:xfrm>
            <a:off x="9942020" y="365126"/>
            <a:ext cx="1307473" cy="442438"/>
          </a:xfrm>
          <a:prstGeom prst="rect">
            <a:avLst/>
          </a:prstGeom>
        </p:spPr>
      </p:pic>
      <p:sp>
        <p:nvSpPr>
          <p:cNvPr id="6" name="Объект 5"/>
          <p:cNvSpPr>
            <a:spLocks noGrp="1"/>
          </p:cNvSpPr>
          <p:nvPr>
            <p:ph idx="1"/>
          </p:nvPr>
        </p:nvSpPr>
        <p:spPr>
          <a:xfrm>
            <a:off x="315884" y="1471353"/>
            <a:ext cx="11563380" cy="3891322"/>
          </a:xfrm>
          <a:prstGeom prst="rect">
            <a:avLst/>
          </a:prstGeom>
        </p:spPr>
        <p:txBody>
          <a:bodyPr wrap="square">
            <a:spAutoFit/>
          </a:bodyPr>
          <a:lstStyle/>
          <a:p>
            <a:pPr marL="285750" indent="-285750" algn="just">
              <a:buFont typeface="Arial" panose="020B0604020202020204" pitchFamily="34" charset="0"/>
              <a:buChar char="•"/>
            </a:pPr>
            <a:r>
              <a:rPr lang="uk-UA" altLang="en-US" sz="2000" b="1" dirty="0" err="1">
                <a:solidFill>
                  <a:srgbClr val="0070C0"/>
                </a:solidFill>
                <a:latin typeface="Times New Roman" panose="02020603050405020304" pitchFamily="18" charset="0"/>
                <a:cs typeface="Times New Roman" panose="02020603050405020304" pitchFamily="18" charset="0"/>
              </a:rPr>
              <a:t>Индикаторы</a:t>
            </a:r>
            <a:r>
              <a:rPr lang="uk-UA" altLang="en-US" sz="2000" b="1" dirty="0">
                <a:solidFill>
                  <a:srgbClr val="0070C0"/>
                </a:solidFill>
                <a:latin typeface="Times New Roman" panose="02020603050405020304" pitchFamily="18" charset="0"/>
                <a:cs typeface="Times New Roman" panose="02020603050405020304" pitchFamily="18" charset="0"/>
              </a:rPr>
              <a:t> </a:t>
            </a:r>
            <a:r>
              <a:rPr lang="uk-UA" altLang="en-US" sz="2000" b="1" dirty="0" err="1">
                <a:solidFill>
                  <a:srgbClr val="0070C0"/>
                </a:solidFill>
                <a:latin typeface="Times New Roman" panose="02020603050405020304" pitchFamily="18" charset="0"/>
                <a:cs typeface="Times New Roman" panose="02020603050405020304" pitchFamily="18" charset="0"/>
              </a:rPr>
              <a:t>эффекта</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dirty="0">
                <a:latin typeface="Times New Roman" panose="02020603050405020304" pitchFamily="18" charset="0"/>
                <a:cs typeface="Times New Roman" panose="02020603050405020304" pitchFamily="18" charset="0"/>
              </a:rPr>
              <a:t>=</a:t>
            </a:r>
            <a:r>
              <a:rPr lang="en-US" altLang="en-US" sz="2000" dirty="0">
                <a:solidFill>
                  <a:srgbClr val="0070C0"/>
                </a:solidFill>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определяют</a:t>
            </a:r>
            <a:r>
              <a:rPr lang="uk-UA"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взнос</a:t>
            </a:r>
            <a:r>
              <a:rPr lang="uk-UA"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мероприятия</a:t>
            </a:r>
            <a:r>
              <a:rPr lang="uk-UA" altLang="en-US" sz="2000" dirty="0">
                <a:latin typeface="Times New Roman" panose="02020603050405020304" pitchFamily="18" charset="0"/>
                <a:cs typeface="Times New Roman" panose="02020603050405020304" pitchFamily="18" charset="0"/>
              </a:rPr>
              <a:t> в </a:t>
            </a:r>
            <a:r>
              <a:rPr lang="uk-UA" altLang="en-US" sz="2000" dirty="0" err="1">
                <a:latin typeface="Times New Roman" panose="02020603050405020304" pitchFamily="18" charset="0"/>
                <a:cs typeface="Times New Roman" panose="02020603050405020304" pitchFamily="18" charset="0"/>
              </a:rPr>
              <a:t>достижение</a:t>
            </a:r>
            <a:r>
              <a:rPr lang="uk-UA"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общей</a:t>
            </a:r>
            <a:r>
              <a:rPr lang="uk-UA"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цели</a:t>
            </a:r>
            <a:r>
              <a:rPr lang="en-US" altLang="en-US" sz="2000" dirty="0">
                <a:latin typeface="Times New Roman" panose="02020603050405020304" pitchFamily="18" charset="0"/>
                <a:cs typeface="Times New Roman" panose="02020603050405020304" pitchFamily="18" charset="0"/>
              </a:rPr>
              <a:t> </a:t>
            </a:r>
          </a:p>
          <a:p>
            <a:pPr algn="just">
              <a:buFontTx/>
              <a:buNone/>
            </a:pPr>
            <a:r>
              <a:rPr lang="en-US" altLang="en-US" sz="2000" dirty="0">
                <a:latin typeface="Times New Roman" panose="02020603050405020304" pitchFamily="18" charset="0"/>
                <a:cs typeface="Times New Roman" panose="02020603050405020304" pitchFamily="18" charset="0"/>
              </a:rPr>
              <a:t>	</a:t>
            </a:r>
            <a:r>
              <a:rPr lang="en-US" altLang="en-US" sz="2000" dirty="0">
                <a:solidFill>
                  <a:srgbClr val="00664D"/>
                </a:solidFill>
                <a:latin typeface="Times New Roman" panose="02020603050405020304" pitchFamily="18" charset="0"/>
                <a:cs typeface="Times New Roman" panose="02020603050405020304" pitchFamily="18" charset="0"/>
              </a:rPr>
              <a:t>(</a:t>
            </a:r>
            <a:r>
              <a:rPr lang="uk-UA" altLang="en-US" sz="2000" dirty="0" err="1">
                <a:solidFill>
                  <a:srgbClr val="00664D"/>
                </a:solidFill>
                <a:latin typeface="Times New Roman" panose="02020603050405020304" pitchFamily="18" charset="0"/>
                <a:cs typeface="Times New Roman" panose="02020603050405020304" pitchFamily="18" charset="0"/>
              </a:rPr>
              <a:t>например</a:t>
            </a:r>
            <a:r>
              <a:rPr lang="en-US" altLang="en-US" sz="2000" i="1" dirty="0">
                <a:solidFill>
                  <a:srgbClr val="00664D"/>
                </a:solidFill>
                <a:latin typeface="Times New Roman" panose="02020603050405020304" pitchFamily="18" charset="0"/>
                <a:cs typeface="Times New Roman" panose="02020603050405020304" pitchFamily="18" charset="0"/>
              </a:rPr>
              <a:t>: </a:t>
            </a:r>
            <a:r>
              <a:rPr lang="uk-UA" altLang="en-US" sz="2000" i="1" dirty="0" err="1">
                <a:solidFill>
                  <a:srgbClr val="00664D"/>
                </a:solidFill>
                <a:latin typeface="Times New Roman" panose="02020603050405020304" pitchFamily="18" charset="0"/>
                <a:cs typeface="Times New Roman" panose="02020603050405020304" pitchFamily="18" charset="0"/>
              </a:rPr>
              <a:t>количе</a:t>
            </a:r>
            <a:r>
              <a:rPr lang="ru-RU" altLang="en-US" sz="2000" i="1" dirty="0" err="1">
                <a:solidFill>
                  <a:srgbClr val="00664D"/>
                </a:solidFill>
                <a:latin typeface="Times New Roman" panose="02020603050405020304" pitchFamily="18" charset="0"/>
                <a:cs typeface="Times New Roman" panose="02020603050405020304" pitchFamily="18" charset="0"/>
              </a:rPr>
              <a:t>ство</a:t>
            </a:r>
            <a:r>
              <a:rPr lang="ru-RU" altLang="en-US" sz="2000" i="1" dirty="0">
                <a:solidFill>
                  <a:srgbClr val="00664D"/>
                </a:solidFill>
                <a:latin typeface="Times New Roman" panose="02020603050405020304" pitchFamily="18" charset="0"/>
                <a:cs typeface="Times New Roman" panose="02020603050405020304" pitchFamily="18" charset="0"/>
              </a:rPr>
              <a:t> </a:t>
            </a:r>
            <a:r>
              <a:rPr lang="ru-RU" altLang="en-US" sz="2000" i="1" dirty="0" smtClean="0">
                <a:solidFill>
                  <a:srgbClr val="00664D"/>
                </a:solidFill>
                <a:latin typeface="Times New Roman" panose="02020603050405020304" pitchFamily="18" charset="0"/>
                <a:cs typeface="Times New Roman" panose="02020603050405020304" pitchFamily="18" charset="0"/>
              </a:rPr>
              <a:t>правонарушений среди несовершеннолетних с</a:t>
            </a:r>
            <a:r>
              <a:rPr lang="uk-UA" altLang="en-US" sz="2000" i="1" dirty="0" err="1" smtClean="0">
                <a:solidFill>
                  <a:srgbClr val="00664D"/>
                </a:solidFill>
                <a:latin typeface="Times New Roman" panose="02020603050405020304" pitchFamily="18" charset="0"/>
                <a:cs typeface="Times New Roman" panose="02020603050405020304" pitchFamily="18" charset="0"/>
              </a:rPr>
              <a:t>нижено</a:t>
            </a:r>
            <a:r>
              <a:rPr lang="uk-UA" altLang="en-US" sz="2000" i="1" dirty="0" smtClean="0">
                <a:solidFill>
                  <a:srgbClr val="00664D"/>
                </a:solidFill>
                <a:latin typeface="Times New Roman" panose="02020603050405020304" pitchFamily="18" charset="0"/>
                <a:cs typeface="Times New Roman" panose="02020603050405020304" pitchFamily="18" charset="0"/>
              </a:rPr>
              <a:t> </a:t>
            </a:r>
            <a:r>
              <a:rPr lang="uk-UA" altLang="en-US" sz="2000" i="1" dirty="0">
                <a:solidFill>
                  <a:srgbClr val="00664D"/>
                </a:solidFill>
                <a:latin typeface="Times New Roman" panose="02020603050405020304" pitchFamily="18" charset="0"/>
                <a:cs typeface="Times New Roman" panose="02020603050405020304" pitchFamily="18" charset="0"/>
              </a:rPr>
              <a:t>на 50% в </a:t>
            </a:r>
            <a:r>
              <a:rPr lang="uk-UA" altLang="en-US" sz="2000" i="1" dirty="0" smtClean="0">
                <a:solidFill>
                  <a:srgbClr val="00664D"/>
                </a:solidFill>
                <a:latin typeface="Times New Roman" panose="02020603050405020304" pitchFamily="18" charset="0"/>
                <a:cs typeface="Times New Roman" panose="02020603050405020304" pitchFamily="18" charset="0"/>
              </a:rPr>
              <a:t>2018 </a:t>
            </a:r>
            <a:r>
              <a:rPr lang="uk-UA" altLang="en-US" sz="2000" i="1" dirty="0">
                <a:solidFill>
                  <a:srgbClr val="00664D"/>
                </a:solidFill>
                <a:latin typeface="Times New Roman" panose="02020603050405020304" pitchFamily="18" charset="0"/>
                <a:cs typeface="Times New Roman" panose="02020603050405020304" pitchFamily="18" charset="0"/>
              </a:rPr>
              <a:t>г., в </a:t>
            </a:r>
            <a:r>
              <a:rPr lang="uk-UA" altLang="en-US" sz="2000" i="1" dirty="0" err="1">
                <a:solidFill>
                  <a:srgbClr val="00664D"/>
                </a:solidFill>
                <a:latin typeface="Times New Roman" panose="02020603050405020304" pitchFamily="18" charset="0"/>
                <a:cs typeface="Times New Roman" panose="02020603050405020304" pitchFamily="18" charset="0"/>
              </a:rPr>
              <a:t>частности</a:t>
            </a:r>
            <a:r>
              <a:rPr lang="uk-UA" altLang="en-US" sz="2000" i="1" dirty="0">
                <a:solidFill>
                  <a:srgbClr val="00664D"/>
                </a:solidFill>
                <a:latin typeface="Times New Roman" panose="02020603050405020304" pitchFamily="18" charset="0"/>
                <a:cs typeface="Times New Roman" panose="02020603050405020304" pitchFamily="18" charset="0"/>
              </a:rPr>
              <a:t>, </a:t>
            </a:r>
            <a:r>
              <a:rPr lang="uk-UA" altLang="en-US" sz="2000" i="1" dirty="0" err="1">
                <a:solidFill>
                  <a:srgbClr val="00664D"/>
                </a:solidFill>
                <a:latin typeface="Times New Roman" panose="02020603050405020304" pitchFamily="18" charset="0"/>
                <a:cs typeface="Times New Roman" panose="02020603050405020304" pitchFamily="18" charset="0"/>
              </a:rPr>
              <a:t>среди</a:t>
            </a:r>
            <a:r>
              <a:rPr lang="uk-UA" altLang="en-US" sz="2000" i="1" dirty="0">
                <a:solidFill>
                  <a:srgbClr val="00664D"/>
                </a:solidFill>
                <a:latin typeface="Times New Roman" panose="02020603050405020304" pitchFamily="18" charset="0"/>
                <a:cs typeface="Times New Roman" panose="02020603050405020304" pitchFamily="18" charset="0"/>
              </a:rPr>
              <a:t> </a:t>
            </a:r>
            <a:r>
              <a:rPr lang="uk-UA" altLang="en-US" sz="2000" i="1" dirty="0" err="1" smtClean="0">
                <a:solidFill>
                  <a:srgbClr val="00664D"/>
                </a:solidFill>
                <a:latin typeface="Times New Roman" panose="02020603050405020304" pitchFamily="18" charset="0"/>
                <a:cs typeface="Times New Roman" panose="02020603050405020304" pitchFamily="18" charset="0"/>
              </a:rPr>
              <a:t>несовершеннолетних</a:t>
            </a:r>
            <a:r>
              <a:rPr lang="uk-UA" altLang="en-US" sz="2000" i="1" dirty="0" smtClean="0">
                <a:solidFill>
                  <a:srgbClr val="00664D"/>
                </a:solidFill>
                <a:latin typeface="Times New Roman" panose="02020603050405020304" pitchFamily="18" charset="0"/>
                <a:cs typeface="Times New Roman" panose="02020603050405020304" pitchFamily="18" charset="0"/>
              </a:rPr>
              <a:t>, </a:t>
            </a:r>
            <a:r>
              <a:rPr lang="uk-UA" altLang="en-US" sz="2000" i="1" dirty="0" err="1" smtClean="0">
                <a:solidFill>
                  <a:srgbClr val="00664D"/>
                </a:solidFill>
                <a:latin typeface="Times New Roman" panose="02020603050405020304" pitchFamily="18" charset="0"/>
                <a:cs typeface="Times New Roman" panose="02020603050405020304" pitchFamily="18" charset="0"/>
              </a:rPr>
              <a:t>обучающихся</a:t>
            </a:r>
            <a:r>
              <a:rPr lang="uk-UA" altLang="en-US" sz="2000" i="1" dirty="0" smtClean="0">
                <a:solidFill>
                  <a:srgbClr val="00664D"/>
                </a:solidFill>
                <a:latin typeface="Times New Roman" panose="02020603050405020304" pitchFamily="18" charset="0"/>
                <a:cs typeface="Times New Roman" panose="02020603050405020304" pitchFamily="18" charset="0"/>
              </a:rPr>
              <a:t> в УО</a:t>
            </a:r>
            <a:r>
              <a:rPr lang="en-US" altLang="en-US" sz="2000" dirty="0" smtClean="0">
                <a:solidFill>
                  <a:srgbClr val="00664D"/>
                </a:solidFill>
                <a:latin typeface="Times New Roman" panose="02020603050405020304" pitchFamily="18" charset="0"/>
                <a:cs typeface="Times New Roman" panose="02020603050405020304" pitchFamily="18" charset="0"/>
              </a:rPr>
              <a:t>)</a:t>
            </a:r>
            <a:endParaRPr lang="en-US" altLang="en-US" sz="2000" i="1" dirty="0">
              <a:solidFill>
                <a:srgbClr val="00664D"/>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uk-UA" altLang="en-US" sz="2000" b="1" dirty="0" err="1">
                <a:solidFill>
                  <a:srgbClr val="0070C0"/>
                </a:solidFill>
                <a:latin typeface="Times New Roman" panose="02020603050405020304" pitchFamily="18" charset="0"/>
                <a:cs typeface="Times New Roman" panose="02020603050405020304" pitchFamily="18" charset="0"/>
              </a:rPr>
              <a:t>Индикаторы</a:t>
            </a:r>
            <a:r>
              <a:rPr lang="uk-UA" altLang="en-US" sz="2000" b="1" dirty="0">
                <a:solidFill>
                  <a:srgbClr val="0070C0"/>
                </a:solidFill>
                <a:latin typeface="Times New Roman" panose="02020603050405020304" pitchFamily="18" charset="0"/>
                <a:cs typeface="Times New Roman" panose="02020603050405020304" pitchFamily="18" charset="0"/>
              </a:rPr>
              <a:t> </a:t>
            </a:r>
            <a:r>
              <a:rPr lang="uk-UA" altLang="en-US" sz="2000" b="1" dirty="0" err="1">
                <a:solidFill>
                  <a:srgbClr val="0070C0"/>
                </a:solidFill>
                <a:latin typeface="Times New Roman" panose="02020603050405020304" pitchFamily="18" charset="0"/>
                <a:cs typeface="Times New Roman" panose="02020603050405020304" pitchFamily="18" charset="0"/>
              </a:rPr>
              <a:t>результата</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помогают</a:t>
            </a:r>
            <a:r>
              <a:rPr lang="uk-UA"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дать</a:t>
            </a:r>
            <a:r>
              <a:rPr lang="uk-UA"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ответ</a:t>
            </a:r>
            <a:r>
              <a:rPr lang="uk-UA" altLang="en-US" sz="2000" dirty="0">
                <a:latin typeface="Times New Roman" panose="02020603050405020304" pitchFamily="18" charset="0"/>
                <a:cs typeface="Times New Roman" panose="02020603050405020304" pitchFamily="18" charset="0"/>
              </a:rPr>
              <a:t> на </a:t>
            </a:r>
            <a:r>
              <a:rPr lang="uk-UA" altLang="en-US" sz="2000" dirty="0" err="1">
                <a:latin typeface="Times New Roman" panose="02020603050405020304" pitchFamily="18" charset="0"/>
                <a:cs typeface="Times New Roman" panose="02020603050405020304" pitchFamily="18" charset="0"/>
              </a:rPr>
              <a:t>вопрос</a:t>
            </a:r>
            <a:r>
              <a:rPr lang="en-US" altLang="en-US" sz="2000" dirty="0">
                <a:latin typeface="Times New Roman" panose="02020603050405020304" pitchFamily="18" charset="0"/>
                <a:cs typeface="Times New Roman" panose="02020603050405020304" pitchFamily="18" charset="0"/>
              </a:rPr>
              <a:t> </a:t>
            </a:r>
            <a:r>
              <a:rPr lang="uk-UA" altLang="en-US" sz="2000" dirty="0">
                <a:latin typeface="Times New Roman" panose="02020603050405020304" pitchFamily="18" charset="0"/>
                <a:cs typeface="Times New Roman" panose="02020603050405020304" pitchFamily="18" charset="0"/>
              </a:rPr>
              <a:t>«</a:t>
            </a:r>
            <a:r>
              <a:rPr lang="uk-UA" altLang="en-US" sz="2000" dirty="0" err="1">
                <a:latin typeface="Times New Roman" panose="02020603050405020304" pitchFamily="18" charset="0"/>
                <a:cs typeface="Times New Roman" panose="02020603050405020304" pitchFamily="18" charset="0"/>
              </a:rPr>
              <a:t>Как</a:t>
            </a:r>
            <a:r>
              <a:rPr lang="uk-UA"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мы</a:t>
            </a:r>
            <a:r>
              <a:rPr lang="uk-UA"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узнаем</a:t>
            </a:r>
            <a:r>
              <a:rPr lang="uk-UA"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была</a:t>
            </a:r>
            <a:r>
              <a:rPr lang="uk-UA"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ли</a:t>
            </a:r>
            <a:r>
              <a:rPr lang="uk-UA"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достигнута</a:t>
            </a:r>
            <a:r>
              <a:rPr lang="uk-UA"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цель</a:t>
            </a:r>
            <a:r>
              <a:rPr lang="en-US" altLang="en-US" sz="2000" dirty="0">
                <a:latin typeface="Times New Roman" panose="02020603050405020304" pitchFamily="18" charset="0"/>
                <a:cs typeface="Times New Roman" panose="02020603050405020304" pitchFamily="18" charset="0"/>
              </a:rPr>
              <a:t>?</a:t>
            </a:r>
            <a:r>
              <a:rPr lang="uk-UA" altLang="en-US" sz="2000" dirty="0">
                <a:latin typeface="Times New Roman" panose="02020603050405020304" pitchFamily="18" charset="0"/>
                <a:cs typeface="Times New Roman" panose="02020603050405020304" pitchFamily="18" charset="0"/>
              </a:rPr>
              <a:t>»</a:t>
            </a:r>
            <a:r>
              <a:rPr lang="en-US" altLang="en-US" sz="2000" dirty="0">
                <a:latin typeface="Times New Roman" panose="02020603050405020304" pitchFamily="18" charset="0"/>
                <a:cs typeface="Times New Roman" panose="02020603050405020304" pitchFamily="18" charset="0"/>
              </a:rPr>
              <a:t> </a:t>
            </a:r>
            <a:r>
              <a:rPr lang="ru-RU" altLang="en-US" sz="2000" dirty="0">
                <a:latin typeface="Times New Roman" panose="02020603050405020304" pitchFamily="18" charset="0"/>
                <a:cs typeface="Times New Roman" panose="02020603050405020304" pitchFamily="18" charset="0"/>
              </a:rPr>
              <a:t>Индикаторы должны охватывать </a:t>
            </a:r>
            <a:r>
              <a:rPr lang="uk-UA" altLang="en-US" sz="2000" dirty="0" err="1">
                <a:latin typeface="Times New Roman" panose="02020603050405020304" pitchFamily="18" charset="0"/>
                <a:cs typeface="Times New Roman" panose="02020603050405020304" pitchFamily="18" charset="0"/>
              </a:rPr>
              <a:t>параметры</a:t>
            </a:r>
            <a:r>
              <a:rPr lang="uk-UA"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количества</a:t>
            </a:r>
            <a:r>
              <a:rPr lang="uk-UA"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качества</a:t>
            </a:r>
            <a:r>
              <a:rPr lang="uk-UA" altLang="en-US" sz="2000" dirty="0">
                <a:latin typeface="Times New Roman" panose="02020603050405020304" pitchFamily="18" charset="0"/>
                <a:cs typeface="Times New Roman" panose="02020603050405020304" pitchFamily="18" charset="0"/>
              </a:rPr>
              <a:t> и </a:t>
            </a:r>
            <a:r>
              <a:rPr lang="uk-UA" altLang="en-US" sz="2000" dirty="0" err="1">
                <a:latin typeface="Times New Roman" panose="02020603050405020304" pitchFamily="18" charset="0"/>
                <a:cs typeface="Times New Roman" panose="02020603050405020304" pitchFamily="18" charset="0"/>
              </a:rPr>
              <a:t>времени</a:t>
            </a:r>
            <a:r>
              <a:rPr lang="en-US" altLang="en-US" sz="2000" dirty="0">
                <a:latin typeface="Times New Roman" panose="02020603050405020304" pitchFamily="18" charset="0"/>
                <a:cs typeface="Times New Roman" panose="02020603050405020304" pitchFamily="18" charset="0"/>
              </a:rPr>
              <a:t> </a:t>
            </a:r>
          </a:p>
          <a:p>
            <a:pPr algn="just">
              <a:buFontTx/>
              <a:buNone/>
            </a:pPr>
            <a:r>
              <a:rPr lang="en-US" altLang="en-US" sz="2000" dirty="0">
                <a:latin typeface="Times New Roman" panose="02020603050405020304" pitchFamily="18" charset="0"/>
                <a:cs typeface="Times New Roman" panose="02020603050405020304" pitchFamily="18" charset="0"/>
              </a:rPr>
              <a:t>	</a:t>
            </a:r>
            <a:r>
              <a:rPr lang="en-US" altLang="en-US" sz="2000" dirty="0">
                <a:solidFill>
                  <a:srgbClr val="00664D"/>
                </a:solidFill>
                <a:latin typeface="Times New Roman" panose="02020603050405020304" pitchFamily="18" charset="0"/>
                <a:cs typeface="Times New Roman" panose="02020603050405020304" pitchFamily="18" charset="0"/>
              </a:rPr>
              <a:t>(</a:t>
            </a:r>
            <a:r>
              <a:rPr lang="uk-UA" altLang="en-US" sz="2000" dirty="0" err="1">
                <a:solidFill>
                  <a:srgbClr val="00664D"/>
                </a:solidFill>
                <a:latin typeface="Times New Roman" panose="02020603050405020304" pitchFamily="18" charset="0"/>
                <a:cs typeface="Times New Roman" panose="02020603050405020304" pitchFamily="18" charset="0"/>
              </a:rPr>
              <a:t>например</a:t>
            </a:r>
            <a:r>
              <a:rPr lang="en-US" altLang="en-US" sz="2000" i="1" dirty="0">
                <a:solidFill>
                  <a:srgbClr val="00664D"/>
                </a:solidFill>
                <a:latin typeface="Times New Roman" panose="02020603050405020304" pitchFamily="18" charset="0"/>
                <a:cs typeface="Times New Roman" panose="02020603050405020304" pitchFamily="18" charset="0"/>
              </a:rPr>
              <a:t>: </a:t>
            </a:r>
            <a:r>
              <a:rPr lang="ru-RU" altLang="en-US" sz="2000" i="1" dirty="0" smtClean="0">
                <a:solidFill>
                  <a:srgbClr val="00664D"/>
                </a:solidFill>
                <a:latin typeface="Times New Roman" panose="02020603050405020304" pitchFamily="18" charset="0"/>
                <a:cs typeface="Times New Roman" panose="02020603050405020304" pitchFamily="18" charset="0"/>
              </a:rPr>
              <a:t>количество несовершеннолетних, состоящих на учете снизилось на </a:t>
            </a:r>
            <a:r>
              <a:rPr lang="en-US" altLang="en-US" sz="2000" i="1" dirty="0" smtClean="0">
                <a:solidFill>
                  <a:srgbClr val="00664D"/>
                </a:solidFill>
                <a:latin typeface="Times New Roman" panose="02020603050405020304" pitchFamily="18" charset="0"/>
                <a:cs typeface="Times New Roman" panose="02020603050405020304" pitchFamily="18" charset="0"/>
              </a:rPr>
              <a:t>25</a:t>
            </a:r>
            <a:r>
              <a:rPr lang="en-US" altLang="en-US" sz="2000" i="1" dirty="0">
                <a:solidFill>
                  <a:srgbClr val="00664D"/>
                </a:solidFill>
                <a:latin typeface="Times New Roman" panose="02020603050405020304" pitchFamily="18" charset="0"/>
                <a:cs typeface="Times New Roman" panose="02020603050405020304" pitchFamily="18" charset="0"/>
              </a:rPr>
              <a:t>% </a:t>
            </a:r>
            <a:r>
              <a:rPr lang="ru-RU" altLang="en-US" sz="2000" i="1" dirty="0">
                <a:solidFill>
                  <a:srgbClr val="00664D"/>
                </a:solidFill>
                <a:latin typeface="Times New Roman" panose="02020603050405020304" pitchFamily="18" charset="0"/>
                <a:cs typeface="Times New Roman" panose="02020603050405020304" pitchFamily="18" charset="0"/>
              </a:rPr>
              <a:t>по сравнению с </a:t>
            </a:r>
            <a:r>
              <a:rPr lang="en-US" altLang="en-US" sz="2000" i="1" dirty="0" smtClean="0">
                <a:solidFill>
                  <a:srgbClr val="00664D"/>
                </a:solidFill>
                <a:latin typeface="Times New Roman" panose="02020603050405020304" pitchFamily="18" charset="0"/>
                <a:cs typeface="Times New Roman" panose="02020603050405020304" pitchFamily="18" charset="0"/>
              </a:rPr>
              <a:t>201</a:t>
            </a:r>
            <a:r>
              <a:rPr lang="ru-RU" altLang="en-US" sz="2000" i="1" dirty="0" smtClean="0">
                <a:solidFill>
                  <a:srgbClr val="00664D"/>
                </a:solidFill>
                <a:latin typeface="Times New Roman" panose="02020603050405020304" pitchFamily="18" charset="0"/>
                <a:cs typeface="Times New Roman" panose="02020603050405020304" pitchFamily="18" charset="0"/>
              </a:rPr>
              <a:t>6</a:t>
            </a:r>
            <a:r>
              <a:rPr lang="uk-UA" altLang="en-US" sz="2000" i="1" dirty="0" smtClean="0">
                <a:solidFill>
                  <a:srgbClr val="00664D"/>
                </a:solidFill>
                <a:latin typeface="Times New Roman" panose="02020603050405020304" pitchFamily="18" charset="0"/>
                <a:cs typeface="Times New Roman" panose="02020603050405020304" pitchFamily="18" charset="0"/>
              </a:rPr>
              <a:t> </a:t>
            </a:r>
            <a:r>
              <a:rPr lang="uk-UA" altLang="en-US" sz="2000" i="1" dirty="0">
                <a:solidFill>
                  <a:srgbClr val="00664D"/>
                </a:solidFill>
                <a:latin typeface="Times New Roman" panose="02020603050405020304" pitchFamily="18" charset="0"/>
                <a:cs typeface="Times New Roman" panose="02020603050405020304" pitchFamily="18" charset="0"/>
              </a:rPr>
              <a:t>г</a:t>
            </a:r>
            <a:r>
              <a:rPr lang="uk-UA" altLang="en-US" sz="2000" i="1" dirty="0" smtClean="0">
                <a:solidFill>
                  <a:srgbClr val="00664D"/>
                </a:solidFill>
                <a:latin typeface="Times New Roman" panose="02020603050405020304" pitchFamily="18" charset="0"/>
                <a:cs typeface="Times New Roman" panose="02020603050405020304" pitchFamily="18" charset="0"/>
              </a:rPr>
              <a:t>.)</a:t>
            </a:r>
            <a:endParaRPr lang="ro-RO" altLang="en-US" sz="2000" dirty="0">
              <a:solidFill>
                <a:srgbClr val="00664D"/>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uk-UA" altLang="en-US" sz="2000" b="1" dirty="0" err="1">
                <a:solidFill>
                  <a:srgbClr val="0070C0"/>
                </a:solidFill>
                <a:latin typeface="Times New Roman" panose="02020603050405020304" pitchFamily="18" charset="0"/>
                <a:cs typeface="Times New Roman" panose="02020603050405020304" pitchFamily="18" charset="0"/>
              </a:rPr>
              <a:t>Индикаторы</a:t>
            </a:r>
            <a:r>
              <a:rPr lang="uk-UA" altLang="en-US" sz="2000" b="1" dirty="0">
                <a:solidFill>
                  <a:srgbClr val="0070C0"/>
                </a:solidFill>
                <a:latin typeface="Times New Roman" panose="02020603050405020304" pitchFamily="18" charset="0"/>
                <a:cs typeface="Times New Roman" panose="02020603050405020304" pitchFamily="18" charset="0"/>
              </a:rPr>
              <a:t> </a:t>
            </a:r>
            <a:r>
              <a:rPr lang="uk-UA" altLang="en-US" sz="2000" b="1" dirty="0" err="1">
                <a:solidFill>
                  <a:srgbClr val="0070C0"/>
                </a:solidFill>
                <a:latin typeface="Times New Roman" panose="02020603050405020304" pitchFamily="18" charset="0"/>
                <a:cs typeface="Times New Roman" panose="02020603050405020304" pitchFamily="18" charset="0"/>
              </a:rPr>
              <a:t>продуктивности</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помогают</a:t>
            </a:r>
            <a:r>
              <a:rPr lang="uk-UA"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дать</a:t>
            </a:r>
            <a:r>
              <a:rPr lang="uk-UA"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ответ</a:t>
            </a:r>
            <a:r>
              <a:rPr lang="uk-UA" altLang="en-US" sz="2000" dirty="0">
                <a:latin typeface="Times New Roman" panose="02020603050405020304" pitchFamily="18" charset="0"/>
                <a:cs typeface="Times New Roman" panose="02020603050405020304" pitchFamily="18" charset="0"/>
              </a:rPr>
              <a:t> на </a:t>
            </a:r>
            <a:r>
              <a:rPr lang="uk-UA" altLang="en-US" sz="2000" dirty="0" err="1">
                <a:latin typeface="Times New Roman" panose="02020603050405020304" pitchFamily="18" charset="0"/>
                <a:cs typeface="Times New Roman" panose="02020603050405020304" pitchFamily="18" charset="0"/>
              </a:rPr>
              <a:t>вопрос</a:t>
            </a:r>
            <a:r>
              <a:rPr lang="en-US" altLang="en-US" sz="2000" dirty="0">
                <a:latin typeface="Times New Roman" panose="02020603050405020304" pitchFamily="18" charset="0"/>
                <a:cs typeface="Times New Roman" panose="02020603050405020304" pitchFamily="18" charset="0"/>
              </a:rPr>
              <a:t> </a:t>
            </a:r>
            <a:r>
              <a:rPr lang="uk-UA" altLang="en-US" sz="2000" dirty="0">
                <a:latin typeface="Times New Roman" panose="02020603050405020304" pitchFamily="18" charset="0"/>
                <a:cs typeface="Times New Roman" panose="02020603050405020304" pitchFamily="18" charset="0"/>
              </a:rPr>
              <a:t>«</a:t>
            </a:r>
            <a:r>
              <a:rPr lang="uk-UA" altLang="en-US" sz="2000" dirty="0" err="1">
                <a:latin typeface="Times New Roman" panose="02020603050405020304" pitchFamily="18" charset="0"/>
                <a:cs typeface="Times New Roman" panose="02020603050405020304" pitchFamily="18" charset="0"/>
              </a:rPr>
              <a:t>Как</a:t>
            </a:r>
            <a:r>
              <a:rPr lang="uk-UA"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мы</a:t>
            </a:r>
            <a:r>
              <a:rPr lang="uk-UA"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узнаем</a:t>
            </a:r>
            <a:r>
              <a:rPr lang="uk-UA"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были</a:t>
            </a:r>
            <a:r>
              <a:rPr lang="uk-UA"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ли</a:t>
            </a:r>
            <a:r>
              <a:rPr lang="uk-UA"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обеспечены</a:t>
            </a:r>
            <a:r>
              <a:rPr lang="uk-UA"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необходимые</a:t>
            </a:r>
            <a:r>
              <a:rPr lang="uk-UA"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результаты</a:t>
            </a:r>
            <a:r>
              <a:rPr lang="uk-UA" altLang="en-US" sz="2000" dirty="0">
                <a:latin typeface="Times New Roman" panose="02020603050405020304" pitchFamily="18" charset="0"/>
                <a:cs typeface="Times New Roman" panose="02020603050405020304" pitchFamily="18" charset="0"/>
              </a:rPr>
              <a:t>»</a:t>
            </a:r>
            <a:r>
              <a:rPr lang="en-US" altLang="en-US" sz="2000" dirty="0">
                <a:latin typeface="Times New Roman" panose="02020603050405020304" pitchFamily="18" charset="0"/>
                <a:cs typeface="Times New Roman" panose="02020603050405020304" pitchFamily="18" charset="0"/>
              </a:rPr>
              <a:t>? </a:t>
            </a:r>
            <a:r>
              <a:rPr lang="ru-RU" altLang="en-US" sz="2000" dirty="0">
                <a:latin typeface="Times New Roman" panose="02020603050405020304" pitchFamily="18" charset="0"/>
                <a:cs typeface="Times New Roman" panose="02020603050405020304" pitchFamily="18" charset="0"/>
              </a:rPr>
              <a:t>И</a:t>
            </a:r>
            <a:r>
              <a:rPr lang="uk-UA" altLang="en-US" sz="2000" dirty="0" err="1">
                <a:latin typeface="Times New Roman" panose="02020603050405020304" pitchFamily="18" charset="0"/>
                <a:cs typeface="Times New Roman" panose="02020603050405020304" pitchFamily="18" charset="0"/>
              </a:rPr>
              <a:t>ндикаторы</a:t>
            </a:r>
            <a:r>
              <a:rPr lang="uk-UA"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должны</a:t>
            </a:r>
            <a:r>
              <a:rPr lang="uk-UA"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охватывать</a:t>
            </a:r>
            <a:r>
              <a:rPr lang="uk-UA"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параметры</a:t>
            </a:r>
            <a:r>
              <a:rPr lang="uk-UA"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количества</a:t>
            </a:r>
            <a:r>
              <a:rPr lang="uk-UA" altLang="en-US" sz="2000" dirty="0">
                <a:latin typeface="Times New Roman" panose="02020603050405020304" pitchFamily="18" charset="0"/>
                <a:cs typeface="Times New Roman" panose="02020603050405020304" pitchFamily="18" charset="0"/>
              </a:rPr>
              <a:t>, </a:t>
            </a:r>
            <a:r>
              <a:rPr lang="uk-UA" altLang="en-US" sz="2000" dirty="0" err="1">
                <a:latin typeface="Times New Roman" panose="02020603050405020304" pitchFamily="18" charset="0"/>
                <a:cs typeface="Times New Roman" panose="02020603050405020304" pitchFamily="18" charset="0"/>
              </a:rPr>
              <a:t>качества</a:t>
            </a:r>
            <a:r>
              <a:rPr lang="uk-UA" altLang="en-US" sz="2000" dirty="0">
                <a:latin typeface="Times New Roman" panose="02020603050405020304" pitchFamily="18" charset="0"/>
                <a:cs typeface="Times New Roman" panose="02020603050405020304" pitchFamily="18" charset="0"/>
              </a:rPr>
              <a:t> и </a:t>
            </a:r>
            <a:r>
              <a:rPr lang="uk-UA" altLang="en-US" sz="2000" dirty="0" err="1">
                <a:latin typeface="Times New Roman" panose="02020603050405020304" pitchFamily="18" charset="0"/>
                <a:cs typeface="Times New Roman" panose="02020603050405020304" pitchFamily="18" charset="0"/>
              </a:rPr>
              <a:t>времени</a:t>
            </a:r>
            <a:r>
              <a:rPr lang="en-US" altLang="en-US" sz="2000" dirty="0">
                <a:latin typeface="Times New Roman" panose="02020603050405020304" pitchFamily="18" charset="0"/>
                <a:cs typeface="Times New Roman" panose="02020603050405020304" pitchFamily="18" charset="0"/>
              </a:rPr>
              <a:t> </a:t>
            </a:r>
          </a:p>
          <a:p>
            <a:pPr algn="just">
              <a:buFontTx/>
              <a:buNone/>
            </a:pPr>
            <a:r>
              <a:rPr lang="en-US" altLang="en-US" sz="2000" dirty="0">
                <a:latin typeface="Times New Roman" panose="02020603050405020304" pitchFamily="18" charset="0"/>
                <a:cs typeface="Times New Roman" panose="02020603050405020304" pitchFamily="18" charset="0"/>
              </a:rPr>
              <a:t>	</a:t>
            </a:r>
            <a:r>
              <a:rPr lang="en-US" altLang="en-US" sz="2000" dirty="0">
                <a:solidFill>
                  <a:srgbClr val="00664D"/>
                </a:solidFill>
                <a:latin typeface="Times New Roman" panose="02020603050405020304" pitchFamily="18" charset="0"/>
                <a:cs typeface="Times New Roman" panose="02020603050405020304" pitchFamily="18" charset="0"/>
              </a:rPr>
              <a:t>(</a:t>
            </a:r>
            <a:r>
              <a:rPr lang="uk-UA" altLang="en-US" sz="2000" dirty="0" err="1">
                <a:solidFill>
                  <a:srgbClr val="00664D"/>
                </a:solidFill>
                <a:latin typeface="Times New Roman" panose="02020603050405020304" pitchFamily="18" charset="0"/>
                <a:cs typeface="Times New Roman" panose="02020603050405020304" pitchFamily="18" charset="0"/>
              </a:rPr>
              <a:t>например</a:t>
            </a:r>
            <a:r>
              <a:rPr lang="en-US" altLang="en-US" sz="2000" dirty="0">
                <a:solidFill>
                  <a:srgbClr val="00664D"/>
                </a:solidFill>
                <a:latin typeface="Times New Roman" panose="02020603050405020304" pitchFamily="18" charset="0"/>
                <a:cs typeface="Times New Roman" panose="02020603050405020304" pitchFamily="18" charset="0"/>
              </a:rPr>
              <a:t>: </a:t>
            </a:r>
            <a:r>
              <a:rPr lang="ru-RU" altLang="en-US" sz="2000" dirty="0" smtClean="0">
                <a:solidFill>
                  <a:srgbClr val="00664D"/>
                </a:solidFill>
                <a:latin typeface="Times New Roman" panose="02020603050405020304" pitchFamily="18" charset="0"/>
                <a:cs typeface="Times New Roman" panose="02020603050405020304" pitchFamily="18" charset="0"/>
              </a:rPr>
              <a:t>8</a:t>
            </a:r>
            <a:r>
              <a:rPr lang="en-US" altLang="en-US" sz="2000" dirty="0" smtClean="0">
                <a:solidFill>
                  <a:srgbClr val="00664D"/>
                </a:solidFill>
                <a:latin typeface="Times New Roman" panose="02020603050405020304" pitchFamily="18" charset="0"/>
                <a:cs typeface="Times New Roman" panose="02020603050405020304" pitchFamily="18" charset="0"/>
              </a:rPr>
              <a:t>0</a:t>
            </a:r>
            <a:r>
              <a:rPr lang="en-US" altLang="en-US" sz="2000" dirty="0">
                <a:solidFill>
                  <a:srgbClr val="00664D"/>
                </a:solidFill>
                <a:latin typeface="Times New Roman" panose="02020603050405020304" pitchFamily="18" charset="0"/>
                <a:cs typeface="Times New Roman" panose="02020603050405020304" pitchFamily="18" charset="0"/>
              </a:rPr>
              <a:t>% </a:t>
            </a:r>
            <a:r>
              <a:rPr lang="ru-RU" altLang="en-US" sz="2000" dirty="0" smtClean="0">
                <a:solidFill>
                  <a:srgbClr val="00664D"/>
                </a:solidFill>
                <a:latin typeface="Times New Roman" panose="02020603050405020304" pitchFamily="18" charset="0"/>
                <a:cs typeface="Times New Roman" panose="02020603050405020304" pitchFamily="18" charset="0"/>
              </a:rPr>
              <a:t>ИРП реализованы с положительным результатом</a:t>
            </a:r>
            <a:r>
              <a:rPr lang="uk-UA" altLang="en-US" dirty="0" smtClean="0">
                <a:solidFill>
                  <a:srgbClr val="00664D"/>
                </a:solidFill>
                <a:latin typeface="Times New Roman" panose="02020603050405020304" pitchFamily="18" charset="0"/>
                <a:cs typeface="Times New Roman" panose="02020603050405020304" pitchFamily="18" charset="0"/>
              </a:rPr>
              <a:t>)</a:t>
            </a:r>
            <a:endParaRPr lang="en-US" altLang="en-US" b="1" dirty="0">
              <a:solidFill>
                <a:srgbClr val="00664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552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4073" y="249382"/>
            <a:ext cx="11363498" cy="997528"/>
          </a:xfrm>
        </p:spPr>
        <p:txBody>
          <a:bodyPr>
            <a:noAutofit/>
          </a:bodyPr>
          <a:lstStyle/>
          <a:p>
            <a:r>
              <a:rPr lang="ru-RU" sz="2000" b="1" dirty="0" smtClean="0">
                <a:solidFill>
                  <a:srgbClr val="0070C0"/>
                </a:solidFill>
              </a:rPr>
              <a:t/>
            </a:r>
            <a:br>
              <a:rPr lang="ru-RU" sz="2000" b="1" dirty="0" smtClean="0">
                <a:solidFill>
                  <a:srgbClr val="0070C0"/>
                </a:solidFill>
              </a:rPr>
            </a:br>
            <a:r>
              <a:rPr lang="ru-RU" sz="2800" b="1" dirty="0" smtClean="0">
                <a:solidFill>
                  <a:srgbClr val="0070C0"/>
                </a:solidFill>
              </a:rPr>
              <a:t/>
            </a:r>
            <a:br>
              <a:rPr lang="ru-RU" sz="2800" b="1" dirty="0" smtClean="0">
                <a:solidFill>
                  <a:srgbClr val="0070C0"/>
                </a:solidFill>
              </a:rPr>
            </a:br>
            <a:r>
              <a:rPr lang="ru-RU" sz="2800" b="1" dirty="0" smtClean="0">
                <a:solidFill>
                  <a:srgbClr val="0070C0"/>
                </a:solidFill>
                <a:latin typeface="Times New Roman" panose="02020603050405020304" pitchFamily="18" charset="0"/>
                <a:cs typeface="Times New Roman" panose="02020603050405020304" pitchFamily="18" charset="0"/>
              </a:rPr>
              <a:t>Примеры</a:t>
            </a:r>
            <a:r>
              <a:rPr lang="ru-RU" sz="2800" dirty="0" smtClean="0">
                <a:solidFill>
                  <a:srgbClr val="0070C0"/>
                </a:solidFill>
                <a:latin typeface="Times New Roman" panose="02020603050405020304" pitchFamily="18" charset="0"/>
                <a:cs typeface="Times New Roman" panose="02020603050405020304" pitchFamily="18" charset="0"/>
              </a:rPr>
              <a:t> </a:t>
            </a:r>
            <a:r>
              <a:rPr lang="ru-RU" sz="3200" b="1" dirty="0" smtClean="0">
                <a:solidFill>
                  <a:srgbClr val="0070C0"/>
                </a:solidFill>
                <a:latin typeface="Times New Roman" panose="02020603050405020304" pitchFamily="18" charset="0"/>
                <a:cs typeface="Times New Roman" panose="02020603050405020304" pitchFamily="18" charset="0"/>
              </a:rPr>
              <a:t>индикаторов </a:t>
            </a:r>
            <a:r>
              <a:rPr lang="ru-RU" sz="2000" b="1" dirty="0"/>
              <a:t/>
            </a:r>
            <a:br>
              <a:rPr lang="ru-RU" sz="2000" b="1" dirty="0"/>
            </a:br>
            <a:endParaRPr lang="en-US" sz="2000" b="1" dirty="0"/>
          </a:p>
        </p:txBody>
      </p:sp>
      <p:pic>
        <p:nvPicPr>
          <p:cNvPr id="4" name="Рисунок 3"/>
          <p:cNvPicPr>
            <a:picLocks noChangeAspect="1"/>
          </p:cNvPicPr>
          <p:nvPr/>
        </p:nvPicPr>
        <p:blipFill>
          <a:blip r:embed="rId3"/>
          <a:stretch>
            <a:fillRect/>
          </a:stretch>
        </p:blipFill>
        <p:spPr>
          <a:xfrm>
            <a:off x="9942020" y="365126"/>
            <a:ext cx="1307473" cy="442438"/>
          </a:xfrm>
          <a:prstGeom prst="rect">
            <a:avLst/>
          </a:prstGeom>
        </p:spPr>
      </p:pic>
      <p:sp>
        <p:nvSpPr>
          <p:cNvPr id="6" name="Объект 5"/>
          <p:cNvSpPr>
            <a:spLocks noGrp="1"/>
          </p:cNvSpPr>
          <p:nvPr>
            <p:ph idx="1"/>
          </p:nvPr>
        </p:nvSpPr>
        <p:spPr>
          <a:xfrm>
            <a:off x="216131" y="1246910"/>
            <a:ext cx="11663133" cy="3722045"/>
          </a:xfrm>
          <a:prstGeom prst="rect">
            <a:avLst/>
          </a:prstGeom>
        </p:spPr>
        <p:txBody>
          <a:bodyPr wrap="square">
            <a:spAutoFit/>
          </a:bodyPr>
          <a:lstStyle/>
          <a:p>
            <a:pPr algn="just"/>
            <a:r>
              <a:rPr lang="ru-RU" sz="2000" dirty="0" smtClean="0">
                <a:solidFill>
                  <a:srgbClr val="0070C0"/>
                </a:solidFill>
                <a:latin typeface="Times New Roman" panose="02020603050405020304" pitchFamily="18" charset="0"/>
                <a:cs typeface="Times New Roman" panose="02020603050405020304" pitchFamily="18" charset="0"/>
              </a:rPr>
              <a:t>Уменьшение </a:t>
            </a:r>
            <a:r>
              <a:rPr lang="ru-RU" sz="2000" dirty="0">
                <a:solidFill>
                  <a:srgbClr val="0070C0"/>
                </a:solidFill>
                <a:latin typeface="Times New Roman" panose="02020603050405020304" pitchFamily="18" charset="0"/>
                <a:cs typeface="Times New Roman" panose="02020603050405020304" pitchFamily="18" charset="0"/>
              </a:rPr>
              <a:t>количества пропусков учебных занятий как минимум в 2 раза </a:t>
            </a:r>
          </a:p>
          <a:p>
            <a:pPr algn="just"/>
            <a:r>
              <a:rPr lang="ru-RU" sz="2000" dirty="0">
                <a:solidFill>
                  <a:srgbClr val="0070C0"/>
                </a:solidFill>
                <a:latin typeface="Times New Roman" panose="02020603050405020304" pitchFamily="18" charset="0"/>
                <a:cs typeface="Times New Roman" panose="02020603050405020304" pitchFamily="18" charset="0"/>
              </a:rPr>
              <a:t>Отсутствие пропусков занятий </a:t>
            </a:r>
          </a:p>
          <a:p>
            <a:pPr algn="just"/>
            <a:r>
              <a:rPr lang="ru-RU" sz="2000" dirty="0">
                <a:solidFill>
                  <a:srgbClr val="0070C0"/>
                </a:solidFill>
                <a:latin typeface="Times New Roman" panose="02020603050405020304" pitchFamily="18" charset="0"/>
                <a:cs typeface="Times New Roman" panose="02020603050405020304" pitchFamily="18" charset="0"/>
              </a:rPr>
              <a:t>Повышение среднего балла по успеваемости до 6 </a:t>
            </a:r>
          </a:p>
          <a:p>
            <a:pPr algn="just"/>
            <a:r>
              <a:rPr lang="ru-RU" sz="2000" dirty="0">
                <a:solidFill>
                  <a:srgbClr val="0070C0"/>
                </a:solidFill>
                <a:latin typeface="Times New Roman" panose="02020603050405020304" pitchFamily="18" charset="0"/>
                <a:cs typeface="Times New Roman" panose="02020603050405020304" pitchFamily="18" charset="0"/>
              </a:rPr>
              <a:t>Участие в минимум 3 культурно-массовых мероприятиях </a:t>
            </a:r>
            <a:r>
              <a:rPr lang="ru-RU" sz="2000" dirty="0" smtClean="0">
                <a:solidFill>
                  <a:srgbClr val="0070C0"/>
                </a:solidFill>
                <a:latin typeface="Times New Roman" panose="02020603050405020304" pitchFamily="18" charset="0"/>
                <a:cs typeface="Times New Roman" panose="02020603050405020304" pitchFamily="18" charset="0"/>
              </a:rPr>
              <a:t> </a:t>
            </a:r>
            <a:r>
              <a:rPr lang="ru-RU" sz="2000" dirty="0" err="1" smtClean="0">
                <a:solidFill>
                  <a:srgbClr val="0070C0"/>
                </a:solidFill>
                <a:latin typeface="Times New Roman" panose="02020603050405020304" pitchFamily="18" charset="0"/>
                <a:cs typeface="Times New Roman" panose="02020603050405020304" pitchFamily="18" charset="0"/>
              </a:rPr>
              <a:t>вмесяц</a:t>
            </a:r>
            <a:endParaRPr lang="ru-RU" sz="2000" dirty="0">
              <a:solidFill>
                <a:srgbClr val="0070C0"/>
              </a:solidFill>
              <a:latin typeface="Times New Roman" panose="02020603050405020304" pitchFamily="18" charset="0"/>
              <a:cs typeface="Times New Roman" panose="02020603050405020304" pitchFamily="18" charset="0"/>
            </a:endParaRPr>
          </a:p>
          <a:p>
            <a:pPr algn="just"/>
            <a:r>
              <a:rPr lang="ru-RU" sz="2000" dirty="0">
                <a:solidFill>
                  <a:srgbClr val="0070C0"/>
                </a:solidFill>
                <a:latin typeface="Times New Roman" panose="02020603050405020304" pitchFamily="18" charset="0"/>
                <a:cs typeface="Times New Roman" panose="02020603050405020304" pitchFamily="18" charset="0"/>
              </a:rPr>
              <a:t>Регулярное посещение (1 раз в неделю) минимум 1 секции </a:t>
            </a:r>
          </a:p>
          <a:p>
            <a:pPr algn="just"/>
            <a:r>
              <a:rPr lang="ru-RU" sz="2000" dirty="0">
                <a:solidFill>
                  <a:srgbClr val="0070C0"/>
                </a:solidFill>
                <a:latin typeface="Times New Roman" panose="02020603050405020304" pitchFamily="18" charset="0"/>
                <a:cs typeface="Times New Roman" panose="02020603050405020304" pitchFamily="18" charset="0"/>
              </a:rPr>
              <a:t>Участие матери как минимум в 90% родительских собраний</a:t>
            </a:r>
          </a:p>
          <a:p>
            <a:pPr algn="just"/>
            <a:r>
              <a:rPr lang="ru-RU" sz="2000" dirty="0">
                <a:solidFill>
                  <a:srgbClr val="0070C0"/>
                </a:solidFill>
                <a:latin typeface="Times New Roman" panose="02020603050405020304" pitchFamily="18" charset="0"/>
                <a:cs typeface="Times New Roman" panose="02020603050405020304" pitchFamily="18" charset="0"/>
              </a:rPr>
              <a:t>Отсутствие повторных противоправных действий несовершеннолетнего</a:t>
            </a:r>
          </a:p>
          <a:p>
            <a:pPr algn="just"/>
            <a:r>
              <a:rPr lang="ru-RU" sz="2000" dirty="0">
                <a:solidFill>
                  <a:srgbClr val="0070C0"/>
                </a:solidFill>
                <a:latin typeface="Times New Roman" panose="02020603050405020304" pitchFamily="18" charset="0"/>
                <a:cs typeface="Times New Roman" panose="02020603050405020304" pitchFamily="18" charset="0"/>
              </a:rPr>
              <a:t>Снижение конфликтов со сверстниками минимум в 2 раза </a:t>
            </a:r>
          </a:p>
          <a:p>
            <a:pPr algn="just"/>
            <a:endParaRPr lang="ru-RU" dirty="0"/>
          </a:p>
        </p:txBody>
      </p:sp>
    </p:spTree>
    <p:extLst>
      <p:ext uri="{BB962C8B-B14F-4D97-AF65-F5344CB8AC3E}">
        <p14:creationId xmlns:p14="http://schemas.microsoft.com/office/powerpoint/2010/main" val="673478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73825" y="390698"/>
            <a:ext cx="10879975" cy="5786265"/>
          </a:xfrm>
        </p:spPr>
        <p:txBody>
          <a:bodyPr>
            <a:normAutofit/>
          </a:bodyPr>
          <a:lstStyle/>
          <a:p>
            <a:r>
              <a:rPr lang="ru-RU" b="1" dirty="0" smtClean="0">
                <a:solidFill>
                  <a:srgbClr val="0070C0"/>
                </a:solidFill>
                <a:latin typeface="Times New Roman" panose="02020603050405020304" pitchFamily="18" charset="0"/>
                <a:cs typeface="Times New Roman" panose="02020603050405020304" pitchFamily="18" charset="0"/>
              </a:rPr>
              <a:t>Формулировка целей (задач) программы </a:t>
            </a:r>
          </a:p>
          <a:p>
            <a:pPr lvl="1"/>
            <a:r>
              <a:rPr lang="ru-RU" sz="2800" dirty="0" smtClean="0">
                <a:latin typeface="Times New Roman" panose="02020603050405020304" pitchFamily="18" charset="0"/>
                <a:cs typeface="Times New Roman" panose="02020603050405020304" pitchFamily="18" charset="0"/>
              </a:rPr>
              <a:t>Соответствие целей и задач социальной проблематике несовершеннолетнего и его семьи. </a:t>
            </a:r>
          </a:p>
          <a:p>
            <a:r>
              <a:rPr lang="ru-RU" b="1" dirty="0" smtClean="0">
                <a:solidFill>
                  <a:srgbClr val="0070C0"/>
                </a:solidFill>
                <a:latin typeface="Times New Roman" panose="02020603050405020304" pitchFamily="18" charset="0"/>
                <a:cs typeface="Times New Roman" panose="02020603050405020304" pitchFamily="18" charset="0"/>
              </a:rPr>
              <a:t>Реабилитационные и профилактические мероприятия должны соответствовать логической цепочке</a:t>
            </a:r>
            <a:r>
              <a:rPr lang="ru-RU" b="1" dirty="0" smtClean="0">
                <a:latin typeface="Times New Roman" panose="02020603050405020304" pitchFamily="18" charset="0"/>
                <a:cs typeface="Times New Roman" panose="02020603050405020304" pitchFamily="18" charset="0"/>
              </a:rPr>
              <a:t>: </a:t>
            </a:r>
          </a:p>
          <a:p>
            <a:pPr lvl="1"/>
            <a:r>
              <a:rPr lang="ru-RU" sz="2800" dirty="0" smtClean="0">
                <a:latin typeface="Times New Roman" panose="02020603050405020304" pitchFamily="18" charset="0"/>
                <a:cs typeface="Times New Roman" panose="02020603050405020304" pitchFamily="18" charset="0"/>
              </a:rPr>
              <a:t>Выявлена социальная проблема → Определена цель – конечный результат (состояние проблемы: разрешение полностью, либо частичное) → Определены задачи – конкретные мероприятия по достижению цели → Определены показатели и индикаторы </a:t>
            </a:r>
          </a:p>
          <a:p>
            <a:r>
              <a:rPr lang="ru-RU" b="1" dirty="0" smtClean="0">
                <a:solidFill>
                  <a:srgbClr val="0070C0"/>
                </a:solidFill>
                <a:latin typeface="Times New Roman" panose="02020603050405020304" pitchFamily="18" charset="0"/>
                <a:cs typeface="Times New Roman" panose="02020603050405020304" pitchFamily="18" charset="0"/>
              </a:rPr>
              <a:t>Мониторинг и анализ необходим. </a:t>
            </a:r>
          </a:p>
          <a:p>
            <a:pPr lvl="1"/>
            <a:r>
              <a:rPr lang="ru-RU" sz="2800" dirty="0" smtClean="0">
                <a:latin typeface="Times New Roman" panose="02020603050405020304" pitchFamily="18" charset="0"/>
                <a:cs typeface="Times New Roman" panose="02020603050405020304" pitchFamily="18" charset="0"/>
              </a:rPr>
              <a:t>Анализ результатов мероприятий программы в соответствии с индикаторами (критериями) эффективности. </a:t>
            </a:r>
          </a:p>
          <a:p>
            <a:endParaRPr lang="en-US"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9942020" y="365126"/>
            <a:ext cx="1307473" cy="442438"/>
          </a:xfrm>
          <a:prstGeom prst="rect">
            <a:avLst/>
          </a:prstGeom>
        </p:spPr>
      </p:pic>
    </p:spTree>
    <p:extLst>
      <p:ext uri="{BB962C8B-B14F-4D97-AF65-F5344CB8AC3E}">
        <p14:creationId xmlns:p14="http://schemas.microsoft.com/office/powerpoint/2010/main" val="730636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8000">
              <a:schemeClr val="bg2"/>
            </a:gs>
            <a:gs pos="85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8" name="Заголовок 1"/>
          <p:cNvSpPr txBox="1">
            <a:spLocks/>
          </p:cNvSpPr>
          <p:nvPr/>
        </p:nvSpPr>
        <p:spPr>
          <a:xfrm>
            <a:off x="1683421" y="1538969"/>
            <a:ext cx="8407023" cy="2080580"/>
          </a:xfrm>
          <a:prstGeom prst="rect">
            <a:avLst/>
          </a:prstGeom>
        </p:spPr>
        <p:txBody>
          <a:bodyPr vert="horz" lIns="91440" tIns="45720" rIns="91440" bIns="45720" rtlCol="0" anchor="b">
            <a:noAutofit/>
          </a:bodyPr>
          <a:lstStyle>
            <a:lvl1pPr algn="ct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endParaRPr lang="ru-RU" sz="2000" b="1" dirty="0">
              <a:solidFill>
                <a:schemeClr val="tx1"/>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206952" y="4672697"/>
            <a:ext cx="2952937" cy="1580187"/>
          </a:xfrm>
          <a:prstGeom prst="rect">
            <a:avLst/>
          </a:prstGeom>
        </p:spPr>
      </p:pic>
      <p:sp>
        <p:nvSpPr>
          <p:cNvPr id="5" name="Прямоугольник 4"/>
          <p:cNvSpPr/>
          <p:nvPr/>
        </p:nvSpPr>
        <p:spPr>
          <a:xfrm>
            <a:off x="1028219" y="1794429"/>
            <a:ext cx="10359340" cy="1569660"/>
          </a:xfrm>
          <a:prstGeom prst="rect">
            <a:avLst/>
          </a:prstGeom>
        </p:spPr>
        <p:txBody>
          <a:bodyPr wrap="square">
            <a:spAutoFit/>
          </a:bodyPr>
          <a:lstStyle/>
          <a:p>
            <a:pPr algn="ctr"/>
            <a:r>
              <a:rPr lang="ru-RU" sz="2400" b="1" dirty="0" smtClean="0">
                <a:latin typeface="Times New Roman" panose="02020603050405020304" pitchFamily="18" charset="0"/>
                <a:cs typeface="Times New Roman" panose="02020603050405020304" pitchFamily="18" charset="0"/>
              </a:rPr>
              <a:t>«Из </a:t>
            </a:r>
            <a:r>
              <a:rPr lang="ru-RU" sz="2400" b="1" dirty="0">
                <a:latin typeface="Times New Roman" panose="02020603050405020304" pitchFamily="18" charset="0"/>
                <a:cs typeface="Times New Roman" panose="02020603050405020304" pitchFamily="18" charset="0"/>
              </a:rPr>
              <a:t>опыта работы </a:t>
            </a:r>
            <a:endParaRPr lang="ru-RU" sz="2400" b="1" dirty="0" smtClean="0">
              <a:latin typeface="Times New Roman" panose="02020603050405020304" pitchFamily="18" charset="0"/>
              <a:cs typeface="Times New Roman" panose="02020603050405020304" pitchFamily="18" charset="0"/>
            </a:endParaRPr>
          </a:p>
          <a:p>
            <a:pPr algn="ctr"/>
            <a:r>
              <a:rPr lang="ru-RU" sz="2400" b="1" dirty="0" smtClean="0">
                <a:latin typeface="Times New Roman" panose="02020603050405020304" pitchFamily="18" charset="0"/>
                <a:cs typeface="Times New Roman" panose="02020603050405020304" pitchFamily="18" charset="0"/>
              </a:rPr>
              <a:t>ГУО </a:t>
            </a:r>
            <a:r>
              <a:rPr lang="ru-RU" sz="2400" b="1" dirty="0">
                <a:latin typeface="Times New Roman" panose="02020603050405020304" pitchFamily="18" charset="0"/>
                <a:cs typeface="Times New Roman" panose="02020603050405020304" pitchFamily="18" charset="0"/>
              </a:rPr>
              <a:t>«</a:t>
            </a:r>
            <a:r>
              <a:rPr lang="ru-RU" sz="2400" b="1" dirty="0" smtClean="0">
                <a:latin typeface="Times New Roman" panose="02020603050405020304" pitchFamily="18" charset="0"/>
                <a:cs typeface="Times New Roman" panose="02020603050405020304" pitchFamily="18" charset="0"/>
              </a:rPr>
              <a:t>Социально-педагогический центр </a:t>
            </a:r>
          </a:p>
          <a:p>
            <a:pPr algn="ctr"/>
            <a:r>
              <a:rPr lang="ru-RU" sz="2400" b="1" dirty="0" err="1" smtClean="0">
                <a:latin typeface="Times New Roman" panose="02020603050405020304" pitchFamily="18" charset="0"/>
                <a:cs typeface="Times New Roman" panose="02020603050405020304" pitchFamily="18" charset="0"/>
              </a:rPr>
              <a:t>Молодечненского</a:t>
            </a:r>
            <a:r>
              <a:rPr lang="ru-RU" sz="2400" b="1" dirty="0" smtClean="0">
                <a:latin typeface="Times New Roman" panose="02020603050405020304" pitchFamily="18" charset="0"/>
                <a:cs typeface="Times New Roman" panose="02020603050405020304" pitchFamily="18" charset="0"/>
              </a:rPr>
              <a:t> района» с </a:t>
            </a:r>
            <a:r>
              <a:rPr lang="ru-RU" sz="2400" b="1" dirty="0">
                <a:latin typeface="Times New Roman" panose="02020603050405020304" pitchFamily="18" charset="0"/>
                <a:cs typeface="Times New Roman" panose="02020603050405020304" pitchFamily="18" charset="0"/>
              </a:rPr>
              <a:t>несовершеннолетними в отношении </a:t>
            </a:r>
            <a:r>
              <a:rPr lang="ru-RU" sz="2400" b="1" dirty="0" smtClean="0">
                <a:latin typeface="Times New Roman" panose="02020603050405020304" pitchFamily="18" charset="0"/>
                <a:cs typeface="Times New Roman" panose="02020603050405020304" pitchFamily="18" charset="0"/>
              </a:rPr>
              <a:t>которых проводится </a:t>
            </a:r>
            <a:r>
              <a:rPr lang="ru-RU" sz="2400" b="1" dirty="0">
                <a:latin typeface="Times New Roman" panose="02020603050405020304" pitchFamily="18" charset="0"/>
                <a:cs typeface="Times New Roman" panose="02020603050405020304" pitchFamily="18" charset="0"/>
              </a:rPr>
              <a:t>комплексная </a:t>
            </a:r>
            <a:r>
              <a:rPr lang="ru-RU" sz="2400" b="1" dirty="0" smtClean="0">
                <a:latin typeface="Times New Roman" panose="02020603050405020304" pitchFamily="18" charset="0"/>
                <a:cs typeface="Times New Roman" panose="02020603050405020304" pitchFamily="18" charset="0"/>
              </a:rPr>
              <a:t>реабилитация»</a:t>
            </a:r>
            <a:endParaRPr lang="ru-RU" sz="2400" b="1"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835798" y="3770019"/>
            <a:ext cx="6930555" cy="1692771"/>
          </a:xfrm>
          <a:prstGeom prst="rect">
            <a:avLst/>
          </a:prstGeom>
        </p:spPr>
        <p:txBody>
          <a:bodyPr wrap="square">
            <a:spAutoFit/>
          </a:bodyPr>
          <a:lstStyle/>
          <a:p>
            <a:pPr lvl="0" algn="ctr"/>
            <a:r>
              <a:rPr lang="ru-RU" sz="3200" dirty="0" err="1">
                <a:solidFill>
                  <a:prstClr val="white"/>
                </a:solidFill>
                <a:latin typeface="Times New Roman" panose="02020603050405020304" pitchFamily="18" charset="0"/>
                <a:cs typeface="Times New Roman" panose="02020603050405020304" pitchFamily="18" charset="0"/>
              </a:rPr>
              <a:t>Хома</a:t>
            </a:r>
            <a:r>
              <a:rPr lang="ru-RU" sz="3200" dirty="0">
                <a:solidFill>
                  <a:prstClr val="white"/>
                </a:solidFill>
                <a:latin typeface="Times New Roman" panose="02020603050405020304" pitchFamily="18" charset="0"/>
                <a:cs typeface="Times New Roman" panose="02020603050405020304" pitchFamily="18" charset="0"/>
              </a:rPr>
              <a:t> Валентина Витальевна</a:t>
            </a:r>
            <a:r>
              <a:rPr lang="ru-RU" sz="3200" dirty="0" smtClean="0">
                <a:solidFill>
                  <a:prstClr val="white"/>
                </a:solidFill>
                <a:latin typeface="Times New Roman" panose="02020603050405020304" pitchFamily="18" charset="0"/>
                <a:cs typeface="Times New Roman" panose="02020603050405020304" pitchFamily="18" charset="0"/>
              </a:rPr>
              <a:t>,</a:t>
            </a:r>
          </a:p>
          <a:p>
            <a:pPr lvl="0" algn="ctr"/>
            <a:r>
              <a:rPr lang="ru-RU" sz="2400" dirty="0" smtClean="0">
                <a:solidFill>
                  <a:prstClr val="white"/>
                </a:solidFill>
                <a:latin typeface="Times New Roman" panose="02020603050405020304" pitchFamily="18" charset="0"/>
                <a:cs typeface="Times New Roman" panose="02020603050405020304" pitchFamily="18" charset="0"/>
              </a:rPr>
              <a:t> </a:t>
            </a:r>
            <a:r>
              <a:rPr lang="ru-RU" sz="2400" dirty="0">
                <a:solidFill>
                  <a:prstClr val="white"/>
                </a:solidFill>
                <a:latin typeface="Times New Roman" panose="02020603050405020304" pitchFamily="18" charset="0"/>
                <a:cs typeface="Times New Roman" panose="02020603050405020304" pitchFamily="18" charset="0"/>
              </a:rPr>
              <a:t>директор ГУО</a:t>
            </a:r>
          </a:p>
          <a:p>
            <a:pPr lvl="0" algn="ctr"/>
            <a:r>
              <a:rPr lang="ru-RU" sz="2400" dirty="0">
                <a:solidFill>
                  <a:prstClr val="white"/>
                </a:solidFill>
                <a:latin typeface="Times New Roman" panose="02020603050405020304" pitchFamily="18" charset="0"/>
                <a:cs typeface="Times New Roman" panose="02020603050405020304" pitchFamily="18" charset="0"/>
              </a:rPr>
              <a:t>«Социально-педагогический центр </a:t>
            </a:r>
            <a:r>
              <a:rPr lang="ru-RU" sz="2400" dirty="0" err="1" smtClean="0">
                <a:solidFill>
                  <a:prstClr val="white"/>
                </a:solidFill>
                <a:latin typeface="Times New Roman" panose="02020603050405020304" pitchFamily="18" charset="0"/>
                <a:cs typeface="Times New Roman" panose="02020603050405020304" pitchFamily="18" charset="0"/>
              </a:rPr>
              <a:t>Молодечненского</a:t>
            </a:r>
            <a:r>
              <a:rPr lang="ru-RU" sz="2400" dirty="0" smtClean="0">
                <a:solidFill>
                  <a:prstClr val="white"/>
                </a:solidFill>
                <a:latin typeface="Times New Roman" panose="02020603050405020304" pitchFamily="18" charset="0"/>
                <a:cs typeface="Times New Roman" panose="02020603050405020304" pitchFamily="18" charset="0"/>
              </a:rPr>
              <a:t> района</a:t>
            </a:r>
            <a:r>
              <a:rPr lang="ru-RU" sz="2400" dirty="0">
                <a:solidFill>
                  <a:prstClr val="white"/>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736148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8000">
              <a:schemeClr val="bg2"/>
            </a:gs>
            <a:gs pos="85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8" name="Заголовок 1"/>
          <p:cNvSpPr txBox="1">
            <a:spLocks/>
          </p:cNvSpPr>
          <p:nvPr/>
        </p:nvSpPr>
        <p:spPr>
          <a:xfrm>
            <a:off x="1683421" y="1538969"/>
            <a:ext cx="8407023" cy="2080580"/>
          </a:xfrm>
          <a:prstGeom prst="rect">
            <a:avLst/>
          </a:prstGeom>
        </p:spPr>
        <p:txBody>
          <a:bodyPr vert="horz" lIns="91440" tIns="45720" rIns="91440" bIns="45720" rtlCol="0" anchor="b">
            <a:noAutofit/>
          </a:bodyPr>
          <a:lstStyle>
            <a:lvl1pPr algn="ct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endParaRPr lang="ru-RU" sz="2000" b="1" dirty="0">
              <a:solidFill>
                <a:schemeClr val="tx1"/>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206952" y="4562961"/>
            <a:ext cx="2952937" cy="1580187"/>
          </a:xfrm>
          <a:prstGeom prst="rect">
            <a:avLst/>
          </a:prstGeom>
        </p:spPr>
      </p:pic>
      <p:sp>
        <p:nvSpPr>
          <p:cNvPr id="9" name="Прямоугольник 8"/>
          <p:cNvSpPr/>
          <p:nvPr/>
        </p:nvSpPr>
        <p:spPr>
          <a:xfrm>
            <a:off x="1590823" y="1628958"/>
            <a:ext cx="9069460" cy="3724096"/>
          </a:xfrm>
          <a:prstGeom prst="rect">
            <a:avLst/>
          </a:prstGeom>
        </p:spPr>
        <p:txBody>
          <a:bodyPr wrap="square">
            <a:spAutoFit/>
          </a:bodyPr>
          <a:lstStyle/>
          <a:p>
            <a:pPr algn="ctr"/>
            <a:r>
              <a:rPr lang="ru-RU" sz="3600" b="1" dirty="0" smtClean="0">
                <a:latin typeface="Times New Roman" panose="02020603050405020304" pitchFamily="18" charset="0"/>
                <a:cs typeface="Times New Roman" panose="02020603050405020304" pitchFamily="18" charset="0"/>
              </a:rPr>
              <a:t>Открытие онлайн-семинара</a:t>
            </a:r>
            <a:endParaRPr lang="ru-RU" sz="3600" b="1" dirty="0">
              <a:latin typeface="Times New Roman" panose="02020603050405020304" pitchFamily="18" charset="0"/>
              <a:cs typeface="Times New Roman" panose="02020603050405020304" pitchFamily="18" charset="0"/>
            </a:endParaRPr>
          </a:p>
          <a:p>
            <a:pPr algn="ctr"/>
            <a:endParaRPr lang="ru-RU" sz="2400" b="1" dirty="0" smtClean="0">
              <a:latin typeface="Times New Roman" panose="02020603050405020304" pitchFamily="18" charset="0"/>
              <a:cs typeface="Times New Roman" panose="02020603050405020304" pitchFamily="18" charset="0"/>
            </a:endParaRPr>
          </a:p>
          <a:p>
            <a:pPr algn="ctr"/>
            <a:r>
              <a:rPr lang="ru-RU" sz="3200" dirty="0" smtClean="0">
                <a:latin typeface="Times New Roman" panose="02020603050405020304" pitchFamily="18" charset="0"/>
                <a:cs typeface="Times New Roman" panose="02020603050405020304" pitchFamily="18" charset="0"/>
              </a:rPr>
              <a:t>Симакова </a:t>
            </a:r>
            <a:r>
              <a:rPr lang="ru-RU" sz="3200" dirty="0">
                <a:latin typeface="Times New Roman" panose="02020603050405020304" pitchFamily="18" charset="0"/>
                <a:cs typeface="Times New Roman" panose="02020603050405020304" pitchFamily="18" charset="0"/>
              </a:rPr>
              <a:t>Елена </a:t>
            </a:r>
            <a:r>
              <a:rPr lang="ru-RU" sz="3200" dirty="0" smtClean="0">
                <a:latin typeface="Times New Roman" panose="02020603050405020304" pitchFamily="18" charset="0"/>
                <a:cs typeface="Times New Roman" panose="02020603050405020304" pitchFamily="18" charset="0"/>
              </a:rPr>
              <a:t>Федоровна,</a:t>
            </a:r>
          </a:p>
          <a:p>
            <a:pPr algn="ctr"/>
            <a:r>
              <a:rPr lang="ru-RU" sz="2400" dirty="0" smtClean="0">
                <a:latin typeface="Times New Roman" panose="02020603050405020304" pitchFamily="18" charset="0"/>
                <a:cs typeface="Times New Roman" panose="02020603050405020304" pitchFamily="18" charset="0"/>
              </a:rPr>
              <a:t>заместитель </a:t>
            </a:r>
            <a:r>
              <a:rPr lang="ru-RU" sz="2400" dirty="0">
                <a:latin typeface="Times New Roman" panose="02020603050405020304" pitchFamily="18" charset="0"/>
                <a:cs typeface="Times New Roman" panose="02020603050405020304" pitchFamily="18" charset="0"/>
              </a:rPr>
              <a:t>начальника</a:t>
            </a:r>
          </a:p>
          <a:p>
            <a:pPr algn="ctr"/>
            <a:r>
              <a:rPr lang="ru-RU" sz="2400" dirty="0">
                <a:latin typeface="Times New Roman" panose="02020603050405020304" pitchFamily="18" charset="0"/>
                <a:cs typeface="Times New Roman" panose="02020603050405020304" pitchFamily="18" charset="0"/>
              </a:rPr>
              <a:t>управления воспитательной и социальной работы</a:t>
            </a:r>
          </a:p>
          <a:p>
            <a:pPr algn="ctr"/>
            <a:r>
              <a:rPr lang="ru-RU" sz="2400" dirty="0">
                <a:latin typeface="Times New Roman" panose="02020603050405020304" pitchFamily="18" charset="0"/>
                <a:cs typeface="Times New Roman" panose="02020603050405020304" pitchFamily="18" charset="0"/>
              </a:rPr>
              <a:t>Главного управления идеологической, </a:t>
            </a:r>
            <a:endParaRPr lang="ru-RU" sz="2400" dirty="0" smtClean="0">
              <a:latin typeface="Times New Roman" panose="02020603050405020304" pitchFamily="18" charset="0"/>
              <a:cs typeface="Times New Roman" panose="02020603050405020304" pitchFamily="18" charset="0"/>
            </a:endParaRPr>
          </a:p>
          <a:p>
            <a:pPr algn="ctr"/>
            <a:r>
              <a:rPr lang="ru-RU" sz="2400" dirty="0" smtClean="0">
                <a:latin typeface="Times New Roman" panose="02020603050405020304" pitchFamily="18" charset="0"/>
                <a:cs typeface="Times New Roman" panose="02020603050405020304" pitchFamily="18" charset="0"/>
              </a:rPr>
              <a:t>воспитательной</a:t>
            </a:r>
            <a:endParaRPr lang="ru-RU" sz="2400" dirty="0">
              <a:latin typeface="Times New Roman" panose="02020603050405020304" pitchFamily="18" charset="0"/>
              <a:cs typeface="Times New Roman" panose="02020603050405020304" pitchFamily="18" charset="0"/>
            </a:endParaRPr>
          </a:p>
          <a:p>
            <a:pPr algn="ctr"/>
            <a:r>
              <a:rPr lang="ru-RU" sz="2400" dirty="0">
                <a:latin typeface="Times New Roman" panose="02020603050405020304" pitchFamily="18" charset="0"/>
                <a:cs typeface="Times New Roman" panose="02020603050405020304" pitchFamily="18" charset="0"/>
              </a:rPr>
              <a:t>работы и молодежной </a:t>
            </a:r>
            <a:r>
              <a:rPr lang="ru-RU" sz="2400" dirty="0" smtClean="0">
                <a:latin typeface="Times New Roman" panose="02020603050405020304" pitchFamily="18" charset="0"/>
                <a:cs typeface="Times New Roman" panose="02020603050405020304" pitchFamily="18" charset="0"/>
              </a:rPr>
              <a:t>политики</a:t>
            </a:r>
          </a:p>
          <a:p>
            <a:pPr algn="ctr"/>
            <a:r>
              <a:rPr lang="ru-RU" sz="2400" dirty="0" smtClean="0">
                <a:latin typeface="Times New Roman" panose="02020603050405020304" pitchFamily="18" charset="0"/>
                <a:cs typeface="Times New Roman" panose="02020603050405020304" pitchFamily="18" charset="0"/>
              </a:rPr>
              <a:t> Министерства образования</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92074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Rectangle 5"/>
          <p:cNvSpPr>
            <a:spLocks noGrp="1" noChangeArrowheads="1"/>
          </p:cNvSpPr>
          <p:nvPr>
            <p:ph type="ctrTitle"/>
          </p:nvPr>
        </p:nvSpPr>
        <p:spPr>
          <a:xfrm>
            <a:off x="2438400" y="152400"/>
            <a:ext cx="7467600" cy="3581400"/>
          </a:xfrm>
        </p:spPr>
        <p:txBody>
          <a:bodyPr/>
          <a:lstStyle/>
          <a:p>
            <a:pPr algn="ctr"/>
            <a:r>
              <a:rPr lang="ru-RU" altLang="ru-RU" sz="3500">
                <a:cs typeface="Times New Roman" panose="02020603050405020304" pitchFamily="18" charset="0"/>
              </a:rPr>
              <a:t/>
            </a:r>
            <a:br>
              <a:rPr lang="ru-RU" altLang="ru-RU" sz="3500">
                <a:cs typeface="Times New Roman" panose="02020603050405020304" pitchFamily="18" charset="0"/>
              </a:rPr>
            </a:br>
            <a:r>
              <a:rPr lang="ru-RU" altLang="ru-RU" sz="3500" b="1">
                <a:solidFill>
                  <a:srgbClr val="000000"/>
                </a:solidFill>
                <a:cs typeface="Times New Roman" panose="02020603050405020304" pitchFamily="18" charset="0"/>
              </a:rPr>
              <a:t>«Из опыта работы </a:t>
            </a:r>
            <a:br>
              <a:rPr lang="ru-RU" altLang="ru-RU" sz="3500" b="1">
                <a:solidFill>
                  <a:srgbClr val="000000"/>
                </a:solidFill>
                <a:cs typeface="Times New Roman" panose="02020603050405020304" pitchFamily="18" charset="0"/>
              </a:rPr>
            </a:br>
            <a:r>
              <a:rPr lang="ru-RU" altLang="ru-RU" sz="3500" b="1">
                <a:solidFill>
                  <a:srgbClr val="000000"/>
                </a:solidFill>
              </a:rPr>
              <a:t>ГУО «Социально-педагогический центр Молодечненского района» </a:t>
            </a:r>
            <a:br>
              <a:rPr lang="ru-RU" altLang="ru-RU" sz="3500" b="1">
                <a:solidFill>
                  <a:srgbClr val="000000"/>
                </a:solidFill>
              </a:rPr>
            </a:br>
            <a:r>
              <a:rPr lang="ru-RU" altLang="ru-RU" sz="3500" b="1">
                <a:solidFill>
                  <a:srgbClr val="000000"/>
                </a:solidFill>
              </a:rPr>
              <a:t>с несовершеннолетними в отношении которых проводится </a:t>
            </a:r>
            <a:br>
              <a:rPr lang="ru-RU" altLang="ru-RU" sz="3500" b="1">
                <a:solidFill>
                  <a:srgbClr val="000000"/>
                </a:solidFill>
              </a:rPr>
            </a:br>
            <a:r>
              <a:rPr lang="ru-RU" altLang="ru-RU" sz="3500" b="1">
                <a:solidFill>
                  <a:srgbClr val="000000"/>
                </a:solidFill>
              </a:rPr>
              <a:t>комплексная реабилитация</a:t>
            </a:r>
            <a:r>
              <a:rPr lang="ru-RU" altLang="ru-RU" sz="3500">
                <a:solidFill>
                  <a:srgbClr val="000000"/>
                </a:solidFill>
                <a:cs typeface="Times New Roman" panose="02020603050405020304" pitchFamily="18" charset="0"/>
              </a:rPr>
              <a:t>»</a:t>
            </a:r>
            <a:endParaRPr lang="ru-RU" altLang="ru-RU" sz="3500">
              <a:solidFill>
                <a:srgbClr val="000000"/>
              </a:solidFill>
            </a:endParaRPr>
          </a:p>
        </p:txBody>
      </p:sp>
      <p:sp>
        <p:nvSpPr>
          <p:cNvPr id="2051" name="Rectangle 8"/>
          <p:cNvSpPr>
            <a:spLocks noGrp="1" noChangeArrowheads="1"/>
          </p:cNvSpPr>
          <p:nvPr>
            <p:ph type="subTitle" idx="1"/>
          </p:nvPr>
        </p:nvSpPr>
        <p:spPr>
          <a:xfrm>
            <a:off x="4648200" y="4495800"/>
            <a:ext cx="6019800" cy="1143000"/>
          </a:xfrm>
        </p:spPr>
        <p:txBody>
          <a:bodyPr/>
          <a:lstStyle/>
          <a:p>
            <a:pPr algn="l" eaLnBrk="1" hangingPunct="1">
              <a:defRPr/>
            </a:pPr>
            <a:r>
              <a:rPr lang="ru-RU" sz="2000" b="1" dirty="0" err="1">
                <a:solidFill>
                  <a:schemeClr val="accent5">
                    <a:lumMod val="10000"/>
                  </a:schemeClr>
                </a:solidFill>
                <a:latin typeface="Times New Roman" pitchFamily="18" charset="0"/>
                <a:cs typeface="Times New Roman" pitchFamily="18" charset="0"/>
              </a:rPr>
              <a:t>Хома</a:t>
            </a:r>
            <a:r>
              <a:rPr lang="ru-RU" sz="2000" b="1" dirty="0">
                <a:solidFill>
                  <a:schemeClr val="accent5">
                    <a:lumMod val="10000"/>
                  </a:schemeClr>
                </a:solidFill>
                <a:latin typeface="Times New Roman" pitchFamily="18" charset="0"/>
                <a:cs typeface="Times New Roman" pitchFamily="18" charset="0"/>
              </a:rPr>
              <a:t> Валентина Витальевна,</a:t>
            </a:r>
          </a:p>
          <a:p>
            <a:pPr algn="l" eaLnBrk="1" hangingPunct="1">
              <a:defRPr/>
            </a:pPr>
            <a:r>
              <a:rPr lang="ru-RU" sz="2000" b="1" dirty="0">
                <a:solidFill>
                  <a:schemeClr val="accent5">
                    <a:lumMod val="10000"/>
                  </a:schemeClr>
                </a:solidFill>
                <a:latin typeface="Times New Roman" pitchFamily="18" charset="0"/>
                <a:cs typeface="Times New Roman" pitchFamily="18" charset="0"/>
              </a:rPr>
              <a:t>директор ГУО «Социально-педагогический центр Молодечненского района»</a:t>
            </a:r>
          </a:p>
        </p:txBody>
      </p:sp>
    </p:spTree>
    <p:extLst>
      <p:ext uri="{BB962C8B-B14F-4D97-AF65-F5344CB8AC3E}">
        <p14:creationId xmlns:p14="http://schemas.microsoft.com/office/powerpoint/2010/main" val="4483240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p:cNvSpPr>
            <a:spLocks noGrp="1"/>
          </p:cNvSpPr>
          <p:nvPr>
            <p:ph type="title"/>
          </p:nvPr>
        </p:nvSpPr>
        <p:spPr>
          <a:xfrm>
            <a:off x="2362200" y="152400"/>
            <a:ext cx="8001000" cy="762000"/>
          </a:xfrm>
        </p:spPr>
        <p:txBody>
          <a:bodyPr/>
          <a:lstStyle/>
          <a:p>
            <a:pPr algn="ctr">
              <a:defRPr/>
            </a:pPr>
            <a:r>
              <a:rPr lang="ru-RU" sz="25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Нормативное обеспечение </a:t>
            </a:r>
            <a:br>
              <a:rPr lang="ru-RU" sz="25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5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деятельности по организации КР</a:t>
            </a:r>
            <a:r>
              <a:rPr lang="en-US" sz="25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5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ru-RU" sz="2500" dirty="0"/>
          </a:p>
        </p:txBody>
      </p:sp>
      <p:sp>
        <p:nvSpPr>
          <p:cNvPr id="5" name="Содержимое 4"/>
          <p:cNvSpPr>
            <a:spLocks noGrp="1"/>
          </p:cNvSpPr>
          <p:nvPr>
            <p:ph idx="1"/>
          </p:nvPr>
        </p:nvSpPr>
        <p:spPr>
          <a:xfrm>
            <a:off x="2667000" y="762001"/>
            <a:ext cx="7467600" cy="1477963"/>
          </a:xfrm>
        </p:spPr>
        <p:txBody>
          <a:bodyPr>
            <a:spAutoFit/>
          </a:bodyPr>
          <a:lstStyle/>
          <a:p>
            <a:pPr algn="just">
              <a:defRPr/>
            </a:pPr>
            <a:r>
              <a:rPr lang="ru-RU" altLang="ru-RU" sz="1500" b="1" dirty="0">
                <a:solidFill>
                  <a:srgbClr val="000000"/>
                </a:solidFill>
                <a:effectLst>
                  <a:outerShdw blurRad="38100" dist="38100" dir="2700000" algn="tl">
                    <a:srgbClr val="000000">
                      <a:alpha val="43137"/>
                    </a:srgbClr>
                  </a:outerShdw>
                </a:effectLst>
                <a:latin typeface="Arial" pitchFamily="34" charset="0"/>
                <a:cs typeface="Arial" pitchFamily="34" charset="0"/>
              </a:rPr>
              <a:t>Положение о порядке комплексной реабилитации несовершеннолетних, потребление которыми наркотических средств, психотропных веществ, их аналогов, токсических или других одурманивающих веществ, употребление алкогольных, слабоалкогольных напитков или пива установлены законодательством, утвержденное постановлением Совета Министров Республики Беларусь от 27 июня 2017 г. № 487</a:t>
            </a:r>
            <a:endParaRPr lang="en-US" sz="15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sp>
        <p:nvSpPr>
          <p:cNvPr id="6" name="Прямоугольник 5"/>
          <p:cNvSpPr/>
          <p:nvPr/>
        </p:nvSpPr>
        <p:spPr>
          <a:xfrm>
            <a:off x="2971800" y="2438401"/>
            <a:ext cx="7315200" cy="2246313"/>
          </a:xfrm>
          <a:prstGeom prst="rect">
            <a:avLst/>
          </a:prstGeom>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algn="just" eaLnBrk="1" fontAlgn="base" hangingPunct="1">
              <a:spcBef>
                <a:spcPct val="0"/>
              </a:spcBef>
              <a:spcAft>
                <a:spcPct val="0"/>
              </a:spcAft>
              <a:defRPr/>
            </a:pPr>
            <a:r>
              <a:rPr lang="ru-RU" altLang="ru-RU" sz="1500" b="1">
                <a:solidFill>
                  <a:srgbClr val="000000"/>
                </a:solidFill>
                <a:effectLst>
                  <a:outerShdw blurRad="38100" dist="38100" dir="2700000" algn="tl">
                    <a:srgbClr val="C0C0C0"/>
                  </a:outerShdw>
                </a:effectLst>
                <a:ea typeface="Times New Roman" panose="02020603050405020304" pitchFamily="18" charset="0"/>
                <a:cs typeface="Arial" panose="020B0604020202020204" pitchFamily="34" charset="0"/>
              </a:rPr>
              <a:t>Инструктивно-методическое письмо, утвержденное заместителем Министра образования Республики Беларусь от 14 декабря 2017 года «Об особенностях деятельности учреждений образования по реализации норм Положение о порядке комплексной реабилитации несовершеннолетних, потребление которыми наркотических средств, психотропных веществ, их аналогов, токсических или других одурманивающих веществ, употребление алкогольных, слабоалкогольных напитков или пива установлены законодательством»</a:t>
            </a:r>
          </a:p>
          <a:p>
            <a:pPr algn="just" eaLnBrk="1" fontAlgn="base" hangingPunct="1">
              <a:spcBef>
                <a:spcPct val="0"/>
              </a:spcBef>
              <a:spcAft>
                <a:spcPct val="0"/>
              </a:spcAft>
              <a:defRPr/>
            </a:pPr>
            <a:endParaRPr lang="ru-RU" altLang="ru-RU" sz="2000" b="1">
              <a:solidFill>
                <a:srgbClr val="5F5F5F"/>
              </a:solidFill>
              <a:effectLst>
                <a:outerShdw blurRad="38100" dist="38100" dir="2700000" algn="tl">
                  <a:srgbClr val="C0C0C0"/>
                </a:outerShdw>
              </a:effectLst>
              <a:ea typeface="Times New Roman" panose="02020603050405020304" pitchFamily="18" charset="0"/>
              <a:cs typeface="Arial" panose="020B0604020202020204" pitchFamily="34" charset="0"/>
            </a:endParaRPr>
          </a:p>
        </p:txBody>
      </p:sp>
      <p:sp>
        <p:nvSpPr>
          <p:cNvPr id="8" name="Прямоугольник 7"/>
          <p:cNvSpPr/>
          <p:nvPr/>
        </p:nvSpPr>
        <p:spPr>
          <a:xfrm>
            <a:off x="2971800" y="4457700"/>
            <a:ext cx="7315200" cy="2400300"/>
          </a:xfrm>
          <a:prstGeom prst="rect">
            <a:avLst/>
          </a:prstGeom>
        </p:spPr>
        <p:txBody>
          <a:bodyPr>
            <a:spAutoFit/>
          </a:bodyPr>
          <a:lstStyle/>
          <a:p>
            <a:pPr algn="just" fontAlgn="base">
              <a:spcBef>
                <a:spcPct val="0"/>
              </a:spcBef>
              <a:spcAft>
                <a:spcPct val="0"/>
              </a:spcAft>
              <a:defRPr/>
            </a:pPr>
            <a:r>
              <a:rPr lang="ru-RU" sz="1500" b="1" dirty="0">
                <a:solidFill>
                  <a:srgbClr val="000000"/>
                </a:solidFill>
                <a:effectLst>
                  <a:outerShdw blurRad="38100" dist="38100" dir="2700000" algn="tl">
                    <a:srgbClr val="000000">
                      <a:alpha val="43137"/>
                    </a:srgbClr>
                  </a:outerShdw>
                </a:effectLst>
                <a:latin typeface="Arial" charset="0"/>
              </a:rPr>
              <a:t>В</a:t>
            </a:r>
            <a:r>
              <a:rPr lang="ru-RU" sz="1500" b="1" dirty="0">
                <a:solidFill>
                  <a:srgbClr val="000000"/>
                </a:solidFill>
                <a:effectLst>
                  <a:outerShdw blurRad="38100" dist="38100" dir="2700000" algn="tl">
                    <a:srgbClr val="000000">
                      <a:alpha val="43137"/>
                    </a:srgbClr>
                  </a:outerShdw>
                </a:effectLst>
                <a:latin typeface="Arial" panose="020B0604020202020204" pitchFamily="34" charset="0"/>
                <a:cs typeface="Arial" pitchFamily="34" charset="0"/>
              </a:rPr>
              <a:t> целях обеспечения единых подходов в работе по данному Постановлению для специалистов СППС учреждений образования разработан Порядок действий по организации комплексной реабилитации несовершеннолетних, потребление которыми наркотических средств, психотропных веществ, их аналогов, токсических или других одурманивающих веществ, употребление алкогольных, слабоалкогольных напитков или пива установлены в соответствии с законодательством, утвержденный решением комиссии по делам несовершеннолетних </a:t>
            </a:r>
            <a:r>
              <a:rPr lang="ru-RU" sz="1500" b="1" dirty="0" err="1">
                <a:solidFill>
                  <a:srgbClr val="000000"/>
                </a:solidFill>
                <a:effectLst>
                  <a:outerShdw blurRad="38100" dist="38100" dir="2700000" algn="tl">
                    <a:srgbClr val="000000">
                      <a:alpha val="43137"/>
                    </a:srgbClr>
                  </a:outerShdw>
                </a:effectLst>
                <a:latin typeface="Arial" panose="020B0604020202020204" pitchFamily="34" charset="0"/>
                <a:cs typeface="Arial" pitchFamily="34" charset="0"/>
              </a:rPr>
              <a:t>Молодечненского</a:t>
            </a:r>
            <a:r>
              <a:rPr lang="ru-RU" sz="1500" b="1" dirty="0">
                <a:solidFill>
                  <a:srgbClr val="000000"/>
                </a:solidFill>
                <a:effectLst>
                  <a:outerShdw blurRad="38100" dist="38100" dir="2700000" algn="tl">
                    <a:srgbClr val="000000">
                      <a:alpha val="43137"/>
                    </a:srgbClr>
                  </a:outerShdw>
                </a:effectLst>
                <a:latin typeface="Arial" panose="020B0604020202020204" pitchFamily="34" charset="0"/>
                <a:cs typeface="Arial" pitchFamily="34" charset="0"/>
              </a:rPr>
              <a:t> районного </a:t>
            </a:r>
            <a:r>
              <a:rPr lang="ru-RU" sz="1500" b="1">
                <a:solidFill>
                  <a:srgbClr val="000000"/>
                </a:solidFill>
                <a:effectLst>
                  <a:outerShdw blurRad="38100" dist="38100" dir="2700000" algn="tl">
                    <a:srgbClr val="000000">
                      <a:alpha val="43137"/>
                    </a:srgbClr>
                  </a:outerShdw>
                </a:effectLst>
                <a:latin typeface="Arial" panose="020B0604020202020204" pitchFamily="34" charset="0"/>
                <a:cs typeface="Arial" pitchFamily="34" charset="0"/>
              </a:rPr>
              <a:t>исполнительного комитета.</a:t>
            </a:r>
            <a:endParaRPr lang="ru-RU" sz="1500" b="1" dirty="0">
              <a:solidFill>
                <a:srgbClr val="000000"/>
              </a:solidFill>
              <a:latin typeface="Arial" charset="0"/>
            </a:endParaRPr>
          </a:p>
        </p:txBody>
      </p:sp>
    </p:spTree>
    <p:extLst>
      <p:ext uri="{BB962C8B-B14F-4D97-AF65-F5344CB8AC3E}">
        <p14:creationId xmlns:p14="http://schemas.microsoft.com/office/powerpoint/2010/main" val="4034033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
          <p:cNvSpPr>
            <a:spLocks noGrp="1"/>
          </p:cNvSpPr>
          <p:nvPr>
            <p:ph type="title"/>
          </p:nvPr>
        </p:nvSpPr>
        <p:spPr/>
        <p:txBody>
          <a:bodyPr/>
          <a:lstStyle/>
          <a:p>
            <a:endParaRPr lang="ru-RU" altLang="ru-RU" smtClean="0"/>
          </a:p>
        </p:txBody>
      </p:sp>
      <p:pic>
        <p:nvPicPr>
          <p:cNvPr id="7171" name="Объект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1" y="457200"/>
            <a:ext cx="8702675" cy="5638800"/>
          </a:xfrm>
        </p:spPr>
      </p:pic>
    </p:spTree>
    <p:extLst>
      <p:ext uri="{BB962C8B-B14F-4D97-AF65-F5344CB8AC3E}">
        <p14:creationId xmlns:p14="http://schemas.microsoft.com/office/powerpoint/2010/main" val="924858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Содержимое 2"/>
          <p:cNvSpPr>
            <a:spLocks noGrp="1"/>
          </p:cNvSpPr>
          <p:nvPr>
            <p:ph idx="1"/>
          </p:nvPr>
        </p:nvSpPr>
        <p:spPr>
          <a:xfrm>
            <a:off x="2667000" y="304800"/>
            <a:ext cx="7315200" cy="6019800"/>
          </a:xfrm>
        </p:spPr>
        <p:txBody>
          <a:bodyPr/>
          <a:lstStyle/>
          <a:p>
            <a:pPr algn="just">
              <a:buFontTx/>
              <a:buNone/>
            </a:pPr>
            <a:r>
              <a:rPr lang="ru-RU" altLang="ru-RU" smtClean="0"/>
              <a:t>   </a:t>
            </a:r>
            <a:r>
              <a:rPr lang="ru-RU" altLang="ru-RU" smtClean="0">
                <a:solidFill>
                  <a:srgbClr val="000000"/>
                </a:solidFill>
              </a:rPr>
              <a:t>На сегодняшний день в Молодечненском  районе насчитывается 9 несовершеннолетних, в отношении которых принято решение о проведении комплексной реабилитации.</a:t>
            </a:r>
          </a:p>
          <a:p>
            <a:pPr algn="just">
              <a:buFontTx/>
              <a:buNone/>
            </a:pPr>
            <a:r>
              <a:rPr lang="ru-RU" altLang="ru-RU" sz="2900">
                <a:solidFill>
                  <a:srgbClr val="000000"/>
                </a:solidFill>
              </a:rPr>
              <a:t>    На 01.01.2026 – 12 несовершеннолетних. </a:t>
            </a:r>
          </a:p>
          <a:p>
            <a:pPr algn="just">
              <a:buFontTx/>
              <a:buNone/>
            </a:pPr>
            <a:endParaRPr lang="ru-RU" altLang="ru-RU" smtClean="0">
              <a:solidFill>
                <a:srgbClr val="000000"/>
              </a:solidFill>
            </a:endParaRPr>
          </a:p>
          <a:p>
            <a:pPr algn="just">
              <a:buFontTx/>
              <a:buNone/>
            </a:pPr>
            <a:endParaRPr lang="ru-RU" altLang="ru-RU" smtClean="0">
              <a:solidFill>
                <a:srgbClr val="000000"/>
              </a:solidFill>
            </a:endParaRPr>
          </a:p>
        </p:txBody>
      </p:sp>
    </p:spTree>
    <p:extLst>
      <p:ext uri="{BB962C8B-B14F-4D97-AF65-F5344CB8AC3E}">
        <p14:creationId xmlns:p14="http://schemas.microsoft.com/office/powerpoint/2010/main" val="1545389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xfrm>
            <a:off x="3048000" y="457200"/>
            <a:ext cx="6553200" cy="2514600"/>
          </a:xfrm>
        </p:spPr>
        <p:txBody>
          <a:bodyPr/>
          <a:lstStyle/>
          <a:p>
            <a:pPr algn="just" eaLnBrk="1" hangingPunct="1"/>
            <a:r>
              <a:rPr lang="ru-RU" altLang="ru-RU" sz="2000" b="1">
                <a:solidFill>
                  <a:srgbClr val="000000"/>
                </a:solidFill>
                <a:latin typeface="Arial" panose="020B0604020202020204" pitchFamily="34" charset="0"/>
                <a:cs typeface="Arial" panose="020B0604020202020204" pitchFamily="34" charset="0"/>
              </a:rPr>
              <a:t>Заинтересованные органы и организации,</a:t>
            </a:r>
            <a:br>
              <a:rPr lang="ru-RU" altLang="ru-RU" sz="2000" b="1">
                <a:solidFill>
                  <a:srgbClr val="000000"/>
                </a:solidFill>
                <a:latin typeface="Arial" panose="020B0604020202020204" pitchFamily="34" charset="0"/>
                <a:cs typeface="Arial" panose="020B0604020202020204" pitchFamily="34" charset="0"/>
              </a:rPr>
            </a:br>
            <a:r>
              <a:rPr lang="ru-RU" altLang="ru-RU" sz="2000" b="1">
                <a:solidFill>
                  <a:srgbClr val="000000"/>
                </a:solidFill>
                <a:latin typeface="Arial" panose="020B0604020202020204" pitchFamily="34" charset="0"/>
                <a:cs typeface="Arial" panose="020B0604020202020204" pitchFamily="34" charset="0"/>
              </a:rPr>
              <a:t>учреждения образования  получив решение КДН в течение пяти рабочих дней </a:t>
            </a:r>
            <a:br>
              <a:rPr lang="ru-RU" altLang="ru-RU" sz="2000" b="1">
                <a:solidFill>
                  <a:srgbClr val="000000"/>
                </a:solidFill>
                <a:latin typeface="Arial" panose="020B0604020202020204" pitchFamily="34" charset="0"/>
                <a:cs typeface="Arial" panose="020B0604020202020204" pitchFamily="34" charset="0"/>
              </a:rPr>
            </a:br>
            <a:r>
              <a:rPr lang="ru-RU" altLang="ru-RU" sz="2000" b="1">
                <a:solidFill>
                  <a:srgbClr val="000000"/>
                </a:solidFill>
                <a:latin typeface="Arial" panose="020B0604020202020204" pitchFamily="34" charset="0"/>
                <a:cs typeface="Arial" panose="020B0604020202020204" pitchFamily="34" charset="0"/>
              </a:rPr>
              <a:t>готовят предложения (согласно</a:t>
            </a:r>
            <a:br>
              <a:rPr lang="ru-RU" altLang="ru-RU" sz="2000" b="1">
                <a:solidFill>
                  <a:srgbClr val="000000"/>
                </a:solidFill>
                <a:latin typeface="Arial" panose="020B0604020202020204" pitchFamily="34" charset="0"/>
                <a:cs typeface="Arial" panose="020B0604020202020204" pitchFamily="34" charset="0"/>
              </a:rPr>
            </a:br>
            <a:r>
              <a:rPr lang="ru-RU" altLang="ru-RU" sz="2000" b="1">
                <a:solidFill>
                  <a:srgbClr val="000000"/>
                </a:solidFill>
                <a:latin typeface="Arial" panose="020B0604020202020204" pitchFamily="34" charset="0"/>
                <a:cs typeface="Arial" panose="020B0604020202020204" pitchFamily="34" charset="0"/>
              </a:rPr>
              <a:t>приложению 1 данного Положения) по</a:t>
            </a:r>
            <a:br>
              <a:rPr lang="ru-RU" altLang="ru-RU" sz="2000" b="1">
                <a:solidFill>
                  <a:srgbClr val="000000"/>
                </a:solidFill>
                <a:latin typeface="Arial" panose="020B0604020202020204" pitchFamily="34" charset="0"/>
                <a:cs typeface="Arial" panose="020B0604020202020204" pitchFamily="34" charset="0"/>
              </a:rPr>
            </a:br>
            <a:r>
              <a:rPr lang="ru-RU" altLang="ru-RU" sz="2000" b="1">
                <a:solidFill>
                  <a:srgbClr val="000000"/>
                </a:solidFill>
                <a:latin typeface="Arial" panose="020B0604020202020204" pitchFamily="34" charset="0"/>
                <a:cs typeface="Arial" panose="020B0604020202020204" pitchFamily="34" charset="0"/>
              </a:rPr>
              <a:t>мероприятиям для включения их в</a:t>
            </a:r>
            <a:br>
              <a:rPr lang="ru-RU" altLang="ru-RU" sz="2000" b="1">
                <a:solidFill>
                  <a:srgbClr val="000000"/>
                </a:solidFill>
                <a:latin typeface="Arial" panose="020B0604020202020204" pitchFamily="34" charset="0"/>
                <a:cs typeface="Arial" panose="020B0604020202020204" pitchFamily="34" charset="0"/>
              </a:rPr>
            </a:br>
            <a:r>
              <a:rPr lang="ru-RU" altLang="ru-RU" sz="2000" b="1">
                <a:solidFill>
                  <a:srgbClr val="000000"/>
                </a:solidFill>
                <a:latin typeface="Arial" panose="020B0604020202020204" pitchFamily="34" charset="0"/>
                <a:cs typeface="Arial" panose="020B0604020202020204" pitchFamily="34" charset="0"/>
              </a:rPr>
              <a:t>первичную индивидуальную реабилитационную программу</a:t>
            </a:r>
            <a:endParaRPr lang="ru-RU" altLang="ru-RU" sz="2000" b="1">
              <a:solidFill>
                <a:srgbClr val="000000"/>
              </a:solidFill>
              <a:latin typeface="Times New Roman" panose="02020603050405020304" pitchFamily="18" charset="0"/>
              <a:cs typeface="Times New Roman" panose="02020603050405020304" pitchFamily="18" charset="0"/>
            </a:endParaRPr>
          </a:p>
        </p:txBody>
      </p:sp>
      <p:sp>
        <p:nvSpPr>
          <p:cNvPr id="3075" name="Rectangle 5"/>
          <p:cNvSpPr>
            <a:spLocks noGrp="1" noChangeArrowheads="1"/>
          </p:cNvSpPr>
          <p:nvPr>
            <p:ph type="body" idx="1"/>
          </p:nvPr>
        </p:nvSpPr>
        <p:spPr>
          <a:xfrm>
            <a:off x="3733800" y="1828800"/>
            <a:ext cx="6324600" cy="3962400"/>
          </a:xfrm>
        </p:spPr>
        <p:txBody>
          <a:bodyPr/>
          <a:lstStyle/>
          <a:p>
            <a:pPr algn="just" eaLnBrk="1" hangingPunct="1">
              <a:lnSpc>
                <a:spcPct val="80000"/>
              </a:lnSpc>
              <a:defRPr/>
            </a:pPr>
            <a:endParaRPr lang="ru-RU" sz="2400" dirty="0">
              <a:solidFill>
                <a:schemeClr val="accent5">
                  <a:lumMod val="10000"/>
                </a:schemeClr>
              </a:solidFill>
              <a:latin typeface="Times New Roman" pitchFamily="18" charset="0"/>
              <a:cs typeface="Times New Roman" pitchFamily="18" charset="0"/>
            </a:endParaRPr>
          </a:p>
          <a:p>
            <a:pPr algn="just" eaLnBrk="1" hangingPunct="1">
              <a:lnSpc>
                <a:spcPct val="80000"/>
              </a:lnSpc>
              <a:defRPr/>
            </a:pPr>
            <a:endParaRPr lang="ru-RU" sz="2400" dirty="0">
              <a:solidFill>
                <a:schemeClr val="accent5">
                  <a:lumMod val="10000"/>
                </a:schemeClr>
              </a:solidFill>
              <a:latin typeface="Times New Roman" pitchFamily="18" charset="0"/>
              <a:cs typeface="Times New Roman" pitchFamily="18" charset="0"/>
            </a:endParaRPr>
          </a:p>
          <a:p>
            <a:pPr marL="0" indent="0" algn="just" eaLnBrk="1" hangingPunct="1">
              <a:lnSpc>
                <a:spcPct val="80000"/>
              </a:lnSpc>
              <a:buNone/>
              <a:defRPr/>
            </a:pPr>
            <a:endParaRPr lang="ru-RU" sz="2400" dirty="0">
              <a:solidFill>
                <a:schemeClr val="accent5">
                  <a:lumMod val="10000"/>
                </a:schemeClr>
              </a:solidFill>
              <a:latin typeface="Times New Roman" pitchFamily="18" charset="0"/>
              <a:cs typeface="Times New Roman" pitchFamily="18" charset="0"/>
            </a:endParaRPr>
          </a:p>
        </p:txBody>
      </p:sp>
      <p:sp>
        <p:nvSpPr>
          <p:cNvPr id="7" name="Rectangle 4"/>
          <p:cNvSpPr txBox="1">
            <a:spLocks noChangeArrowheads="1"/>
          </p:cNvSpPr>
          <p:nvPr/>
        </p:nvSpPr>
        <p:spPr bwMode="auto">
          <a:xfrm>
            <a:off x="3124200" y="3276600"/>
            <a:ext cx="5791200" cy="2057400"/>
          </a:xfrm>
          <a:prstGeom prst="rect">
            <a:avLst/>
          </a:prstGeom>
          <a:noFill/>
          <a:ln w="9525">
            <a:noFill/>
            <a:miter lim="800000"/>
            <a:headEnd/>
            <a:tailEnd/>
          </a:ln>
          <a:effectLst/>
        </p:spPr>
        <p:txBody>
          <a:bodyPr anchor="ctr"/>
          <a:lstStyle/>
          <a:p>
            <a:pPr algn="ctr" fontAlgn="base">
              <a:spcBef>
                <a:spcPct val="0"/>
              </a:spcBef>
              <a:spcAft>
                <a:spcPct val="0"/>
              </a:spcAft>
              <a:defRPr/>
            </a:pPr>
            <a:endParaRPr lang="ru-RU" sz="2000" b="1" kern="0" dirty="0">
              <a:solidFill>
                <a:srgbClr val="C00000"/>
              </a:solidFill>
              <a:latin typeface="Times New Roman" pitchFamily="18" charset="0"/>
              <a:cs typeface="Times New Roman" pitchFamily="18" charset="0"/>
            </a:endParaRPr>
          </a:p>
        </p:txBody>
      </p:sp>
      <p:sp>
        <p:nvSpPr>
          <p:cNvPr id="8" name="Заголовок 1"/>
          <p:cNvSpPr txBox="1">
            <a:spLocks/>
          </p:cNvSpPr>
          <p:nvPr/>
        </p:nvSpPr>
        <p:spPr bwMode="auto">
          <a:xfrm>
            <a:off x="3124200" y="3200400"/>
            <a:ext cx="6934200" cy="1752600"/>
          </a:xfrm>
          <a:prstGeom prst="rect">
            <a:avLst/>
          </a:prstGeom>
          <a:noFill/>
          <a:ln w="9525">
            <a:noFill/>
            <a:miter lim="800000"/>
            <a:headEnd/>
            <a:tailEnd/>
          </a:ln>
          <a:effectLst/>
        </p:spPr>
        <p:txBody>
          <a:bodyPr anchor="ctr">
            <a:normAutofit fontScale="25000" lnSpcReduction="20000"/>
          </a:bodyPr>
          <a:lstStyle/>
          <a:p>
            <a:pPr algn="ctr" eaLnBrk="0" fontAlgn="base" hangingPunct="0">
              <a:spcBef>
                <a:spcPct val="0"/>
              </a:spcBef>
              <a:spcAft>
                <a:spcPct val="0"/>
              </a:spcAft>
              <a:defRPr/>
            </a:pPr>
            <a:r>
              <a:rPr lang="ru-RU" sz="5000" b="1" kern="0" dirty="0">
                <a:solidFill>
                  <a:srgbClr val="5EA400">
                    <a:lumMod val="5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5000" b="1" kern="0" dirty="0">
                <a:solidFill>
                  <a:srgbClr val="5EA400">
                    <a:lumMod val="5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ru-RU" sz="5000" b="1" kern="0" dirty="0">
              <a:solidFill>
                <a:srgbClr val="5EA400">
                  <a:lumMod val="5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eaLnBrk="0" fontAlgn="base" hangingPunct="0">
              <a:spcBef>
                <a:spcPct val="0"/>
              </a:spcBef>
              <a:spcAft>
                <a:spcPct val="0"/>
              </a:spcAft>
              <a:defRPr/>
            </a:pPr>
            <a:r>
              <a:rPr lang="ru-RU" sz="8000" kern="0" dirty="0">
                <a:solidFill>
                  <a:srgbClr val="000000"/>
                </a:solidFill>
                <a:effectLst>
                  <a:outerShdw blurRad="38100" dist="38100" dir="2700000" algn="tl">
                    <a:srgbClr val="000000">
                      <a:alpha val="43137"/>
                    </a:srgbClr>
                  </a:outerShdw>
                </a:effectLst>
                <a:latin typeface="Arial" panose="020B0604020202020204" pitchFamily="34" charset="0"/>
                <a:cs typeface="Arial" pitchFamily="34" charset="0"/>
              </a:rPr>
              <a:t>Предложения по мероприятиям первичной (завершающей) индивидуальной реабилитационной программы в соответствии с Положением направляются в ГУО «Социально – педагогический центр Молодечненского района» (далее СПЦ)</a:t>
            </a:r>
          </a:p>
          <a:p>
            <a:pPr algn="ctr" eaLnBrk="0" fontAlgn="base" hangingPunct="0">
              <a:spcBef>
                <a:spcPct val="0"/>
              </a:spcBef>
              <a:spcAft>
                <a:spcPct val="0"/>
              </a:spcAft>
              <a:defRPr/>
            </a:pPr>
            <a:endParaRPr lang="ru-RU" sz="8000" kern="0" dirty="0">
              <a:solidFill>
                <a:srgbClr val="000000"/>
              </a:solidFill>
              <a:effectLst>
                <a:outerShdw blurRad="38100" dist="38100" dir="2700000" algn="tl">
                  <a:srgbClr val="000000">
                    <a:alpha val="43137"/>
                  </a:srgbClr>
                </a:outerShdw>
              </a:effectLst>
              <a:latin typeface="Arial" panose="020B0604020202020204" pitchFamily="34" charset="0"/>
              <a:cs typeface="Arial" pitchFamily="34" charset="0"/>
            </a:endParaRPr>
          </a:p>
          <a:p>
            <a:pPr algn="ctr" eaLnBrk="0" fontAlgn="base" hangingPunct="0">
              <a:spcBef>
                <a:spcPct val="0"/>
              </a:spcBef>
              <a:spcAft>
                <a:spcPct val="0"/>
              </a:spcAft>
              <a:defRPr/>
            </a:pPr>
            <a:endParaRPr lang="ru-RU" sz="6700" kern="0" dirty="0">
              <a:solidFill>
                <a:srgbClr val="5F5F5F"/>
              </a:solidFill>
              <a:effectLst>
                <a:outerShdw blurRad="38100" dist="38100" dir="2700000" algn="tl">
                  <a:srgbClr val="000000">
                    <a:alpha val="43137"/>
                  </a:srgbClr>
                </a:outerShdw>
              </a:effectLst>
              <a:latin typeface="Arial" panose="020B0604020202020204" pitchFamily="34" charset="0"/>
              <a:cs typeface="Arial" pitchFamily="34" charset="0"/>
            </a:endParaRPr>
          </a:p>
          <a:p>
            <a:pPr algn="ctr" eaLnBrk="0" fontAlgn="base" hangingPunct="0">
              <a:spcBef>
                <a:spcPct val="0"/>
              </a:spcBef>
              <a:spcAft>
                <a:spcPct val="0"/>
              </a:spcAft>
              <a:defRPr/>
            </a:pPr>
            <a:endParaRPr lang="ru-RU" sz="6700" kern="0" dirty="0">
              <a:solidFill>
                <a:srgbClr val="5F5F5F"/>
              </a:solidFill>
              <a:effectLst>
                <a:outerShdw blurRad="38100" dist="38100" dir="2700000" algn="tl">
                  <a:srgbClr val="000000">
                    <a:alpha val="43137"/>
                  </a:srgbClr>
                </a:outerShdw>
              </a:effectLst>
              <a:latin typeface="Arial" panose="020B0604020202020204" pitchFamily="34" charset="0"/>
              <a:cs typeface="Arial" pitchFamily="34" charset="0"/>
            </a:endParaRPr>
          </a:p>
          <a:p>
            <a:pPr algn="ctr" eaLnBrk="0" fontAlgn="base" hangingPunct="0">
              <a:spcBef>
                <a:spcPct val="0"/>
              </a:spcBef>
              <a:spcAft>
                <a:spcPct val="0"/>
              </a:spcAft>
              <a:defRPr/>
            </a:pPr>
            <a:endParaRPr lang="ru-RU" sz="6700" kern="0" dirty="0">
              <a:solidFill>
                <a:srgbClr val="5F5F5F"/>
              </a:solidFill>
              <a:effectLst>
                <a:outerShdw blurRad="38100" dist="38100" dir="2700000" algn="tl">
                  <a:srgbClr val="000000">
                    <a:alpha val="43137"/>
                  </a:srgbClr>
                </a:outerShdw>
              </a:effectLst>
              <a:latin typeface="Arial" panose="020B0604020202020204" pitchFamily="34" charset="0"/>
              <a:cs typeface="Arial" pitchFamily="34" charset="0"/>
            </a:endParaRPr>
          </a:p>
          <a:p>
            <a:pPr algn="ctr" eaLnBrk="0" fontAlgn="base" hangingPunct="0">
              <a:spcBef>
                <a:spcPct val="0"/>
              </a:spcBef>
              <a:spcAft>
                <a:spcPct val="0"/>
              </a:spcAft>
              <a:defRPr/>
            </a:pPr>
            <a:endParaRPr lang="ru-RU" sz="6700" kern="0" dirty="0">
              <a:solidFill>
                <a:srgbClr val="5F5F5F"/>
              </a:solidFill>
              <a:effectLst>
                <a:outerShdw blurRad="38100" dist="38100" dir="2700000" algn="tl">
                  <a:srgbClr val="000000">
                    <a:alpha val="43137"/>
                  </a:srgbClr>
                </a:outerShdw>
              </a:effectLst>
              <a:latin typeface="Arial" panose="020B0604020202020204" pitchFamily="34" charset="0"/>
              <a:cs typeface="Arial" pitchFamily="34" charset="0"/>
            </a:endParaRPr>
          </a:p>
          <a:p>
            <a:pPr algn="ctr" eaLnBrk="0" fontAlgn="base" hangingPunct="0">
              <a:spcBef>
                <a:spcPct val="0"/>
              </a:spcBef>
              <a:spcAft>
                <a:spcPct val="0"/>
              </a:spcAft>
              <a:defRPr/>
            </a:pPr>
            <a:endParaRPr lang="ru-RU" sz="6700" kern="0" dirty="0">
              <a:solidFill>
                <a:srgbClr val="5F5F5F"/>
              </a:solidFill>
              <a:effectLst>
                <a:outerShdw blurRad="38100" dist="38100" dir="2700000" algn="tl">
                  <a:srgbClr val="000000">
                    <a:alpha val="43137"/>
                  </a:srgbClr>
                </a:outerShdw>
              </a:effectLst>
              <a:latin typeface="Arial" panose="020B0604020202020204" pitchFamily="34" charset="0"/>
              <a:cs typeface="Arial" pitchFamily="34" charset="0"/>
            </a:endParaRPr>
          </a:p>
        </p:txBody>
      </p:sp>
      <p:sp>
        <p:nvSpPr>
          <p:cNvPr id="9" name="Заголовок 1"/>
          <p:cNvSpPr txBox="1">
            <a:spLocks/>
          </p:cNvSpPr>
          <p:nvPr/>
        </p:nvSpPr>
        <p:spPr bwMode="auto">
          <a:xfrm>
            <a:off x="3200400" y="4267200"/>
            <a:ext cx="6629400" cy="2057400"/>
          </a:xfrm>
          <a:prstGeom prst="rect">
            <a:avLst/>
          </a:prstGeom>
          <a:noFill/>
          <a:ln w="9525">
            <a:noFill/>
            <a:miter lim="800000"/>
            <a:headEnd/>
            <a:tailEnd/>
          </a:ln>
          <a:effectLst/>
        </p:spPr>
        <p:txBody>
          <a:bodyPr anchor="ctr">
            <a:normAutofit fontScale="60000" lnSpcReduction="20000"/>
          </a:bodyPr>
          <a:lstStyle/>
          <a:p>
            <a:pPr eaLnBrk="0" fontAlgn="base" hangingPunct="0">
              <a:spcBef>
                <a:spcPct val="0"/>
              </a:spcBef>
              <a:spcAft>
                <a:spcPct val="0"/>
              </a:spcAft>
              <a:defRPr/>
            </a:pPr>
            <a:r>
              <a:rPr lang="ru-RU" sz="2800" b="1" kern="0" dirty="0">
                <a:solidFill>
                  <a:srgbClr val="000000"/>
                </a:solidFill>
                <a:effectLst>
                  <a:outerShdw blurRad="38100" dist="38100" dir="2700000" algn="tl">
                    <a:srgbClr val="000000">
                      <a:alpha val="43137"/>
                    </a:srgbClr>
                  </a:outerShdw>
                </a:effectLst>
                <a:latin typeface="Arial" panose="020B0604020202020204" pitchFamily="34" charset="0"/>
                <a:cs typeface="Arial" pitchFamily="34" charset="0"/>
              </a:rPr>
              <a:t>Предложения  учреждений образования района по мероприятиям первичной (завершающей) индивидуальной реабилитационной программы:</a:t>
            </a:r>
          </a:p>
          <a:p>
            <a:pPr eaLnBrk="0" fontAlgn="base" hangingPunct="0">
              <a:spcBef>
                <a:spcPct val="0"/>
              </a:spcBef>
              <a:spcAft>
                <a:spcPct val="0"/>
              </a:spcAft>
              <a:defRPr/>
            </a:pPr>
            <a:endParaRPr lang="ru-RU" sz="2800" b="1" kern="0" dirty="0">
              <a:solidFill>
                <a:srgbClr val="000000"/>
              </a:solidFill>
              <a:effectLst>
                <a:outerShdw blurRad="38100" dist="38100" dir="2700000" algn="tl">
                  <a:srgbClr val="000000">
                    <a:alpha val="43137"/>
                  </a:srgbClr>
                </a:outerShdw>
              </a:effectLst>
              <a:latin typeface="Arial" panose="020B0604020202020204" pitchFamily="34" charset="0"/>
              <a:cs typeface="Arial" pitchFamily="34" charset="0"/>
            </a:endParaRPr>
          </a:p>
          <a:p>
            <a:pPr algn="just" fontAlgn="base">
              <a:spcBef>
                <a:spcPct val="0"/>
              </a:spcBef>
              <a:spcAft>
                <a:spcPct val="0"/>
              </a:spcAft>
              <a:buFont typeface="Wingdings" pitchFamily="2" charset="2"/>
              <a:buChar char="q"/>
              <a:defRPr/>
            </a:pPr>
            <a:r>
              <a:rPr lang="ru-RU" sz="2800" b="1" dirty="0">
                <a:solidFill>
                  <a:srgbClr val="000000"/>
                </a:solidFill>
                <a:effectLst>
                  <a:outerShdw blurRad="38100" dist="38100" dir="2700000" algn="tl">
                    <a:srgbClr val="000000">
                      <a:alpha val="43137"/>
                    </a:srgbClr>
                  </a:outerShdw>
                </a:effectLst>
                <a:latin typeface="Arial" panose="020B0604020202020204" pitchFamily="34" charset="0"/>
                <a:cs typeface="Arial" pitchFamily="34" charset="0"/>
              </a:rPr>
              <a:t>утверждаются руководителем учреждения.  </a:t>
            </a:r>
          </a:p>
          <a:p>
            <a:pPr algn="just" fontAlgn="base">
              <a:spcBef>
                <a:spcPct val="0"/>
              </a:spcBef>
              <a:spcAft>
                <a:spcPct val="0"/>
              </a:spcAft>
              <a:buFont typeface="Wingdings" pitchFamily="2" charset="2"/>
              <a:buChar char="q"/>
              <a:defRPr/>
            </a:pPr>
            <a:r>
              <a:rPr lang="ru-RU" sz="2800" b="1" dirty="0">
                <a:solidFill>
                  <a:srgbClr val="000000"/>
                </a:solidFill>
                <a:effectLst>
                  <a:outerShdw blurRad="38100" dist="38100" dir="2700000" algn="tl">
                    <a:srgbClr val="000000">
                      <a:alpha val="43137"/>
                    </a:srgbClr>
                  </a:outerShdw>
                </a:effectLst>
                <a:latin typeface="Arial" panose="020B0604020202020204" pitchFamily="34" charset="0"/>
                <a:cs typeface="Arial" pitchFamily="34" charset="0"/>
              </a:rPr>
              <a:t>подписываются заместителем директора по воспитательной      работе.</a:t>
            </a:r>
          </a:p>
          <a:p>
            <a:pPr algn="just" eaLnBrk="0" fontAlgn="base" hangingPunct="0">
              <a:spcBef>
                <a:spcPct val="0"/>
              </a:spcBef>
              <a:spcAft>
                <a:spcPct val="0"/>
              </a:spcAft>
              <a:defRPr/>
            </a:pPr>
            <a:r>
              <a:rPr lang="ru-RU" sz="2800" b="1" kern="0" dirty="0">
                <a:solidFill>
                  <a:srgbClr val="000000"/>
                </a:solidFill>
                <a:effectLst>
                  <a:outerShdw blurRad="38100" dist="38100" dir="2700000" algn="tl">
                    <a:srgbClr val="000000">
                      <a:alpha val="43137"/>
                    </a:srgbClr>
                  </a:outerShdw>
                </a:effectLst>
                <a:latin typeface="Arial" panose="020B0604020202020204" pitchFamily="34" charset="0"/>
                <a:cs typeface="Arial" pitchFamily="34" charset="0"/>
              </a:rPr>
              <a:t/>
            </a:r>
            <a:br>
              <a:rPr lang="ru-RU" sz="2800" b="1" kern="0" dirty="0">
                <a:solidFill>
                  <a:srgbClr val="000000"/>
                </a:solidFill>
                <a:effectLst>
                  <a:outerShdw blurRad="38100" dist="38100" dir="2700000" algn="tl">
                    <a:srgbClr val="000000">
                      <a:alpha val="43137"/>
                    </a:srgbClr>
                  </a:outerShdw>
                </a:effectLst>
                <a:latin typeface="Arial" panose="020B0604020202020204" pitchFamily="34" charset="0"/>
                <a:cs typeface="Arial" pitchFamily="34" charset="0"/>
              </a:rPr>
            </a:br>
            <a:endParaRPr lang="ru-RU" sz="2800" b="1" kern="0" dirty="0">
              <a:solidFill>
                <a:srgbClr val="000000"/>
              </a:solidFill>
              <a:latin typeface="Microsoft Sans Serif"/>
            </a:endParaRPr>
          </a:p>
        </p:txBody>
      </p:sp>
    </p:spTree>
    <p:extLst>
      <p:ext uri="{BB962C8B-B14F-4D97-AF65-F5344CB8AC3E}">
        <p14:creationId xmlns:p14="http://schemas.microsoft.com/office/powerpoint/2010/main" val="37560604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noGrp="1"/>
          </p:cNvSpPr>
          <p:nvPr>
            <p:ph type="title"/>
          </p:nvPr>
        </p:nvSpPr>
        <p:spPr/>
        <p:txBody>
          <a:bodyPr/>
          <a:lstStyle/>
          <a:p>
            <a:endParaRPr lang="ru-RU" altLang="ru-RU" smtClean="0"/>
          </a:p>
        </p:txBody>
      </p:sp>
      <p:sp>
        <p:nvSpPr>
          <p:cNvPr id="11267" name="Содержимое 2"/>
          <p:cNvSpPr>
            <a:spLocks noGrp="1"/>
          </p:cNvSpPr>
          <p:nvPr>
            <p:ph idx="1"/>
          </p:nvPr>
        </p:nvSpPr>
        <p:spPr/>
        <p:txBody>
          <a:bodyPr/>
          <a:lstStyle/>
          <a:p>
            <a:endParaRPr lang="ru-RU" altLang="ru-RU" smtClean="0"/>
          </a:p>
        </p:txBody>
      </p:sp>
      <p:pic>
        <p:nvPicPr>
          <p:cNvPr id="11268" name="Содержимое 4"/>
          <p:cNvPicPr>
            <a:picLocks/>
          </p:cNvPicPr>
          <p:nvPr/>
        </p:nvPicPr>
        <p:blipFill>
          <a:blip r:embed="rId2">
            <a:extLst>
              <a:ext uri="{28A0092B-C50C-407E-A947-70E740481C1C}">
                <a14:useLocalDpi xmlns:a14="http://schemas.microsoft.com/office/drawing/2010/main" val="0"/>
              </a:ext>
            </a:extLst>
          </a:blip>
          <a:srcRect l="24371" t="22646" r="20950" b="20842"/>
          <a:stretch>
            <a:fillRect/>
          </a:stretch>
        </p:blipFill>
        <p:spPr bwMode="auto">
          <a:xfrm>
            <a:off x="2819401" y="304800"/>
            <a:ext cx="7402513" cy="635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330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00400" y="228600"/>
            <a:ext cx="6781800" cy="2554288"/>
          </a:xfrm>
          <a:prstGeom prst="rect">
            <a:avLst/>
          </a:prstGeom>
        </p:spPr>
        <p:txBody>
          <a:bodyPr>
            <a:spAutoFit/>
          </a:bodyPr>
          <a:lstStyle/>
          <a:p>
            <a:pPr algn="just" fontAlgn="base">
              <a:spcBef>
                <a:spcPct val="0"/>
              </a:spcBef>
              <a:spcAft>
                <a:spcPct val="0"/>
              </a:spcAft>
              <a:buFont typeface="Wingdings" pitchFamily="2" charset="2"/>
              <a:buChar char="q"/>
              <a:defRPr/>
            </a:pPr>
            <a:r>
              <a:rPr lang="ru-RU" sz="2000" dirty="0">
                <a:solidFill>
                  <a:srgbClr val="000000"/>
                </a:solidFill>
                <a:effectLst>
                  <a:outerShdw blurRad="38100" dist="38100" dir="2700000" algn="tl">
                    <a:srgbClr val="000000">
                      <a:alpha val="43137"/>
                    </a:srgbClr>
                  </a:outerShdw>
                </a:effectLst>
                <a:latin typeface="Arial" panose="020B0604020202020204" pitchFamily="34" charset="0"/>
                <a:cs typeface="Arial" pitchFamily="34" charset="0"/>
              </a:rPr>
              <a:t>Мероприятия подбираются с  учетом </a:t>
            </a:r>
            <a:r>
              <a:rPr lang="ru-RU" sz="2000" b="1" dirty="0">
                <a:solidFill>
                  <a:srgbClr val="000000"/>
                </a:solidFill>
                <a:effectLst>
                  <a:outerShdw blurRad="38100" dist="38100" dir="2700000" algn="tl">
                    <a:srgbClr val="000000">
                      <a:alpha val="43137"/>
                    </a:srgbClr>
                  </a:outerShdw>
                </a:effectLst>
                <a:latin typeface="Arial" panose="020B0604020202020204" pitchFamily="34" charset="0"/>
                <a:cs typeface="Arial" pitchFamily="34" charset="0"/>
              </a:rPr>
              <a:t>индивидуальных</a:t>
            </a:r>
            <a:r>
              <a:rPr lang="ru-RU" sz="2000" dirty="0">
                <a:solidFill>
                  <a:srgbClr val="000000"/>
                </a:solidFill>
                <a:effectLst>
                  <a:outerShdw blurRad="38100" dist="38100" dir="2700000" algn="tl">
                    <a:srgbClr val="000000">
                      <a:alpha val="43137"/>
                    </a:srgbClr>
                  </a:outerShdw>
                </a:effectLst>
                <a:latin typeface="Arial" panose="020B0604020202020204" pitchFamily="34" charset="0"/>
                <a:cs typeface="Arial" pitchFamily="34" charset="0"/>
              </a:rPr>
              <a:t> особенностей несовершеннолетнего и особенностей воспитания его в семье, не должны дублироваться из программы в программу.</a:t>
            </a:r>
          </a:p>
          <a:p>
            <a:pPr algn="just" fontAlgn="base">
              <a:spcBef>
                <a:spcPct val="0"/>
              </a:spcBef>
              <a:spcAft>
                <a:spcPct val="0"/>
              </a:spcAft>
              <a:buFont typeface="Wingdings" pitchFamily="2" charset="2"/>
              <a:buChar char="q"/>
              <a:defRPr/>
            </a:pPr>
            <a:r>
              <a:rPr lang="ru-RU" sz="2000" dirty="0">
                <a:solidFill>
                  <a:srgbClr val="000000"/>
                </a:solidFill>
                <a:effectLst>
                  <a:outerShdw blurRad="38100" dist="38100" dir="2700000" algn="tl">
                    <a:srgbClr val="000000">
                      <a:alpha val="43137"/>
                    </a:srgbClr>
                  </a:outerShdw>
                </a:effectLst>
                <a:latin typeface="Arial" panose="020B0604020202020204" pitchFamily="34" charset="0"/>
                <a:cs typeface="Arial" pitchFamily="34" charset="0"/>
              </a:rPr>
              <a:t>В обязательном порядке указывать контактные телефоны несовершеннолетнего и законных представителей.</a:t>
            </a:r>
          </a:p>
        </p:txBody>
      </p:sp>
      <p:sp>
        <p:nvSpPr>
          <p:cNvPr id="5" name="Заголовок 1"/>
          <p:cNvSpPr>
            <a:spLocks noGrp="1"/>
          </p:cNvSpPr>
          <p:nvPr>
            <p:ph type="title"/>
          </p:nvPr>
        </p:nvSpPr>
        <p:spPr>
          <a:xfrm>
            <a:off x="3276600" y="2743200"/>
            <a:ext cx="7162800" cy="1828800"/>
          </a:xfrm>
        </p:spPr>
        <p:txBody>
          <a:bodyPr>
            <a:normAutofit fontScale="90000"/>
          </a:bodyPr>
          <a:lstStyle/>
          <a:p>
            <a:pPr>
              <a:defRPr/>
            </a:pPr>
            <a:r>
              <a:rPr lang="ru-RU" sz="20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20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0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20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0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20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2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Одновременно с предложениями по мероприятиям в СПЦ предоставляются следующие документы:</a:t>
            </a:r>
            <a:br>
              <a:rPr lang="ru-RU" sz="22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2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u-RU" sz="2200" b="1" dirty="0">
                <a:solidFill>
                  <a:srgbClr val="000000"/>
                </a:solidFill>
                <a:latin typeface="Times New Roman" panose="02020603050405020304" pitchFamily="18" charset="0"/>
                <a:cs typeface="Times New Roman" panose="02020603050405020304" pitchFamily="18" charset="0"/>
              </a:rPr>
              <a:t>психологическая характеристика несовершеннолетнего</a:t>
            </a:r>
            <a:br>
              <a:rPr lang="ru-RU" sz="2200" b="1" dirty="0">
                <a:solidFill>
                  <a:srgbClr val="000000"/>
                </a:solidFill>
                <a:latin typeface="Times New Roman" panose="02020603050405020304" pitchFamily="18" charset="0"/>
                <a:cs typeface="Times New Roman" panose="02020603050405020304" pitchFamily="18" charset="0"/>
              </a:rPr>
            </a:br>
            <a:r>
              <a:rPr lang="ru-RU" sz="2200" b="1" dirty="0">
                <a:solidFill>
                  <a:srgbClr val="000000"/>
                </a:solidFill>
                <a:latin typeface="Times New Roman" panose="02020603050405020304" pitchFamily="18" charset="0"/>
                <a:cs typeface="Times New Roman" panose="02020603050405020304" pitchFamily="18" charset="0"/>
              </a:rPr>
              <a:t>- информация о результатах проделанной работы в период ИПР </a:t>
            </a:r>
            <a:r>
              <a:rPr lang="ru-RU" sz="2200" b="1" dirty="0">
                <a:latin typeface="Times New Roman" panose="02020603050405020304" pitchFamily="18" charset="0"/>
                <a:cs typeface="Times New Roman" panose="02020603050405020304" pitchFamily="18" charset="0"/>
              </a:rPr>
              <a:t/>
            </a:r>
            <a:br>
              <a:rPr lang="ru-RU" sz="2200" b="1" dirty="0">
                <a:latin typeface="Times New Roman" panose="02020603050405020304" pitchFamily="18" charset="0"/>
                <a:cs typeface="Times New Roman" panose="02020603050405020304" pitchFamily="18" charset="0"/>
              </a:rPr>
            </a:br>
            <a:r>
              <a:rPr lang="ru-RU" sz="20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20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0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20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ru-RU" sz="20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292" name="TextBox 6"/>
          <p:cNvSpPr txBox="1">
            <a:spLocks noChangeArrowheads="1"/>
          </p:cNvSpPr>
          <p:nvPr/>
        </p:nvSpPr>
        <p:spPr bwMode="auto">
          <a:xfrm>
            <a:off x="3352800" y="4419600"/>
            <a:ext cx="70104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Microsoft Sans Serif" panose="020B0604020202020204" pitchFamily="34" charset="0"/>
              </a:defRPr>
            </a:lvl1pPr>
            <a:lvl2pPr marL="742950" indent="-285750">
              <a:spcBef>
                <a:spcPct val="20000"/>
              </a:spcBef>
              <a:buChar char="–"/>
              <a:defRPr sz="2800">
                <a:solidFill>
                  <a:schemeClr val="tx1"/>
                </a:solidFill>
                <a:latin typeface="Microsoft Sans Serif" panose="020B0604020202020204" pitchFamily="34" charset="0"/>
              </a:defRPr>
            </a:lvl2pPr>
            <a:lvl3pPr marL="1143000" indent="-228600">
              <a:spcBef>
                <a:spcPct val="20000"/>
              </a:spcBef>
              <a:buChar char="•"/>
              <a:defRPr sz="2400">
                <a:solidFill>
                  <a:schemeClr val="tx1"/>
                </a:solidFill>
                <a:latin typeface="Microsoft Sans Serif" panose="020B0604020202020204" pitchFamily="34" charset="0"/>
              </a:defRPr>
            </a:lvl3pPr>
            <a:lvl4pPr marL="1600200" indent="-228600">
              <a:spcBef>
                <a:spcPct val="20000"/>
              </a:spcBef>
              <a:buChar char="–"/>
              <a:defRPr sz="2000">
                <a:solidFill>
                  <a:schemeClr val="tx1"/>
                </a:solidFill>
                <a:latin typeface="Microsoft Sans Serif" panose="020B0604020202020204" pitchFamily="34" charset="0"/>
              </a:defRPr>
            </a:lvl4pPr>
            <a:lvl5pPr marL="2057400" indent="-228600">
              <a:spcBef>
                <a:spcPct val="20000"/>
              </a:spcBef>
              <a:buChar char="»"/>
              <a:defRPr sz="2000">
                <a:solidFill>
                  <a:schemeClr val="tx1"/>
                </a:solidFill>
                <a:latin typeface="Microsoft Sans Serif"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Microsoft Sans Serif"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Microsoft Sans Serif"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Microsoft Sans Serif"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Microsoft Sans Serif" panose="020B0604020202020204" pitchFamily="34" charset="0"/>
              </a:defRPr>
            </a:lvl9pPr>
          </a:lstStyle>
          <a:p>
            <a:pPr algn="just" fontAlgn="base">
              <a:spcBef>
                <a:spcPct val="0"/>
              </a:spcBef>
              <a:spcAft>
                <a:spcPct val="0"/>
              </a:spcAft>
              <a:buNone/>
            </a:pPr>
            <a:r>
              <a:rPr lang="ru-RU" altLang="ru-RU" sz="2500">
                <a:solidFill>
                  <a:srgbClr val="5F5F5F"/>
                </a:solidFill>
                <a:latin typeface="Arial" panose="020B0604020202020204" pitchFamily="34" charset="0"/>
                <a:cs typeface="Arial" panose="020B0604020202020204" pitchFamily="34" charset="0"/>
              </a:rPr>
              <a:t>К разработке программы КР привлекаются:</a:t>
            </a:r>
          </a:p>
          <a:p>
            <a:pPr algn="just" fontAlgn="base">
              <a:spcBef>
                <a:spcPct val="0"/>
              </a:spcBef>
              <a:spcAft>
                <a:spcPct val="0"/>
              </a:spcAft>
              <a:buNone/>
            </a:pPr>
            <a:r>
              <a:rPr lang="ru-RU" altLang="ru-RU" sz="2500" u="sng">
                <a:solidFill>
                  <a:srgbClr val="FF0000"/>
                </a:solidFill>
                <a:latin typeface="Arial" panose="020B0604020202020204" pitchFamily="34" charset="0"/>
                <a:cs typeface="Arial" panose="020B0604020202020204" pitchFamily="34" charset="0"/>
              </a:rPr>
              <a:t>законные представители, сам несовершеннолетний, а также общественные объединения</a:t>
            </a:r>
          </a:p>
        </p:txBody>
      </p:sp>
    </p:spTree>
    <p:extLst>
      <p:ext uri="{BB962C8B-B14F-4D97-AF65-F5344CB8AC3E}">
        <p14:creationId xmlns:p14="http://schemas.microsoft.com/office/powerpoint/2010/main" val="3162995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bwMode="auto">
          <a:xfrm>
            <a:off x="3124201" y="304800"/>
            <a:ext cx="7345363" cy="1752600"/>
          </a:xfrm>
          <a:prstGeom prst="rect">
            <a:avLst/>
          </a:prstGeom>
          <a:noFill/>
          <a:ln w="9525">
            <a:noFill/>
            <a:miter lim="800000"/>
            <a:headEnd/>
            <a:tailEnd/>
          </a:ln>
          <a:effectLst/>
        </p:spPr>
        <p:txBody>
          <a:bodyPr anchor="ctr">
            <a:normAutofit fontScale="75000" lnSpcReduction="20000"/>
          </a:bodyPr>
          <a:lstStyle/>
          <a:p>
            <a:pPr eaLnBrk="0" fontAlgn="base" hangingPunct="0">
              <a:spcBef>
                <a:spcPct val="0"/>
              </a:spcBef>
              <a:spcAft>
                <a:spcPct val="0"/>
              </a:spcAft>
              <a:defRPr/>
            </a:pPr>
            <a:r>
              <a:rPr lang="ru-RU" sz="4400" b="1" kern="0" dirty="0">
                <a:solidFill>
                  <a:srgbClr val="000000"/>
                </a:solidFill>
                <a:effectLst>
                  <a:outerShdw blurRad="38100" dist="38100" dir="2700000" algn="tl">
                    <a:srgbClr val="000000">
                      <a:alpha val="43137"/>
                    </a:srgbClr>
                  </a:outerShdw>
                </a:effectLst>
                <a:latin typeface="Arial" panose="020B0604020202020204" pitchFamily="34" charset="0"/>
                <a:cs typeface="Arial" pitchFamily="34" charset="0"/>
              </a:rPr>
              <a:t>Положением установлены индикаторы и показатели эффективности выполнения того или иного мероприяти</a:t>
            </a:r>
            <a:r>
              <a:rPr lang="ru-RU" sz="4400" kern="0" dirty="0">
                <a:solidFill>
                  <a:srgbClr val="5F5F5F"/>
                </a:solidFill>
                <a:effectLst>
                  <a:outerShdw blurRad="38100" dist="38100" dir="2700000" algn="tl">
                    <a:srgbClr val="000000">
                      <a:alpha val="43137"/>
                    </a:srgbClr>
                  </a:outerShdw>
                </a:effectLst>
                <a:latin typeface="Arial" panose="020B0604020202020204" pitchFamily="34" charset="0"/>
                <a:cs typeface="Arial" pitchFamily="34" charset="0"/>
              </a:rPr>
              <a:t>я</a:t>
            </a:r>
          </a:p>
        </p:txBody>
      </p:sp>
      <p:pic>
        <p:nvPicPr>
          <p:cNvPr id="1331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76600" y="2409826"/>
            <a:ext cx="7162800" cy="2181225"/>
          </a:xfrm>
        </p:spPr>
      </p:pic>
    </p:spTree>
    <p:extLst>
      <p:ext uri="{BB962C8B-B14F-4D97-AF65-F5344CB8AC3E}">
        <p14:creationId xmlns:p14="http://schemas.microsoft.com/office/powerpoint/2010/main" val="1615057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bwMode="auto">
          <a:xfrm>
            <a:off x="2847976" y="-200025"/>
            <a:ext cx="10018713" cy="1752600"/>
          </a:xfrm>
          <a:prstGeom prst="rect">
            <a:avLst/>
          </a:prstGeom>
          <a:noFill/>
          <a:ln w="9525">
            <a:noFill/>
            <a:miter lim="800000"/>
            <a:headEnd/>
            <a:tailEnd/>
          </a:ln>
          <a:effectLst/>
        </p:spPr>
        <p:txBody>
          <a:bodyPr anchor="ctr"/>
          <a:lstStyle/>
          <a:p>
            <a:pPr eaLnBrk="0" fontAlgn="base" hangingPunct="0">
              <a:spcBef>
                <a:spcPct val="0"/>
              </a:spcBef>
              <a:spcAft>
                <a:spcPct val="0"/>
              </a:spcAft>
              <a:defRPr/>
            </a:pPr>
            <a:r>
              <a:rPr lang="ru-RU" sz="4400" b="1" kern="0" dirty="0">
                <a:solidFill>
                  <a:srgbClr val="000000"/>
                </a:solidFill>
                <a:effectLst>
                  <a:outerShdw blurRad="38100" dist="38100" dir="2700000" algn="tl">
                    <a:srgbClr val="000000">
                      <a:alpha val="43137"/>
                    </a:srgbClr>
                  </a:outerShdw>
                </a:effectLst>
                <a:latin typeface="Arial" panose="020B0604020202020204" pitchFamily="34" charset="0"/>
                <a:cs typeface="Arial" pitchFamily="34" charset="0"/>
              </a:rPr>
              <a:t>Например:</a:t>
            </a:r>
          </a:p>
        </p:txBody>
      </p:sp>
      <p:pic>
        <p:nvPicPr>
          <p:cNvPr id="14339" name="Рисунок 4"/>
          <p:cNvPicPr>
            <a:picLocks noChangeAspect="1" noChangeArrowheads="1"/>
          </p:cNvPicPr>
          <p:nvPr/>
        </p:nvPicPr>
        <p:blipFill>
          <a:blip r:embed="rId2">
            <a:extLst>
              <a:ext uri="{28A0092B-C50C-407E-A947-70E740481C1C}">
                <a14:useLocalDpi xmlns:a14="http://schemas.microsoft.com/office/drawing/2010/main" val="0"/>
              </a:ext>
            </a:extLst>
          </a:blip>
          <a:srcRect l="25334" t="18236" r="20792" b="35471"/>
          <a:stretch>
            <a:fillRect/>
          </a:stretch>
        </p:blipFill>
        <p:spPr bwMode="auto">
          <a:xfrm>
            <a:off x="2365376" y="990600"/>
            <a:ext cx="7693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3386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3657600" y="304800"/>
            <a:ext cx="6858000" cy="1143000"/>
          </a:xfrm>
        </p:spPr>
        <p:txBody>
          <a:bodyPr>
            <a:normAutofit/>
          </a:bodyPr>
          <a:lstStyle/>
          <a:p>
            <a:pPr>
              <a:defRPr/>
            </a:pPr>
            <a:r>
              <a:rPr lang="ru-RU" sz="2800" dirty="0">
                <a:effectLst>
                  <a:outerShdw blurRad="38100" dist="38100" dir="2700000" algn="tl">
                    <a:srgbClr val="000000">
                      <a:alpha val="43137"/>
                    </a:srgbClr>
                  </a:outerShdw>
                </a:effectLst>
                <a:latin typeface="Arial" pitchFamily="34" charset="0"/>
                <a:cs typeface="Arial" pitchFamily="34" charset="0"/>
              </a:rPr>
              <a:t/>
            </a:r>
            <a:br>
              <a:rPr lang="ru-RU" sz="2800" dirty="0">
                <a:effectLst>
                  <a:outerShdw blurRad="38100" dist="38100" dir="2700000" algn="tl">
                    <a:srgbClr val="000000">
                      <a:alpha val="43137"/>
                    </a:srgbClr>
                  </a:outerShdw>
                </a:effectLst>
                <a:latin typeface="Arial" pitchFamily="34" charset="0"/>
                <a:cs typeface="Arial" pitchFamily="34" charset="0"/>
              </a:rPr>
            </a:br>
            <a:endParaRPr lang="ru-RU" sz="2800" dirty="0"/>
          </a:p>
        </p:txBody>
      </p:sp>
      <p:sp>
        <p:nvSpPr>
          <p:cNvPr id="5" name="Прямоугольник 4"/>
          <p:cNvSpPr/>
          <p:nvPr/>
        </p:nvSpPr>
        <p:spPr>
          <a:xfrm>
            <a:off x="3429000" y="228601"/>
            <a:ext cx="6553200" cy="3046413"/>
          </a:xfrm>
          <a:prstGeom prst="rect">
            <a:avLst/>
          </a:prstGeom>
        </p:spPr>
        <p:txBody>
          <a:bodyPr>
            <a:spAutoFit/>
          </a:bodyPr>
          <a:lstStyle/>
          <a:p>
            <a:pPr algn="just" eaLnBrk="0" fontAlgn="base" hangingPunct="0">
              <a:spcBef>
                <a:spcPct val="0"/>
              </a:spcBef>
              <a:spcAft>
                <a:spcPct val="0"/>
              </a:spcAft>
              <a:defRPr/>
            </a:pPr>
            <a:r>
              <a:rPr lang="ru-RU" sz="2400" b="1" kern="0" dirty="0">
                <a:solidFill>
                  <a:srgbClr val="000000"/>
                </a:solidFill>
                <a:effectLst>
                  <a:outerShdw blurRad="38100" dist="38100" dir="2700000" algn="tl">
                    <a:srgbClr val="000000">
                      <a:alpha val="43137"/>
                    </a:srgbClr>
                  </a:outerShdw>
                </a:effectLst>
                <a:latin typeface="Arial" panose="020B0604020202020204" pitchFamily="34" charset="0"/>
                <a:cs typeface="Arial" pitchFamily="34" charset="0"/>
              </a:rPr>
              <a:t>Специалист СПЦ, ответственный за организацию работы данного направления изучает предложения субъектов профилактики, характеристику несовершеннолетнего и его семьи и сводит все в единую первичную индивидуальную реабилитационную программу. </a:t>
            </a:r>
          </a:p>
        </p:txBody>
      </p:sp>
      <p:pic>
        <p:nvPicPr>
          <p:cNvPr id="15364" name="Рисунок 5"/>
          <p:cNvPicPr>
            <a:picLocks noChangeAspect="1" noChangeArrowheads="1"/>
          </p:cNvPicPr>
          <p:nvPr/>
        </p:nvPicPr>
        <p:blipFill>
          <a:blip r:embed="rId2">
            <a:extLst>
              <a:ext uri="{28A0092B-C50C-407E-A947-70E740481C1C}">
                <a14:useLocalDpi xmlns:a14="http://schemas.microsoft.com/office/drawing/2010/main" val="0"/>
              </a:ext>
            </a:extLst>
          </a:blip>
          <a:srcRect l="11064" t="13828" r="9727" b="42838"/>
          <a:stretch>
            <a:fillRect/>
          </a:stretch>
        </p:blipFill>
        <p:spPr bwMode="auto">
          <a:xfrm>
            <a:off x="3200400" y="3352800"/>
            <a:ext cx="7196138"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8099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8000">
              <a:schemeClr val="bg2"/>
            </a:gs>
            <a:gs pos="85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8" name="Заголовок 1"/>
          <p:cNvSpPr txBox="1">
            <a:spLocks/>
          </p:cNvSpPr>
          <p:nvPr/>
        </p:nvSpPr>
        <p:spPr>
          <a:xfrm>
            <a:off x="1683421" y="1538969"/>
            <a:ext cx="8407023" cy="2080580"/>
          </a:xfrm>
          <a:prstGeom prst="rect">
            <a:avLst/>
          </a:prstGeom>
        </p:spPr>
        <p:txBody>
          <a:bodyPr vert="horz" lIns="91440" tIns="45720" rIns="91440" bIns="45720" rtlCol="0" anchor="b">
            <a:noAutofit/>
          </a:bodyPr>
          <a:lstStyle>
            <a:lvl1pPr algn="ct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endParaRPr lang="ru-RU" sz="2000" b="1" dirty="0">
              <a:solidFill>
                <a:schemeClr val="tx1"/>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206952" y="4562961"/>
            <a:ext cx="2952937" cy="1580187"/>
          </a:xfrm>
          <a:prstGeom prst="rect">
            <a:avLst/>
          </a:prstGeom>
        </p:spPr>
      </p:pic>
      <p:sp>
        <p:nvSpPr>
          <p:cNvPr id="2" name="Прямоугольник 1"/>
          <p:cNvSpPr/>
          <p:nvPr/>
        </p:nvSpPr>
        <p:spPr>
          <a:xfrm>
            <a:off x="1574156" y="1527171"/>
            <a:ext cx="9479666" cy="1815882"/>
          </a:xfrm>
          <a:prstGeom prst="rect">
            <a:avLst/>
          </a:prstGeom>
        </p:spPr>
        <p:txBody>
          <a:bodyPr wrap="square">
            <a:spAutoFit/>
          </a:bodyPr>
          <a:lstStyle/>
          <a:p>
            <a:pPr algn="ctr"/>
            <a:r>
              <a:rPr lang="ru-RU" sz="2800" b="1" dirty="0" smtClean="0">
                <a:latin typeface="Times New Roman" panose="02020603050405020304" pitchFamily="18" charset="0"/>
                <a:cs typeface="Times New Roman" panose="02020603050405020304" pitchFamily="18" charset="0"/>
              </a:rPr>
              <a:t>«Практическая </a:t>
            </a:r>
            <a:r>
              <a:rPr lang="ru-RU" sz="2800" b="1" dirty="0">
                <a:latin typeface="Times New Roman" panose="02020603050405020304" pitchFamily="18" charset="0"/>
                <a:cs typeface="Times New Roman" panose="02020603050405020304" pitchFamily="18" charset="0"/>
              </a:rPr>
              <a:t>реализация требований нормативной</a:t>
            </a:r>
          </a:p>
          <a:p>
            <a:pPr algn="ctr"/>
            <a:r>
              <a:rPr lang="ru-RU" sz="2800" b="1" dirty="0">
                <a:latin typeface="Times New Roman" panose="02020603050405020304" pitchFamily="18" charset="0"/>
                <a:cs typeface="Times New Roman" panose="02020603050405020304" pitchFamily="18" charset="0"/>
              </a:rPr>
              <a:t>правовой документации по организации и проведению</a:t>
            </a:r>
          </a:p>
          <a:p>
            <a:pPr algn="ctr"/>
            <a:r>
              <a:rPr lang="ru-RU" sz="2800" b="1" dirty="0">
                <a:latin typeface="Times New Roman" panose="02020603050405020304" pitchFamily="18" charset="0"/>
                <a:cs typeface="Times New Roman" panose="02020603050405020304" pitchFamily="18" charset="0"/>
              </a:rPr>
              <a:t>комплексной реабилитации несовершеннолетних в</a:t>
            </a:r>
          </a:p>
          <a:p>
            <a:pPr algn="ctr"/>
            <a:r>
              <a:rPr lang="ru-RU" sz="2800" b="1" dirty="0">
                <a:latin typeface="Times New Roman" panose="02020603050405020304" pitchFamily="18" charset="0"/>
                <a:cs typeface="Times New Roman" panose="02020603050405020304" pitchFamily="18" charset="0"/>
              </a:rPr>
              <a:t>учреждении </a:t>
            </a:r>
            <a:r>
              <a:rPr lang="ru-RU" sz="2800" b="1" dirty="0" smtClean="0">
                <a:latin typeface="Times New Roman" panose="02020603050405020304" pitchFamily="18" charset="0"/>
                <a:cs typeface="Times New Roman" panose="02020603050405020304" pitchFamily="18" charset="0"/>
              </a:rPr>
              <a:t>образования»</a:t>
            </a:r>
            <a:endParaRPr lang="ru-RU" sz="2800" b="1"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967695" y="3707328"/>
            <a:ext cx="9086127" cy="2062103"/>
          </a:xfrm>
          <a:prstGeom prst="rect">
            <a:avLst/>
          </a:prstGeom>
        </p:spPr>
        <p:txBody>
          <a:bodyPr wrap="square">
            <a:spAutoFit/>
          </a:bodyPr>
          <a:lstStyle/>
          <a:p>
            <a:pPr algn="ctr"/>
            <a:r>
              <a:rPr lang="ru-RU" sz="3200" dirty="0" err="1">
                <a:latin typeface="Times New Roman" panose="02020603050405020304" pitchFamily="18" charset="0"/>
                <a:cs typeface="Times New Roman" panose="02020603050405020304" pitchFamily="18" charset="0"/>
              </a:rPr>
              <a:t>Бубневич</a:t>
            </a:r>
            <a:r>
              <a:rPr lang="ru-RU" sz="3200" dirty="0">
                <a:latin typeface="Times New Roman" panose="02020603050405020304" pitchFamily="18" charset="0"/>
                <a:cs typeface="Times New Roman" panose="02020603050405020304" pitchFamily="18" charset="0"/>
              </a:rPr>
              <a:t> Татьяна Николаевна</a:t>
            </a:r>
            <a:r>
              <a:rPr lang="ru-RU" sz="3200" dirty="0" smtClean="0">
                <a:latin typeface="Times New Roman" panose="02020603050405020304" pitchFamily="18" charset="0"/>
                <a:cs typeface="Times New Roman" panose="02020603050405020304" pitchFamily="18" charset="0"/>
              </a:rPr>
              <a:t>,</a:t>
            </a:r>
          </a:p>
          <a:p>
            <a:pPr algn="ct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начальник центра</a:t>
            </a:r>
          </a:p>
          <a:p>
            <a:pPr algn="ctr"/>
            <a:r>
              <a:rPr lang="ru-RU" sz="2400" dirty="0">
                <a:latin typeface="Times New Roman" panose="02020603050405020304" pitchFamily="18" charset="0"/>
                <a:cs typeface="Times New Roman" panose="02020603050405020304" pitchFamily="18" charset="0"/>
              </a:rPr>
              <a:t>социально-педагогической и психологической работы</a:t>
            </a:r>
          </a:p>
          <a:p>
            <a:pPr algn="ctr"/>
            <a:r>
              <a:rPr lang="ru-RU" sz="2400" dirty="0">
                <a:latin typeface="Times New Roman" panose="02020603050405020304" pitchFamily="18" charset="0"/>
                <a:cs typeface="Times New Roman" panose="02020603050405020304" pitchFamily="18" charset="0"/>
              </a:rPr>
              <a:t>ГУО «Минский областной институт развития</a:t>
            </a:r>
          </a:p>
          <a:p>
            <a:pPr algn="ctr"/>
            <a:r>
              <a:rPr lang="ru-RU" sz="2400" dirty="0">
                <a:latin typeface="Times New Roman" panose="02020603050405020304" pitchFamily="18" charset="0"/>
                <a:cs typeface="Times New Roman" panose="02020603050405020304" pitchFamily="18" charset="0"/>
              </a:rPr>
              <a:t>образования»</a:t>
            </a:r>
          </a:p>
        </p:txBody>
      </p:sp>
    </p:spTree>
    <p:extLst>
      <p:ext uri="{BB962C8B-B14F-4D97-AF65-F5344CB8AC3E}">
        <p14:creationId xmlns:p14="http://schemas.microsoft.com/office/powerpoint/2010/main" val="40101588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txBox="1">
            <a:spLocks/>
          </p:cNvSpPr>
          <p:nvPr/>
        </p:nvSpPr>
        <p:spPr bwMode="auto">
          <a:xfrm>
            <a:off x="1981201" y="609601"/>
            <a:ext cx="8382000" cy="5589917"/>
          </a:xfrm>
          <a:prstGeom prst="rect">
            <a:avLst/>
          </a:prstGeom>
          <a:noFill/>
          <a:ln w="9525">
            <a:noFill/>
            <a:miter lim="800000"/>
            <a:headEnd/>
            <a:tailEnd/>
          </a:ln>
          <a:effectLst/>
        </p:spPr>
        <p:txBody>
          <a:bodyPr>
            <a:normAutofit fontScale="92500" lnSpcReduction="20000"/>
          </a:bodyPr>
          <a:lstStyle/>
          <a:p>
            <a:pPr algn="ctr" eaLnBrk="0" fontAlgn="base" hangingPunct="0">
              <a:spcBef>
                <a:spcPct val="20000"/>
              </a:spcBef>
              <a:spcAft>
                <a:spcPct val="0"/>
              </a:spcAft>
              <a:defRPr/>
            </a:pPr>
            <a:endParaRPr lang="ru-RU" sz="4000" b="1" kern="0" dirty="0">
              <a:ln w="3175">
                <a:solidFill>
                  <a:srgbClr val="B6CFAA"/>
                </a:solidFill>
              </a:ln>
              <a:solidFill>
                <a:srgbClr val="5F5F5F">
                  <a:lumMod val="60000"/>
                  <a:lumOff val="40000"/>
                </a:srgbClr>
              </a:solidFill>
              <a:latin typeface="Times New Roman" panose="02020603050405020304" pitchFamily="18" charset="0"/>
              <a:cs typeface="Times New Roman" panose="02020603050405020304" pitchFamily="18" charset="0"/>
            </a:endParaRPr>
          </a:p>
          <a:p>
            <a:pPr algn="just" eaLnBrk="0" fontAlgn="base" hangingPunct="0">
              <a:spcBef>
                <a:spcPct val="20000"/>
              </a:spcBef>
              <a:spcAft>
                <a:spcPct val="0"/>
              </a:spcAft>
              <a:defRPr/>
            </a:pPr>
            <a:r>
              <a:rPr lang="ru-RU" sz="3000" b="1" kern="0" dirty="0">
                <a:ln w="3175" cmpd="sng">
                  <a:noFill/>
                </a:ln>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Комплексная реабилитация </a:t>
            </a:r>
          </a:p>
          <a:p>
            <a:pPr algn="just" eaLnBrk="0" fontAlgn="base" hangingPunct="0">
              <a:spcBef>
                <a:spcPct val="20000"/>
              </a:spcBef>
              <a:spcAft>
                <a:spcPct val="0"/>
              </a:spcAft>
              <a:defRPr/>
            </a:pPr>
            <a:r>
              <a:rPr lang="ru-RU" sz="3000" kern="0" dirty="0">
                <a:solidFill>
                  <a:srgbClr val="000000"/>
                </a:solidFill>
                <a:latin typeface="Arial" panose="020B0604020202020204" pitchFamily="34" charset="0"/>
                <a:cs typeface="Arial" panose="020B0604020202020204" pitchFamily="34" charset="0"/>
              </a:rPr>
              <a:t>в отношении несовершеннолетних </a:t>
            </a:r>
          </a:p>
          <a:p>
            <a:pPr algn="just" eaLnBrk="0" fontAlgn="base" hangingPunct="0">
              <a:spcBef>
                <a:spcPct val="20000"/>
              </a:spcBef>
              <a:spcAft>
                <a:spcPct val="0"/>
              </a:spcAft>
              <a:defRPr/>
            </a:pPr>
            <a:r>
              <a:rPr lang="ru-RU" sz="3000" b="1" u="sng" kern="0" dirty="0">
                <a:solidFill>
                  <a:srgbClr val="000000"/>
                </a:solidFill>
                <a:latin typeface="Times New Roman" panose="02020603050405020304" pitchFamily="18" charset="0"/>
                <a:cs typeface="Times New Roman" panose="02020603050405020304" pitchFamily="18" charset="0"/>
              </a:rPr>
              <a:t>начинается с момента утверждения председателем КДН </a:t>
            </a:r>
          </a:p>
          <a:p>
            <a:pPr algn="just" eaLnBrk="0" fontAlgn="base" hangingPunct="0">
              <a:spcBef>
                <a:spcPct val="20000"/>
              </a:spcBef>
              <a:spcAft>
                <a:spcPct val="0"/>
              </a:spcAft>
              <a:defRPr/>
            </a:pPr>
            <a:r>
              <a:rPr lang="ru-RU" sz="3000" b="1" kern="0" dirty="0">
                <a:ln w="3175" cmpd="sng">
                  <a:noFill/>
                </a:ln>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первичной индивидуальной реабилитационной программы, </a:t>
            </a:r>
          </a:p>
          <a:p>
            <a:pPr algn="just" eaLnBrk="0" fontAlgn="base" hangingPunct="0">
              <a:spcBef>
                <a:spcPct val="20000"/>
              </a:spcBef>
              <a:spcAft>
                <a:spcPct val="0"/>
              </a:spcAft>
              <a:defRPr/>
            </a:pPr>
            <a:r>
              <a:rPr lang="ru-RU" sz="3000" kern="0" dirty="0">
                <a:solidFill>
                  <a:srgbClr val="000000"/>
                </a:solidFill>
                <a:latin typeface="Arial" panose="020B0604020202020204" pitchFamily="34" charset="0"/>
                <a:cs typeface="Arial" panose="020B0604020202020204" pitchFamily="34" charset="0"/>
              </a:rPr>
              <a:t>продолжается</a:t>
            </a:r>
            <a:r>
              <a:rPr lang="ru-RU" sz="3000" kern="0" dirty="0">
                <a:solidFill>
                  <a:srgbClr val="000000"/>
                </a:solidFill>
                <a:latin typeface="Microsoft Sans Serif"/>
              </a:rPr>
              <a:t> </a:t>
            </a:r>
            <a:r>
              <a:rPr lang="ru-RU" sz="3000" b="1" kern="0" dirty="0">
                <a:ln w="3175" cmpd="sng">
                  <a:noFill/>
                </a:ln>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в течение одного года </a:t>
            </a:r>
          </a:p>
          <a:p>
            <a:pPr algn="just" eaLnBrk="0" fontAlgn="base" hangingPunct="0">
              <a:spcBef>
                <a:spcPct val="20000"/>
              </a:spcBef>
              <a:spcAft>
                <a:spcPct val="0"/>
              </a:spcAft>
              <a:defRPr/>
            </a:pPr>
            <a:r>
              <a:rPr lang="ru-RU" sz="3000" kern="0" dirty="0">
                <a:solidFill>
                  <a:srgbClr val="000000"/>
                </a:solidFill>
                <a:latin typeface="Arial" panose="020B0604020202020204" pitchFamily="34" charset="0"/>
                <a:cs typeface="Arial" panose="020B0604020202020204" pitchFamily="34" charset="0"/>
              </a:rPr>
              <a:t>(если иное не предусмотрено законодательством)</a:t>
            </a:r>
          </a:p>
          <a:p>
            <a:pPr algn="just" eaLnBrk="0" fontAlgn="base" hangingPunct="0">
              <a:spcBef>
                <a:spcPct val="20000"/>
              </a:spcBef>
              <a:spcAft>
                <a:spcPct val="0"/>
              </a:spcAft>
              <a:defRPr/>
            </a:pPr>
            <a:r>
              <a:rPr lang="ru-RU" sz="3000" b="1" kern="0" dirty="0">
                <a:ln w="3175" cmpd="sng">
                  <a:noFill/>
                </a:ln>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прекращается по решению КДН </a:t>
            </a:r>
          </a:p>
          <a:p>
            <a:pPr algn="just" eaLnBrk="0" fontAlgn="base" hangingPunct="0">
              <a:spcBef>
                <a:spcPct val="20000"/>
              </a:spcBef>
              <a:spcAft>
                <a:spcPct val="0"/>
              </a:spcAft>
              <a:defRPr/>
            </a:pPr>
            <a:r>
              <a:rPr lang="ru-RU" sz="3000" kern="0" dirty="0">
                <a:solidFill>
                  <a:srgbClr val="000000"/>
                </a:solidFill>
                <a:latin typeface="Arial" panose="020B0604020202020204" pitchFamily="34" charset="0"/>
                <a:cs typeface="Arial" panose="020B0604020202020204" pitchFamily="34" charset="0"/>
              </a:rPr>
              <a:t>(при наличии предусмотренных </a:t>
            </a:r>
            <a:r>
              <a:rPr lang="ru-RU" sz="3200" kern="0" dirty="0">
                <a:solidFill>
                  <a:srgbClr val="000000"/>
                </a:solidFill>
                <a:latin typeface="Arial" panose="020B0604020202020204" pitchFamily="34" charset="0"/>
                <a:cs typeface="Arial" panose="020B0604020202020204" pitchFamily="34" charset="0"/>
              </a:rPr>
              <a:t>законодательством оснований)</a:t>
            </a:r>
          </a:p>
          <a:p>
            <a:pPr marL="342900" indent="-342900" eaLnBrk="0" fontAlgn="base" hangingPunct="0">
              <a:spcBef>
                <a:spcPct val="20000"/>
              </a:spcBef>
              <a:spcAft>
                <a:spcPct val="0"/>
              </a:spcAft>
              <a:buFontTx/>
              <a:buChar char="•"/>
              <a:defRPr/>
            </a:pPr>
            <a:endParaRPr lang="ru-RU" sz="3200" kern="0" dirty="0">
              <a:solidFill>
                <a:srgbClr val="5F5F5F"/>
              </a:solidFill>
              <a:latin typeface="Microsoft Sans Serif"/>
            </a:endParaRPr>
          </a:p>
        </p:txBody>
      </p:sp>
    </p:spTree>
    <p:extLst>
      <p:ext uri="{BB962C8B-B14F-4D97-AF65-F5344CB8AC3E}">
        <p14:creationId xmlns:p14="http://schemas.microsoft.com/office/powerpoint/2010/main" val="3181285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3200400" y="381000"/>
            <a:ext cx="6858000" cy="1600200"/>
          </a:xfrm>
        </p:spPr>
        <p:txBody>
          <a:bodyPr>
            <a:normAutofit fontScale="90000"/>
          </a:bodyPr>
          <a:lstStyle/>
          <a:p>
            <a:pPr>
              <a:spcBef>
                <a:spcPts val="0"/>
              </a:spcBef>
              <a:spcAft>
                <a:spcPts val="0"/>
              </a:spcAft>
              <a:defRPr/>
            </a:pPr>
            <a: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Основания для прекращения </a:t>
            </a:r>
            <a:b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первичной индивидуальной реабилитационной </a:t>
            </a:r>
            <a:b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программы (ПИРП):</a:t>
            </a:r>
            <a:r>
              <a:rPr lang="ru-RU" sz="22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22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2200" dirty="0">
                <a:solidFill>
                  <a:srgbClr val="000000"/>
                </a:solidFill>
                <a:effectLst>
                  <a:outerShdw blurRad="38100" dist="38100" dir="2700000" algn="tl">
                    <a:srgbClr val="000000">
                      <a:alpha val="43137"/>
                    </a:srgbClr>
                  </a:outerShdw>
                </a:effectLst>
                <a:latin typeface="Arial" pitchFamily="34" charset="0"/>
                <a:cs typeface="Arial" pitchFamily="34" charset="0"/>
              </a:rPr>
              <a:t>истечение срока ;</a:t>
            </a:r>
            <a:br>
              <a:rPr lang="ru-RU" sz="2200" dirty="0">
                <a:solidFill>
                  <a:srgbClr val="000000"/>
                </a:solidFill>
                <a:effectLst>
                  <a:outerShdw blurRad="38100" dist="38100" dir="2700000" algn="tl">
                    <a:srgbClr val="000000">
                      <a:alpha val="43137"/>
                    </a:srgbClr>
                  </a:outerShdw>
                </a:effectLst>
                <a:latin typeface="Arial" pitchFamily="34" charset="0"/>
                <a:cs typeface="Arial" pitchFamily="34" charset="0"/>
              </a:rPr>
            </a:br>
            <a:r>
              <a:rPr lang="ru-RU" sz="2200" dirty="0">
                <a:solidFill>
                  <a:srgbClr val="000000"/>
                </a:solidFill>
                <a:effectLst>
                  <a:outerShdw blurRad="38100" dist="38100" dir="2700000" algn="tl">
                    <a:srgbClr val="000000">
                      <a:alpha val="43137"/>
                    </a:srgbClr>
                  </a:outerShdw>
                </a:effectLst>
                <a:latin typeface="Arial" pitchFamily="34" charset="0"/>
                <a:cs typeface="Arial" pitchFamily="34" charset="0"/>
              </a:rPr>
              <a:t>с применением принудительных мер воспитательного характера в виде помещения несовершеннолетнего в специальное лечебно (</a:t>
            </a:r>
            <a:r>
              <a:rPr lang="ru-RU" sz="2200" dirty="0" err="1">
                <a:solidFill>
                  <a:srgbClr val="000000"/>
                </a:solidFill>
                <a:effectLst>
                  <a:outerShdw blurRad="38100" dist="38100" dir="2700000" algn="tl">
                    <a:srgbClr val="000000">
                      <a:alpha val="43137"/>
                    </a:srgbClr>
                  </a:outerShdw>
                </a:effectLst>
                <a:latin typeface="Arial" pitchFamily="34" charset="0"/>
                <a:cs typeface="Arial" pitchFamily="34" charset="0"/>
              </a:rPr>
              <a:t>учебно</a:t>
            </a:r>
            <a:r>
              <a:rPr lang="ru-RU" sz="2200" dirty="0">
                <a:solidFill>
                  <a:srgbClr val="000000"/>
                </a:solidFill>
                <a:effectLst>
                  <a:outerShdw blurRad="38100" dist="38100" dir="2700000" algn="tl">
                    <a:srgbClr val="000000">
                      <a:alpha val="43137"/>
                    </a:srgbClr>
                  </a:outerShdw>
                </a:effectLst>
                <a:latin typeface="Arial" pitchFamily="34" charset="0"/>
                <a:cs typeface="Arial" pitchFamily="34" charset="0"/>
              </a:rPr>
              <a:t>)-воспитательное учреждение;</a:t>
            </a:r>
            <a:br>
              <a:rPr lang="ru-RU" sz="2200" dirty="0">
                <a:solidFill>
                  <a:srgbClr val="000000"/>
                </a:solidFill>
                <a:effectLst>
                  <a:outerShdw blurRad="38100" dist="38100" dir="2700000" algn="tl">
                    <a:srgbClr val="000000">
                      <a:alpha val="43137"/>
                    </a:srgbClr>
                  </a:outerShdw>
                </a:effectLst>
                <a:latin typeface="Arial" pitchFamily="34" charset="0"/>
                <a:cs typeface="Arial" pitchFamily="34" charset="0"/>
              </a:rPr>
            </a:br>
            <a:r>
              <a:rPr lang="ru-RU" sz="2200" dirty="0">
                <a:solidFill>
                  <a:srgbClr val="000000"/>
                </a:solidFill>
                <a:effectLst>
                  <a:outerShdw blurRad="38100" dist="38100" dir="2700000" algn="tl">
                    <a:srgbClr val="000000">
                      <a:alpha val="43137"/>
                    </a:srgbClr>
                  </a:outerShdw>
                </a:effectLst>
                <a:latin typeface="Arial" pitchFamily="34" charset="0"/>
                <a:cs typeface="Arial" pitchFamily="34" charset="0"/>
              </a:rPr>
              <a:t>достижение несовершеннолетним возраста восемнадцати лет;</a:t>
            </a:r>
            <a:br>
              <a:rPr lang="ru-RU" sz="2200" dirty="0">
                <a:solidFill>
                  <a:srgbClr val="000000"/>
                </a:solidFill>
                <a:effectLst>
                  <a:outerShdw blurRad="38100" dist="38100" dir="2700000" algn="tl">
                    <a:srgbClr val="000000">
                      <a:alpha val="43137"/>
                    </a:srgbClr>
                  </a:outerShdw>
                </a:effectLst>
                <a:latin typeface="Arial" pitchFamily="34" charset="0"/>
                <a:cs typeface="Arial" pitchFamily="34" charset="0"/>
              </a:rPr>
            </a:br>
            <a:r>
              <a:rPr lang="ru-RU" sz="2200" dirty="0">
                <a:solidFill>
                  <a:srgbClr val="000000"/>
                </a:solidFill>
                <a:effectLst>
                  <a:outerShdw blurRad="38100" dist="38100" dir="2700000" algn="tl">
                    <a:srgbClr val="000000">
                      <a:alpha val="43137"/>
                    </a:srgbClr>
                  </a:outerShdw>
                </a:effectLst>
                <a:latin typeface="Arial" pitchFamily="34" charset="0"/>
                <a:cs typeface="Arial" pitchFamily="34" charset="0"/>
              </a:rPr>
              <a:t>избрание меры в виде заключения несовершеннолетнего под стражу;</a:t>
            </a:r>
            <a:br>
              <a:rPr lang="ru-RU" sz="2200" dirty="0">
                <a:solidFill>
                  <a:srgbClr val="000000"/>
                </a:solidFill>
                <a:effectLst>
                  <a:outerShdw blurRad="38100" dist="38100" dir="2700000" algn="tl">
                    <a:srgbClr val="000000">
                      <a:alpha val="43137"/>
                    </a:srgbClr>
                  </a:outerShdw>
                </a:effectLst>
                <a:latin typeface="Arial" pitchFamily="34" charset="0"/>
                <a:cs typeface="Arial" pitchFamily="34" charset="0"/>
              </a:rPr>
            </a:br>
            <a:r>
              <a:rPr lang="ru-RU" sz="2200" dirty="0">
                <a:solidFill>
                  <a:srgbClr val="000000"/>
                </a:solidFill>
                <a:effectLst>
                  <a:outerShdw blurRad="38100" dist="38100" dir="2700000" algn="tl">
                    <a:srgbClr val="000000">
                      <a:alpha val="43137"/>
                    </a:srgbClr>
                  </a:outerShdw>
                </a:effectLst>
                <a:latin typeface="Arial" pitchFamily="34" charset="0"/>
                <a:cs typeface="Arial" pitchFamily="34" charset="0"/>
              </a:rPr>
              <a:t>осуждение несовершеннолетнего к наказанию в виде ареста или лишения свободы;</a:t>
            </a:r>
            <a:br>
              <a:rPr lang="ru-RU" sz="2200" dirty="0">
                <a:solidFill>
                  <a:srgbClr val="000000"/>
                </a:solidFill>
                <a:effectLst>
                  <a:outerShdw blurRad="38100" dist="38100" dir="2700000" algn="tl">
                    <a:srgbClr val="000000">
                      <a:alpha val="43137"/>
                    </a:srgbClr>
                  </a:outerShdw>
                </a:effectLst>
                <a:latin typeface="Arial" pitchFamily="34" charset="0"/>
                <a:cs typeface="Arial" pitchFamily="34" charset="0"/>
              </a:rPr>
            </a:br>
            <a:r>
              <a:rPr lang="ru-RU" sz="2200" dirty="0">
                <a:solidFill>
                  <a:srgbClr val="000000"/>
                </a:solidFill>
                <a:effectLst>
                  <a:outerShdw blurRad="38100" dist="38100" dir="2700000" algn="tl">
                    <a:srgbClr val="000000">
                      <a:alpha val="43137"/>
                    </a:srgbClr>
                  </a:outerShdw>
                </a:effectLst>
                <a:latin typeface="Arial" pitchFamily="34" charset="0"/>
                <a:cs typeface="Arial" pitchFamily="34" charset="0"/>
              </a:rPr>
              <a:t>- в случае смерти несовершеннолетнего;</a:t>
            </a:r>
            <a:br>
              <a:rPr lang="ru-RU" sz="2200" dirty="0">
                <a:solidFill>
                  <a:srgbClr val="000000"/>
                </a:solidFill>
                <a:effectLst>
                  <a:outerShdw blurRad="38100" dist="38100" dir="2700000" algn="tl">
                    <a:srgbClr val="000000">
                      <a:alpha val="43137"/>
                    </a:srgbClr>
                  </a:outerShdw>
                </a:effectLst>
                <a:latin typeface="Arial" pitchFamily="34" charset="0"/>
                <a:cs typeface="Arial" pitchFamily="34" charset="0"/>
              </a:rPr>
            </a:br>
            <a:r>
              <a:rPr lang="ru-RU" sz="2200" dirty="0">
                <a:solidFill>
                  <a:srgbClr val="000000"/>
                </a:solidFill>
                <a:effectLst>
                  <a:outerShdw blurRad="38100" dist="38100" dir="2700000" algn="tl">
                    <a:srgbClr val="000000">
                      <a:alpha val="43137"/>
                    </a:srgbClr>
                  </a:outerShdw>
                </a:effectLst>
                <a:latin typeface="Arial" pitchFamily="34" charset="0"/>
                <a:cs typeface="Arial" pitchFamily="34" charset="0"/>
              </a:rPr>
              <a:t>- объявление несовершеннолетнего умершим либо безвестно отсутствующим в определенном законодательстве порядке.</a:t>
            </a:r>
            <a:r>
              <a:rPr lang="ru-RU" sz="2200" dirty="0">
                <a:effectLst>
                  <a:outerShdw blurRad="38100" dist="38100" dir="2700000" algn="tl">
                    <a:srgbClr val="000000">
                      <a:alpha val="43137"/>
                    </a:srgbClr>
                  </a:outerShdw>
                </a:effectLst>
                <a:latin typeface="Arial" pitchFamily="34" charset="0"/>
                <a:cs typeface="Arial" pitchFamily="34" charset="0"/>
              </a:rPr>
              <a:t/>
            </a:r>
            <a:br>
              <a:rPr lang="ru-RU" sz="2200" dirty="0">
                <a:effectLst>
                  <a:outerShdw blurRad="38100" dist="38100" dir="2700000" algn="tl">
                    <a:srgbClr val="000000">
                      <a:alpha val="43137"/>
                    </a:srgbClr>
                  </a:outerShdw>
                </a:effectLst>
                <a:latin typeface="Arial" pitchFamily="34" charset="0"/>
                <a:cs typeface="Arial" pitchFamily="34" charset="0"/>
              </a:rPr>
            </a:br>
            <a:r>
              <a:rPr lang="ru-RU" sz="2500" dirty="0"/>
              <a:t/>
            </a:r>
            <a:br>
              <a:rPr lang="ru-RU" sz="2500" dirty="0"/>
            </a:br>
            <a:endParaRPr lang="ru-RU" sz="2500" dirty="0"/>
          </a:p>
        </p:txBody>
      </p:sp>
    </p:spTree>
    <p:extLst>
      <p:ext uri="{BB962C8B-B14F-4D97-AF65-F5344CB8AC3E}">
        <p14:creationId xmlns:p14="http://schemas.microsoft.com/office/powerpoint/2010/main" val="20103896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2994026" y="322263"/>
            <a:ext cx="7216775" cy="1752600"/>
          </a:xfrm>
        </p:spPr>
        <p:txBody>
          <a:bodyPr>
            <a:noAutofit/>
          </a:bodyPr>
          <a:lstStyle/>
          <a:p>
            <a:pPr>
              <a:defRPr/>
            </a:pPr>
            <a:r>
              <a:rPr lang="ru-RU" sz="2000" dirty="0">
                <a:solidFill>
                  <a:srgbClr val="000000"/>
                </a:solidFill>
                <a:effectLst>
                  <a:outerShdw blurRad="38100" dist="38100" dir="2700000" algn="tl">
                    <a:srgbClr val="000000">
                      <a:alpha val="43137"/>
                    </a:srgbClr>
                  </a:outerShdw>
                </a:effectLst>
                <a:latin typeface="Arial" pitchFamily="34" charset="0"/>
                <a:cs typeface="Arial" pitchFamily="34" charset="0"/>
              </a:rPr>
              <a:t>Положением закреплена форма предоставления информации о реализации мероприятий</a:t>
            </a:r>
            <a:br>
              <a:rPr lang="ru-RU" sz="2000" dirty="0">
                <a:solidFill>
                  <a:srgbClr val="000000"/>
                </a:solidFill>
                <a:effectLst>
                  <a:outerShdw blurRad="38100" dist="38100" dir="2700000" algn="tl">
                    <a:srgbClr val="000000">
                      <a:alpha val="43137"/>
                    </a:srgbClr>
                  </a:outerShdw>
                </a:effectLst>
                <a:latin typeface="Arial" pitchFamily="34" charset="0"/>
                <a:cs typeface="Arial" pitchFamily="34" charset="0"/>
              </a:rPr>
            </a:br>
            <a:r>
              <a:rPr lang="ru-RU" sz="2000" dirty="0">
                <a:solidFill>
                  <a:srgbClr val="000000"/>
                </a:solidFill>
                <a:effectLst>
                  <a:outerShdw blurRad="38100" dist="38100" dir="2700000" algn="tl">
                    <a:srgbClr val="000000">
                      <a:alpha val="43137"/>
                    </a:srgbClr>
                  </a:outerShdw>
                </a:effectLst>
                <a:latin typeface="Arial" pitchFamily="34" charset="0"/>
                <a:cs typeface="Arial" pitchFamily="34" charset="0"/>
              </a:rPr>
              <a:t>(первичной, завершающей) индивидуальной реабилитационной программы</a:t>
            </a:r>
            <a:endParaRPr lang="ru-RU" sz="2000" dirty="0">
              <a:solidFill>
                <a:srgbClr val="000000"/>
              </a:solidFill>
            </a:endParaRPr>
          </a:p>
        </p:txBody>
      </p:sp>
      <p:pic>
        <p:nvPicPr>
          <p:cNvPr id="18435" name="Содержимое 3"/>
          <p:cNvPicPr>
            <a:picLocks noGrp="1"/>
          </p:cNvPicPr>
          <p:nvPr>
            <p:ph idx="1"/>
          </p:nvPr>
        </p:nvPicPr>
        <p:blipFill>
          <a:blip r:embed="rId2">
            <a:extLst>
              <a:ext uri="{28A0092B-C50C-407E-A947-70E740481C1C}">
                <a14:useLocalDpi xmlns:a14="http://schemas.microsoft.com/office/drawing/2010/main" val="0"/>
              </a:ext>
            </a:extLst>
          </a:blip>
          <a:srcRect l="9138" t="27455" r="7483" b="24048"/>
          <a:stretch>
            <a:fillRect/>
          </a:stretch>
        </p:blipFill>
        <p:spPr>
          <a:xfrm>
            <a:off x="2994026" y="1905001"/>
            <a:ext cx="7191375" cy="4803775"/>
          </a:xfrm>
        </p:spPr>
      </p:pic>
    </p:spTree>
    <p:extLst>
      <p:ext uri="{BB962C8B-B14F-4D97-AF65-F5344CB8AC3E}">
        <p14:creationId xmlns:p14="http://schemas.microsoft.com/office/powerpoint/2010/main" val="2209694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3008314" y="685800"/>
            <a:ext cx="7354887" cy="838200"/>
          </a:xfrm>
        </p:spPr>
        <p:txBody>
          <a:bodyPr>
            <a:noAutofit/>
          </a:bodyPr>
          <a:lstStyle/>
          <a:p>
            <a:pPr>
              <a:defRPr/>
            </a:pPr>
            <a:r>
              <a:rPr lang="ru-RU" sz="5000" dirty="0">
                <a:effectLst>
                  <a:outerShdw blurRad="38100" dist="38100" dir="2700000" algn="tl">
                    <a:srgbClr val="000000">
                      <a:alpha val="43137"/>
                    </a:srgbClr>
                  </a:outerShdw>
                </a:effectLst>
                <a:latin typeface="Arial" pitchFamily="34" charset="0"/>
                <a:cs typeface="Arial" pitchFamily="34" charset="0"/>
              </a:rPr>
              <a:t/>
            </a:r>
            <a:br>
              <a:rPr lang="ru-RU" sz="5000" dirty="0">
                <a:effectLst>
                  <a:outerShdw blurRad="38100" dist="38100" dir="2700000" algn="tl">
                    <a:srgbClr val="000000">
                      <a:alpha val="43137"/>
                    </a:srgbClr>
                  </a:outerShdw>
                </a:effectLst>
                <a:latin typeface="Arial" pitchFamily="34" charset="0"/>
                <a:cs typeface="Arial" pitchFamily="34" charset="0"/>
              </a:rPr>
            </a:br>
            <a:r>
              <a:rPr lang="ru-RU" sz="2500" dirty="0">
                <a:solidFill>
                  <a:srgbClr val="000000"/>
                </a:solidFill>
                <a:effectLst>
                  <a:outerShdw blurRad="38100" dist="38100" dir="2700000" algn="tl">
                    <a:srgbClr val="000000">
                      <a:alpha val="43137"/>
                    </a:srgbClr>
                  </a:outerShdw>
                </a:effectLst>
                <a:latin typeface="Arial" pitchFamily="34" charset="0"/>
                <a:cs typeface="Arial" pitchFamily="34" charset="0"/>
              </a:rPr>
              <a:t>Данная информация предоставляется в КДН: </a:t>
            </a:r>
            <a:r>
              <a:rPr lang="ru-RU" sz="5000" dirty="0">
                <a:effectLst>
                  <a:outerShdw blurRad="38100" dist="38100" dir="2700000" algn="tl">
                    <a:srgbClr val="000000">
                      <a:alpha val="43137"/>
                    </a:srgbClr>
                  </a:outerShdw>
                </a:effectLst>
                <a:latin typeface="Arial" pitchFamily="34" charset="0"/>
                <a:cs typeface="Arial" pitchFamily="34" charset="0"/>
              </a:rPr>
              <a:t/>
            </a:r>
            <a:br>
              <a:rPr lang="ru-RU" sz="5000" dirty="0">
                <a:effectLst>
                  <a:outerShdw blurRad="38100" dist="38100" dir="2700000" algn="tl">
                    <a:srgbClr val="000000">
                      <a:alpha val="43137"/>
                    </a:srgbClr>
                  </a:outerShdw>
                </a:effectLst>
                <a:latin typeface="Arial" pitchFamily="34" charset="0"/>
                <a:cs typeface="Arial" pitchFamily="34" charset="0"/>
              </a:rPr>
            </a:br>
            <a:r>
              <a:rPr lang="ru-RU" sz="5000" dirty="0">
                <a:effectLst>
                  <a:outerShdw blurRad="38100" dist="38100" dir="2700000" algn="tl">
                    <a:srgbClr val="000000">
                      <a:alpha val="43137"/>
                    </a:srgbClr>
                  </a:outerShdw>
                </a:effectLst>
                <a:latin typeface="Arial" pitchFamily="34" charset="0"/>
                <a:cs typeface="Arial" pitchFamily="34" charset="0"/>
              </a:rPr>
              <a:t/>
            </a:r>
            <a:br>
              <a:rPr lang="ru-RU" sz="5000" dirty="0">
                <a:effectLst>
                  <a:outerShdw blurRad="38100" dist="38100" dir="2700000" algn="tl">
                    <a:srgbClr val="000000">
                      <a:alpha val="43137"/>
                    </a:srgbClr>
                  </a:outerShdw>
                </a:effectLst>
                <a:latin typeface="Arial" pitchFamily="34" charset="0"/>
                <a:cs typeface="Arial" pitchFamily="34" charset="0"/>
              </a:rPr>
            </a:br>
            <a:endParaRPr lang="ru-RU" sz="5000" dirty="0">
              <a:effectLst>
                <a:outerShdw blurRad="38100" dist="38100" dir="2700000" algn="tl">
                  <a:srgbClr val="000000">
                    <a:alpha val="43137"/>
                  </a:srgbClr>
                </a:outerShdw>
              </a:effectLst>
              <a:latin typeface="Arial" pitchFamily="34" charset="0"/>
              <a:cs typeface="Arial" pitchFamily="34" charset="0"/>
            </a:endParaRPr>
          </a:p>
        </p:txBody>
      </p:sp>
      <p:sp>
        <p:nvSpPr>
          <p:cNvPr id="5" name="Заголовок 1"/>
          <p:cNvSpPr>
            <a:spLocks noGrp="1"/>
          </p:cNvSpPr>
          <p:nvPr>
            <p:ph idx="1"/>
          </p:nvPr>
        </p:nvSpPr>
        <p:spPr>
          <a:xfrm>
            <a:off x="3048000" y="1600200"/>
            <a:ext cx="7086600" cy="3124200"/>
          </a:xfrm>
        </p:spPr>
        <p:txBody>
          <a:bodyPr>
            <a:normAutofit fontScale="75000" lnSpcReduction="20000"/>
          </a:bodyPr>
          <a:lstStyle/>
          <a:p>
            <a:pPr algn="just">
              <a:defRPr/>
            </a:pPr>
            <a:r>
              <a:rPr lang="ru-RU" sz="3000" dirty="0">
                <a:solidFill>
                  <a:srgbClr val="000000"/>
                </a:solidFill>
                <a:effectLst>
                  <a:outerShdw blurRad="38100" dist="38100" dir="2700000" algn="tl">
                    <a:srgbClr val="000000">
                      <a:alpha val="43137"/>
                    </a:srgbClr>
                  </a:outerShdw>
                </a:effectLst>
                <a:latin typeface="Arial" pitchFamily="34" charset="0"/>
                <a:cs typeface="Arial" pitchFamily="34" charset="0"/>
              </a:rPr>
              <a:t>на бланке учреждения образования с указанием даты и номера исходящего документа, за подписью руководителя.</a:t>
            </a:r>
          </a:p>
          <a:p>
            <a:pPr algn="just">
              <a:defRPr/>
            </a:pPr>
            <a:r>
              <a:rPr lang="ru-RU" sz="3000" dirty="0">
                <a:solidFill>
                  <a:srgbClr val="000000"/>
                </a:solidFill>
                <a:effectLst>
                  <a:outerShdw blurRad="38100" dist="38100" dir="2700000" algn="tl">
                    <a:srgbClr val="000000">
                      <a:alpha val="43137"/>
                    </a:srgbClr>
                  </a:outerShdw>
                </a:effectLst>
                <a:latin typeface="Arial" pitchFamily="34" charset="0"/>
                <a:cs typeface="Arial" pitchFamily="34" charset="0"/>
              </a:rPr>
              <a:t>в установленные сроки комиссией по делам несовершеннолетних </a:t>
            </a:r>
            <a:r>
              <a:rPr lang="ru-RU" sz="3000" dirty="0" err="1">
                <a:solidFill>
                  <a:srgbClr val="000000"/>
                </a:solidFill>
                <a:effectLst>
                  <a:outerShdw blurRad="38100" dist="38100" dir="2700000" algn="tl">
                    <a:srgbClr val="000000">
                      <a:alpha val="43137"/>
                    </a:srgbClr>
                  </a:outerShdw>
                </a:effectLst>
                <a:latin typeface="Arial" pitchFamily="34" charset="0"/>
                <a:cs typeface="Arial" pitchFamily="34" charset="0"/>
              </a:rPr>
              <a:t>Молодечненского</a:t>
            </a:r>
            <a:r>
              <a:rPr lang="ru-RU" sz="3000" dirty="0">
                <a:solidFill>
                  <a:srgbClr val="000000"/>
                </a:solidFill>
                <a:effectLst>
                  <a:outerShdw blurRad="38100" dist="38100" dir="2700000" algn="tl">
                    <a:srgbClr val="000000">
                      <a:alpha val="43137"/>
                    </a:srgbClr>
                  </a:outerShdw>
                </a:effectLst>
                <a:latin typeface="Arial" pitchFamily="34" charset="0"/>
                <a:cs typeface="Arial" pitchFamily="34" charset="0"/>
              </a:rPr>
              <a:t> районного исполнительного комитета (ежеквартально не позднее первого числа).</a:t>
            </a:r>
          </a:p>
          <a:p>
            <a:pPr algn="just">
              <a:buFontTx/>
              <a:buNone/>
              <a:defRPr/>
            </a:pPr>
            <a:r>
              <a:rPr lang="ru-RU" sz="3000" dirty="0">
                <a:solidFill>
                  <a:srgbClr val="000000"/>
                </a:solidFill>
                <a:effectLst>
                  <a:outerShdw blurRad="38100" dist="38100" dir="2700000" algn="tl">
                    <a:srgbClr val="000000">
                      <a:alpha val="43137"/>
                    </a:srgbClr>
                  </a:outerShdw>
                </a:effectLst>
                <a:latin typeface="Arial" pitchFamily="34" charset="0"/>
                <a:cs typeface="Arial" pitchFamily="34" charset="0"/>
              </a:rPr>
              <a:t/>
            </a:r>
            <a:br>
              <a:rPr lang="ru-RU" sz="3000" dirty="0">
                <a:solidFill>
                  <a:srgbClr val="000000"/>
                </a:solidFill>
                <a:effectLst>
                  <a:outerShdw blurRad="38100" dist="38100" dir="2700000" algn="tl">
                    <a:srgbClr val="000000">
                      <a:alpha val="43137"/>
                    </a:srgbClr>
                  </a:outerShdw>
                </a:effectLst>
                <a:latin typeface="Arial" pitchFamily="34" charset="0"/>
                <a:cs typeface="Arial" pitchFamily="34" charset="0"/>
              </a:rPr>
            </a:br>
            <a:endParaRPr lang="ru-RU" sz="3000"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810446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3230564" y="150814"/>
            <a:ext cx="7056437" cy="1436687"/>
          </a:xfrm>
        </p:spPr>
        <p:txBody>
          <a:bodyPr>
            <a:normAutofit fontScale="90000"/>
          </a:bodyPr>
          <a:lstStyle/>
          <a:p>
            <a:pPr>
              <a:defRPr/>
            </a:pPr>
            <a: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Основные ошибки </a:t>
            </a:r>
            <a:b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при организации комплексной реабилитации выявленные в ходе осуществления контроля:</a:t>
            </a:r>
            <a:b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Объект 2"/>
          <p:cNvSpPr>
            <a:spLocks noGrp="1"/>
          </p:cNvSpPr>
          <p:nvPr>
            <p:ph idx="1"/>
          </p:nvPr>
        </p:nvSpPr>
        <p:spPr>
          <a:xfrm>
            <a:off x="3276600" y="2057400"/>
            <a:ext cx="6400800" cy="4419600"/>
          </a:xfrm>
        </p:spPr>
        <p:txBody>
          <a:bodyPr>
            <a:normAutofit fontScale="85000" lnSpcReduction="10000"/>
          </a:bodyPr>
          <a:lstStyle/>
          <a:p>
            <a:pPr algn="just">
              <a:buFont typeface="Wingdings" panose="05000000000000000000" pitchFamily="2" charset="2"/>
              <a:buChar char="q"/>
              <a:defRPr/>
            </a:pPr>
            <a:r>
              <a:rPr lang="ru-RU" sz="2000" b="1" i="1" dirty="0">
                <a:solidFill>
                  <a:srgbClr val="FF0000"/>
                </a:solidFill>
                <a:latin typeface="Times New Roman" panose="02020603050405020304" pitchFamily="18" charset="0"/>
                <a:cs typeface="Times New Roman" panose="02020603050405020304" pitchFamily="18" charset="0"/>
              </a:rPr>
              <a:t>не анализируется </a:t>
            </a:r>
            <a:r>
              <a:rPr lang="ru-RU" sz="2000" dirty="0">
                <a:latin typeface="Times New Roman" panose="02020603050405020304" pitchFamily="18" charset="0"/>
                <a:cs typeface="Times New Roman" panose="02020603050405020304" pitchFamily="18" charset="0"/>
              </a:rPr>
              <a:t>должным образом информация по осуществлению индивидуальной профилактической работы с несовершеннолетним и законными представителями, а значит </a:t>
            </a:r>
            <a:r>
              <a:rPr lang="ru-RU" sz="2000" b="1" i="1" dirty="0">
                <a:solidFill>
                  <a:srgbClr val="FF0000"/>
                </a:solidFill>
                <a:latin typeface="Times New Roman" panose="02020603050405020304" pitchFamily="18" charset="0"/>
                <a:cs typeface="Times New Roman" panose="02020603050405020304" pitchFamily="18" charset="0"/>
              </a:rPr>
              <a:t>не учитываются </a:t>
            </a:r>
            <a:r>
              <a:rPr lang="ru-RU" sz="2000" dirty="0">
                <a:latin typeface="Times New Roman" panose="02020603050405020304" pitchFamily="18" charset="0"/>
                <a:cs typeface="Times New Roman" panose="02020603050405020304" pitchFamily="18" charset="0"/>
              </a:rPr>
              <a:t>слабые стороны программы ИПР</a:t>
            </a:r>
          </a:p>
          <a:p>
            <a:pPr algn="just">
              <a:buFont typeface="Wingdings" panose="05000000000000000000" pitchFamily="2" charset="2"/>
              <a:buChar char="q"/>
              <a:defRPr/>
            </a:pPr>
            <a:r>
              <a:rPr lang="ru-RU" sz="2000" dirty="0">
                <a:latin typeface="Times New Roman" panose="02020603050405020304" pitchFamily="18" charset="0"/>
                <a:cs typeface="Times New Roman" panose="02020603050405020304" pitchFamily="18" charset="0"/>
              </a:rPr>
              <a:t>часто используется форма работы как беседа;</a:t>
            </a:r>
          </a:p>
          <a:p>
            <a:pPr algn="just">
              <a:buFont typeface="Wingdings" panose="05000000000000000000" pitchFamily="2" charset="2"/>
              <a:buChar char="q"/>
              <a:defRPr/>
            </a:pPr>
            <a:r>
              <a:rPr lang="ru-RU" sz="2000" dirty="0">
                <a:latin typeface="Times New Roman" panose="02020603050405020304" pitchFamily="18" charset="0"/>
                <a:cs typeface="Times New Roman" panose="02020603050405020304" pitchFamily="18" charset="0"/>
              </a:rPr>
              <a:t>названия мероприятий в программе дублируются или     аналогичные;</a:t>
            </a:r>
          </a:p>
          <a:p>
            <a:pPr algn="just">
              <a:buFont typeface="Wingdings" panose="05000000000000000000" pitchFamily="2" charset="2"/>
              <a:buChar char="q"/>
              <a:defRPr/>
            </a:pPr>
            <a:r>
              <a:rPr lang="ru-RU" sz="2000" dirty="0">
                <a:latin typeface="Times New Roman" panose="02020603050405020304" pitchFamily="18" charset="0"/>
                <a:cs typeface="Times New Roman" panose="02020603050405020304" pitchFamily="18" charset="0"/>
              </a:rPr>
              <a:t>некорректно  определяются </a:t>
            </a:r>
            <a:r>
              <a:rPr lang="ru-RU" sz="2000" b="1" i="1" dirty="0">
                <a:solidFill>
                  <a:srgbClr val="FF0000"/>
                </a:solidFill>
                <a:latin typeface="Times New Roman" panose="02020603050405020304" pitchFamily="18" charset="0"/>
                <a:cs typeface="Times New Roman" panose="02020603050405020304" pitchFamily="18" charset="0"/>
              </a:rPr>
              <a:t>индикаторы и показатели эффективности </a:t>
            </a:r>
            <a:r>
              <a:rPr lang="ru-RU" sz="2000" dirty="0">
                <a:latin typeface="Times New Roman" panose="02020603050405020304" pitchFamily="18" charset="0"/>
                <a:cs typeface="Times New Roman" panose="02020603050405020304" pitchFamily="18" charset="0"/>
              </a:rPr>
              <a:t>выполнения реабилитационной программы;</a:t>
            </a:r>
          </a:p>
          <a:p>
            <a:pPr algn="just">
              <a:buFont typeface="Wingdings" panose="05000000000000000000" pitchFamily="2" charset="2"/>
              <a:buChar char="q"/>
              <a:defRPr/>
            </a:pPr>
            <a:r>
              <a:rPr lang="ru-RU" sz="2000" dirty="0">
                <a:latin typeface="Times New Roman" panose="02020603050405020304" pitchFamily="18" charset="0"/>
                <a:cs typeface="Times New Roman" panose="02020603050405020304" pitchFamily="18" charset="0"/>
              </a:rPr>
              <a:t>первичные индивидуальные реабилитационные программы в отношении несовершеннолетних выглядят </a:t>
            </a:r>
            <a:r>
              <a:rPr lang="ru-RU" sz="2000" b="1" i="1" dirty="0">
                <a:solidFill>
                  <a:srgbClr val="FF0000"/>
                </a:solidFill>
                <a:latin typeface="Times New Roman" panose="02020603050405020304" pitchFamily="18" charset="0"/>
                <a:cs typeface="Times New Roman" panose="02020603050405020304" pitchFamily="18" charset="0"/>
              </a:rPr>
              <a:t>шаблонно,</a:t>
            </a:r>
            <a:r>
              <a:rPr lang="ru-RU" sz="2000" i="1" dirty="0">
                <a:latin typeface="Times New Roman" panose="02020603050405020304" pitchFamily="18" charset="0"/>
                <a:cs typeface="Times New Roman" panose="02020603050405020304" pitchFamily="18" charset="0"/>
              </a:rPr>
              <a:t> </a:t>
            </a:r>
            <a:r>
              <a:rPr lang="ru-RU" sz="2000" b="1" i="1" dirty="0">
                <a:solidFill>
                  <a:srgbClr val="FF0000"/>
                </a:solidFill>
                <a:latin typeface="Times New Roman" panose="02020603050405020304" pitchFamily="18" charset="0"/>
                <a:cs typeface="Times New Roman" panose="02020603050405020304" pitchFamily="18" charset="0"/>
              </a:rPr>
              <a:t>однотипно</a:t>
            </a:r>
            <a:r>
              <a:rPr lang="ru-RU" sz="2000" i="1"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составлены </a:t>
            </a:r>
            <a:r>
              <a:rPr lang="ru-RU" sz="2000" b="1" i="1" dirty="0">
                <a:solidFill>
                  <a:srgbClr val="FF0000"/>
                </a:solidFill>
                <a:latin typeface="Times New Roman" panose="02020603050405020304" pitchFamily="18" charset="0"/>
                <a:cs typeface="Times New Roman" panose="02020603050405020304" pitchFamily="18" charset="0"/>
              </a:rPr>
              <a:t>без учета </a:t>
            </a:r>
            <a:r>
              <a:rPr lang="ru-RU" sz="2000" dirty="0">
                <a:latin typeface="Times New Roman" panose="02020603050405020304" pitchFamily="18" charset="0"/>
                <a:cs typeface="Times New Roman" panose="02020603050405020304" pitchFamily="18" charset="0"/>
              </a:rPr>
              <a:t>особенностей личности подростка.</a:t>
            </a:r>
          </a:p>
          <a:p>
            <a:pPr algn="just">
              <a:buFont typeface="Wingdings" panose="05000000000000000000" pitchFamily="2" charset="2"/>
              <a:buChar char="q"/>
              <a:defRPr/>
            </a:pPr>
            <a:r>
              <a:rPr lang="ru-RU" sz="2000" dirty="0">
                <a:latin typeface="Times New Roman" panose="02020603050405020304" pitchFamily="18" charset="0"/>
                <a:cs typeface="Times New Roman" panose="02020603050405020304" pitchFamily="18" charset="0"/>
              </a:rPr>
              <a:t>не учитываются сроки начала комплексной реабилитации при подаче в СПЦ предложений по мероприятиям.</a:t>
            </a:r>
          </a:p>
          <a:p>
            <a:pPr algn="just">
              <a:defRPr/>
            </a:pPr>
            <a:endParaRPr lang="ru-RU" sz="2000" dirty="0"/>
          </a:p>
        </p:txBody>
      </p:sp>
    </p:spTree>
    <p:extLst>
      <p:ext uri="{BB962C8B-B14F-4D97-AF65-F5344CB8AC3E}">
        <p14:creationId xmlns:p14="http://schemas.microsoft.com/office/powerpoint/2010/main" val="2874314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3230564" y="150814"/>
            <a:ext cx="7056437" cy="3735387"/>
          </a:xfrm>
        </p:spPr>
        <p:txBody>
          <a:bodyPr>
            <a:normAutofit fontScale="90000"/>
          </a:bodyPr>
          <a:lstStyle/>
          <a:p>
            <a:pPr algn="just">
              <a:defRPr/>
            </a:pPr>
            <a: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КЛУБ </a:t>
            </a:r>
            <a:b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«Серпантин», объединяет в групповую  работу несовершеннолетних, в отношении которых проводится комплексная реабилитация   </a:t>
            </a:r>
            <a:b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1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r>
            <a:br>
              <a:rPr lang="ru-RU" sz="31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br>
            <a:r>
              <a:rPr lang="ru-RU" sz="31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r>
            <a:br>
              <a:rPr lang="ru-RU" sz="31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br>
            <a:r>
              <a:rPr lang="ru-RU" sz="31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r>
            <a:br>
              <a:rPr lang="ru-RU" sz="31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br>
            <a:r>
              <a:rPr lang="ru-RU" sz="31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r>
            <a:br>
              <a:rPr lang="ru-RU" sz="31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br>
            <a:r>
              <a:rPr lang="ru-RU" sz="31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r>
            <a:br>
              <a:rPr lang="ru-RU" sz="31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br>
            <a:r>
              <a:rPr lang="ru-RU" sz="31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31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1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31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ru-RU"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1507" name="Рисунок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2239" y="3505201"/>
            <a:ext cx="5653087"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7717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Рисунок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432885">
            <a:off x="2082801" y="496888"/>
            <a:ext cx="3421063"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Рисунок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2286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Рисунок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356235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Рисунок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0938" y="37338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2392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Содержимое 2"/>
          <p:cNvSpPr>
            <a:spLocks noGrp="1"/>
          </p:cNvSpPr>
          <p:nvPr>
            <p:ph idx="1"/>
          </p:nvPr>
        </p:nvSpPr>
        <p:spPr>
          <a:xfrm>
            <a:off x="2819400" y="457200"/>
            <a:ext cx="7315200" cy="4191000"/>
          </a:xfrm>
        </p:spPr>
        <p:txBody>
          <a:bodyPr/>
          <a:lstStyle/>
          <a:p>
            <a:pPr algn="ctr">
              <a:buFontTx/>
              <a:buNone/>
            </a:pPr>
            <a:endParaRPr lang="ru-RU" altLang="ru-RU" b="1" smtClean="0">
              <a:solidFill>
                <a:srgbClr val="000000"/>
              </a:solidFill>
            </a:endParaRPr>
          </a:p>
          <a:p>
            <a:pPr algn="ctr">
              <a:buFontTx/>
              <a:buNone/>
            </a:pPr>
            <a:endParaRPr lang="ru-RU" altLang="ru-RU" b="1" smtClean="0">
              <a:solidFill>
                <a:srgbClr val="000000"/>
              </a:solidFill>
            </a:endParaRPr>
          </a:p>
          <a:p>
            <a:pPr algn="ctr">
              <a:buFontTx/>
              <a:buNone/>
            </a:pPr>
            <a:r>
              <a:rPr lang="ru-RU" altLang="ru-RU" sz="5000" b="1">
                <a:solidFill>
                  <a:srgbClr val="000000"/>
                </a:solidFill>
              </a:rPr>
              <a:t>СПАСИБО </a:t>
            </a:r>
          </a:p>
          <a:p>
            <a:pPr algn="ctr">
              <a:buFontTx/>
              <a:buNone/>
            </a:pPr>
            <a:r>
              <a:rPr lang="ru-RU" altLang="ru-RU" sz="5000" b="1">
                <a:solidFill>
                  <a:srgbClr val="000000"/>
                </a:solidFill>
              </a:rPr>
              <a:t>за ВНИМАНИЕ!</a:t>
            </a:r>
          </a:p>
        </p:txBody>
      </p:sp>
    </p:spTree>
    <p:extLst>
      <p:ext uri="{BB962C8B-B14F-4D97-AF65-F5344CB8AC3E}">
        <p14:creationId xmlns:p14="http://schemas.microsoft.com/office/powerpoint/2010/main" val="38491073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8000">
              <a:schemeClr val="bg2"/>
            </a:gs>
            <a:gs pos="85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8" name="Заголовок 1"/>
          <p:cNvSpPr txBox="1">
            <a:spLocks/>
          </p:cNvSpPr>
          <p:nvPr/>
        </p:nvSpPr>
        <p:spPr>
          <a:xfrm>
            <a:off x="1683421" y="1538969"/>
            <a:ext cx="8407023" cy="2080580"/>
          </a:xfrm>
          <a:prstGeom prst="rect">
            <a:avLst/>
          </a:prstGeom>
        </p:spPr>
        <p:txBody>
          <a:bodyPr vert="horz" lIns="91440" tIns="45720" rIns="91440" bIns="45720" rtlCol="0" anchor="b">
            <a:noAutofit/>
          </a:bodyPr>
          <a:lstStyle>
            <a:lvl1pPr algn="ct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endParaRPr lang="ru-RU" sz="2000" b="1" dirty="0">
              <a:solidFill>
                <a:schemeClr val="tx1"/>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206952" y="4672697"/>
            <a:ext cx="2952937" cy="1580187"/>
          </a:xfrm>
          <a:prstGeom prst="rect">
            <a:avLst/>
          </a:prstGeom>
        </p:spPr>
      </p:pic>
      <p:sp>
        <p:nvSpPr>
          <p:cNvPr id="2" name="Прямоугольник 1"/>
          <p:cNvSpPr/>
          <p:nvPr/>
        </p:nvSpPr>
        <p:spPr>
          <a:xfrm>
            <a:off x="1030146" y="1397914"/>
            <a:ext cx="10278319" cy="2246769"/>
          </a:xfrm>
          <a:prstGeom prst="rect">
            <a:avLst/>
          </a:prstGeom>
        </p:spPr>
        <p:txBody>
          <a:bodyPr wrap="square">
            <a:spAutoFit/>
          </a:bodyPr>
          <a:lstStyle/>
          <a:p>
            <a:pPr algn="ctr"/>
            <a:r>
              <a:rPr lang="ru-RU" sz="2800" b="1" dirty="0">
                <a:latin typeface="Times New Roman" panose="02020603050405020304" pitchFamily="18" charset="0"/>
                <a:cs typeface="Times New Roman" panose="02020603050405020304" pitchFamily="18" charset="0"/>
              </a:rPr>
              <a:t>Практическое занятие </a:t>
            </a:r>
            <a:endParaRPr lang="ru-RU" sz="2800" b="1" dirty="0" smtClean="0">
              <a:latin typeface="Times New Roman" panose="02020603050405020304" pitchFamily="18" charset="0"/>
              <a:cs typeface="Times New Roman" panose="02020603050405020304" pitchFamily="18" charset="0"/>
            </a:endParaRPr>
          </a:p>
          <a:p>
            <a:pPr algn="ctr"/>
            <a:r>
              <a:rPr lang="ru-RU" sz="2800" b="1" dirty="0" smtClean="0">
                <a:latin typeface="Times New Roman" panose="02020603050405020304" pitchFamily="18" charset="0"/>
                <a:cs typeface="Times New Roman" panose="02020603050405020304" pitchFamily="18" charset="0"/>
              </a:rPr>
              <a:t>«</a:t>
            </a:r>
            <a:r>
              <a:rPr lang="ru-RU" sz="2800" b="1" dirty="0">
                <a:latin typeface="Times New Roman" panose="02020603050405020304" pitchFamily="18" charset="0"/>
                <a:cs typeface="Times New Roman" panose="02020603050405020304" pitchFamily="18" charset="0"/>
              </a:rPr>
              <a:t>Планирование и оценка</a:t>
            </a:r>
          </a:p>
          <a:p>
            <a:pPr algn="ctr"/>
            <a:r>
              <a:rPr lang="ru-RU" sz="2800" b="1" dirty="0">
                <a:latin typeface="Times New Roman" panose="02020603050405020304" pitchFamily="18" charset="0"/>
                <a:cs typeface="Times New Roman" panose="02020603050405020304" pitchFamily="18" charset="0"/>
              </a:rPr>
              <a:t>положения несовершеннолетнего </a:t>
            </a:r>
            <a:endParaRPr lang="ru-RU" sz="2800" b="1" dirty="0" smtClean="0">
              <a:latin typeface="Times New Roman" panose="02020603050405020304" pitchFamily="18" charset="0"/>
              <a:cs typeface="Times New Roman" panose="02020603050405020304" pitchFamily="18" charset="0"/>
            </a:endParaRPr>
          </a:p>
          <a:p>
            <a:pPr algn="ctr"/>
            <a:r>
              <a:rPr lang="ru-RU" sz="2800" b="1" dirty="0" smtClean="0">
                <a:latin typeface="Times New Roman" panose="02020603050405020304" pitchFamily="18" charset="0"/>
                <a:cs typeface="Times New Roman" panose="02020603050405020304" pitchFamily="18" charset="0"/>
              </a:rPr>
              <a:t>в процессе разработки </a:t>
            </a:r>
            <a:r>
              <a:rPr lang="ru-RU" sz="2800" b="1" dirty="0">
                <a:latin typeface="Times New Roman" panose="02020603050405020304" pitchFamily="18" charset="0"/>
                <a:cs typeface="Times New Roman" panose="02020603050405020304" pitchFamily="18" charset="0"/>
              </a:rPr>
              <a:t>и реализации первичной </a:t>
            </a:r>
            <a:r>
              <a:rPr lang="ru-RU" sz="2800" b="1" dirty="0" smtClean="0">
                <a:latin typeface="Times New Roman" panose="02020603050405020304" pitchFamily="18" charset="0"/>
                <a:cs typeface="Times New Roman" panose="02020603050405020304" pitchFamily="18" charset="0"/>
              </a:rPr>
              <a:t>индивидуальной реабилитационной программы»</a:t>
            </a:r>
            <a:endParaRPr lang="ru-RU" sz="28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2847372" y="3961483"/>
            <a:ext cx="7092601" cy="1815882"/>
          </a:xfrm>
          <a:prstGeom prst="rect">
            <a:avLst/>
          </a:prstGeom>
        </p:spPr>
        <p:txBody>
          <a:bodyPr wrap="square">
            <a:spAutoFit/>
          </a:bodyPr>
          <a:lstStyle/>
          <a:p>
            <a:r>
              <a:rPr lang="ru-RU" sz="3200" dirty="0" err="1" smtClean="0">
                <a:latin typeface="Times New Roman" panose="02020603050405020304" pitchFamily="18" charset="0"/>
                <a:cs typeface="Times New Roman" panose="02020603050405020304" pitchFamily="18" charset="0"/>
              </a:rPr>
              <a:t>Малишевский</a:t>
            </a:r>
            <a:r>
              <a:rPr lang="ru-RU" sz="3200" dirty="0" smtClean="0">
                <a:latin typeface="Times New Roman" panose="02020603050405020304" pitchFamily="18" charset="0"/>
                <a:cs typeface="Times New Roman" panose="02020603050405020304" pitchFamily="18" charset="0"/>
              </a:rPr>
              <a:t> </a:t>
            </a:r>
            <a:r>
              <a:rPr lang="ru-RU" sz="3200" dirty="0">
                <a:latin typeface="Times New Roman" panose="02020603050405020304" pitchFamily="18" charset="0"/>
                <a:cs typeface="Times New Roman" panose="02020603050405020304" pitchFamily="18" charset="0"/>
              </a:rPr>
              <a:t>Филипп </a:t>
            </a:r>
            <a:r>
              <a:rPr lang="ru-RU" sz="3200" dirty="0" smtClean="0">
                <a:latin typeface="Times New Roman" panose="02020603050405020304" pitchFamily="18" charset="0"/>
                <a:cs typeface="Times New Roman" panose="02020603050405020304" pitchFamily="18" charset="0"/>
              </a:rPr>
              <a:t>Александрович,</a:t>
            </a:r>
          </a:p>
          <a:p>
            <a:pPr algn="ctr"/>
            <a:r>
              <a:rPr lang="ru-RU" sz="32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педагог—психолог</a:t>
            </a:r>
          </a:p>
          <a:p>
            <a:pPr algn="ctr"/>
            <a:r>
              <a:rPr lang="ru-RU" sz="2400" dirty="0">
                <a:latin typeface="Times New Roman" panose="02020603050405020304" pitchFamily="18" charset="0"/>
                <a:cs typeface="Times New Roman" panose="02020603050405020304" pitchFamily="18" charset="0"/>
              </a:rPr>
              <a:t>ГУО « </a:t>
            </a:r>
            <a:r>
              <a:rPr lang="ru-RU" sz="2400" dirty="0" err="1" smtClean="0">
                <a:latin typeface="Times New Roman" panose="02020603050405020304" pitchFamily="18" charset="0"/>
                <a:cs typeface="Times New Roman" panose="02020603050405020304" pitchFamily="18" charset="0"/>
              </a:rPr>
              <a:t>Червенский</a:t>
            </a:r>
            <a:r>
              <a:rPr lang="ru-RU" sz="2400" dirty="0" smtClean="0">
                <a:latin typeface="Times New Roman" panose="02020603050405020304" pitchFamily="18" charset="0"/>
                <a:cs typeface="Times New Roman" panose="02020603050405020304" pitchFamily="18" charset="0"/>
              </a:rPr>
              <a:t> районный </a:t>
            </a:r>
          </a:p>
          <a:p>
            <a:pPr algn="ctr"/>
            <a:r>
              <a:rPr lang="ru-RU" sz="2400" dirty="0" smtClean="0">
                <a:latin typeface="Times New Roman" panose="02020603050405020304" pitchFamily="18" charset="0"/>
                <a:cs typeface="Times New Roman" panose="02020603050405020304" pitchFamily="18" charset="0"/>
              </a:rPr>
              <a:t>социально-педагогический центр</a:t>
            </a:r>
            <a:r>
              <a:rPr lang="ru-RU"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611074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p:cNvSpPr>
            <a:spLocks noGrp="1"/>
          </p:cNvSpPr>
          <p:nvPr>
            <p:ph type="title"/>
          </p:nvPr>
        </p:nvSpPr>
        <p:spPr bwMode="auto">
          <a:xfrm>
            <a:off x="2853422" y="624763"/>
            <a:ext cx="7086887" cy="12797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algn="ctr"/>
            <a:r>
              <a:rPr lang="ru-RU" altLang="ru-RU" smtClean="0"/>
              <a:t>Диагностика психолога (пример)</a:t>
            </a:r>
          </a:p>
        </p:txBody>
      </p:sp>
      <p:sp>
        <p:nvSpPr>
          <p:cNvPr id="3075" name="Объект 2"/>
          <p:cNvSpPr>
            <a:spLocks noGrp="1"/>
          </p:cNvSpPr>
          <p:nvPr>
            <p:ph idx="1"/>
          </p:nvPr>
        </p:nvSpPr>
        <p:spPr bwMode="auto">
          <a:xfrm>
            <a:off x="2853422" y="2216902"/>
            <a:ext cx="7089767" cy="32274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indent="0">
              <a:lnSpc>
                <a:spcPct val="100000"/>
              </a:lnSpc>
              <a:buNone/>
            </a:pPr>
            <a:r>
              <a:rPr lang="ru-RU" altLang="ru-RU" smtClean="0"/>
              <a:t>Опросник Шмишека (адаптация Е. И. Рогов).</a:t>
            </a:r>
          </a:p>
          <a:p>
            <a:pPr marL="0" indent="0">
              <a:lnSpc>
                <a:spcPct val="100000"/>
              </a:lnSpc>
              <a:buNone/>
            </a:pPr>
            <a:r>
              <a:rPr lang="ru-RU" altLang="ru-RU" smtClean="0"/>
              <a:t>Индикатор копинг-стратегий (Д. Амирхан, адаптация Н.А. Сирота, В.М. Ялтонский).</a:t>
            </a:r>
          </a:p>
          <a:p>
            <a:pPr marL="0" indent="0">
              <a:lnSpc>
                <a:spcPct val="100000"/>
              </a:lnSpc>
              <a:buNone/>
            </a:pPr>
            <a:r>
              <a:rPr lang="ru-RU" altLang="ru-RU" smtClean="0"/>
              <a:t>Изучение ценностных ориентаций (М. Рокич, адаптация Д.А. Леонтьев).</a:t>
            </a:r>
          </a:p>
          <a:p>
            <a:pPr marL="0" indent="0">
              <a:lnSpc>
                <a:spcPct val="100000"/>
              </a:lnSpc>
              <a:buNone/>
            </a:pPr>
            <a:r>
              <a:rPr lang="ru-RU" altLang="ru-RU" smtClean="0"/>
              <a:t>Изучение общей самооценки (методика </a:t>
            </a:r>
            <a:br>
              <a:rPr lang="ru-RU" altLang="ru-RU" smtClean="0"/>
            </a:br>
            <a:r>
              <a:rPr lang="ru-RU" altLang="ru-RU" smtClean="0"/>
              <a:t>Г.Н. Казанцевой).</a:t>
            </a:r>
          </a:p>
        </p:txBody>
      </p:sp>
    </p:spTree>
    <p:extLst>
      <p:ext uri="{BB962C8B-B14F-4D97-AF65-F5344CB8AC3E}">
        <p14:creationId xmlns:p14="http://schemas.microsoft.com/office/powerpoint/2010/main" val="2772144496"/>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nSpc>
                <a:spcPct val="107000"/>
              </a:lnSpc>
              <a:spcAft>
                <a:spcPts val="800"/>
              </a:spcAft>
            </a:pPr>
            <a:r>
              <a:rPr lang="ru-RU"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Нормативные правовые </a:t>
            </a:r>
            <a:r>
              <a:rPr lang="ru-RU" b="1" dirty="0" smtClean="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документы</a:t>
            </a:r>
            <a:r>
              <a:rPr lang="ru-RU" dirty="0">
                <a:effectLst/>
                <a:latin typeface="Calibri" panose="020F0502020204030204" pitchFamily="34" charset="0"/>
                <a:ea typeface="Calibri" panose="020F0502020204030204" pitchFamily="34" charset="0"/>
                <a:cs typeface="Times New Roman" panose="02020603050405020304" pitchFamily="18" charset="0"/>
              </a:rPr>
              <a:t/>
            </a:r>
            <a:br>
              <a:rPr lang="ru-RU"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sp>
        <p:nvSpPr>
          <p:cNvPr id="3" name="Объект 2"/>
          <p:cNvSpPr>
            <a:spLocks noGrp="1"/>
          </p:cNvSpPr>
          <p:nvPr>
            <p:ph idx="1"/>
          </p:nvPr>
        </p:nvSpPr>
        <p:spPr>
          <a:xfrm>
            <a:off x="241069" y="1421476"/>
            <a:ext cx="11662756" cy="5220393"/>
          </a:xfrm>
        </p:spPr>
        <p:txBody>
          <a:bodyPr>
            <a:normAutofit fontScale="32500" lnSpcReduction="20000"/>
          </a:bodyPr>
          <a:lstStyle/>
          <a:p>
            <a:pPr algn="just">
              <a:lnSpc>
                <a:spcPct val="107000"/>
              </a:lnSpc>
              <a:spcAft>
                <a:spcPts val="800"/>
              </a:spcAft>
            </a:pPr>
            <a:r>
              <a:rPr lang="ru-RU" sz="5600" dirty="0" smtClean="0">
                <a:effectLst/>
                <a:latin typeface="Times New Roman" panose="02020603050405020304" pitchFamily="18" charset="0"/>
                <a:ea typeface="Calibri" panose="020F0502020204030204" pitchFamily="34" charset="0"/>
                <a:cs typeface="Times New Roman" panose="02020603050405020304" pitchFamily="18" charset="0"/>
              </a:rPr>
              <a:t>Закон </a:t>
            </a:r>
            <a:r>
              <a:rPr lang="ru-RU" sz="5600" dirty="0">
                <a:effectLst/>
                <a:latin typeface="Times New Roman" panose="02020603050405020304" pitchFamily="18" charset="0"/>
                <a:ea typeface="Calibri" panose="020F0502020204030204" pitchFamily="34" charset="0"/>
                <a:cs typeface="Times New Roman" panose="02020603050405020304" pitchFamily="18" charset="0"/>
              </a:rPr>
              <a:t>Республики Беларусь от 31 мая 2003г, № 200-3 «Об основах системы профилактики безнадзорности и правонарушений несовершеннолетних»</a:t>
            </a:r>
          </a:p>
          <a:p>
            <a:pPr algn="just">
              <a:lnSpc>
                <a:spcPct val="107000"/>
              </a:lnSpc>
              <a:spcAft>
                <a:spcPts val="800"/>
              </a:spcAft>
            </a:pPr>
            <a:r>
              <a:rPr lang="ru-RU" sz="5600" dirty="0" smtClean="0">
                <a:effectLst/>
                <a:latin typeface="Times New Roman" panose="02020603050405020304" pitchFamily="18" charset="0"/>
                <a:ea typeface="Calibri" panose="020F0502020204030204" pitchFamily="34" charset="0"/>
                <a:cs typeface="Times New Roman" panose="02020603050405020304" pitchFamily="18" charset="0"/>
              </a:rPr>
              <a:t>Положение </a:t>
            </a:r>
            <a:r>
              <a:rPr lang="ru-RU" sz="5600" dirty="0">
                <a:effectLst/>
                <a:latin typeface="Times New Roman" panose="02020603050405020304" pitchFamily="18" charset="0"/>
                <a:ea typeface="Calibri" panose="020F0502020204030204" pitchFamily="34" charset="0"/>
                <a:cs typeface="Times New Roman" panose="02020603050405020304" pitchFamily="18" charset="0"/>
              </a:rPr>
              <a:t>о порядке комплексной реабилитации несовершеннолетних, потребление которыми наркотических средств, психотропных веществ, их аналогов, токсических или других одурманивающих веществ, употребление алкогольных, слабоалкогольных напитков или пива установлены в соответствии с законодательством утвержденное постановлением Совета Министров Республики Беларусь от </a:t>
            </a:r>
            <a:r>
              <a:rPr lang="ru-RU" sz="5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27.06.2017 г. № 487</a:t>
            </a:r>
          </a:p>
          <a:p>
            <a:pPr algn="just">
              <a:lnSpc>
                <a:spcPct val="107000"/>
              </a:lnSpc>
              <a:spcAft>
                <a:spcPts val="800"/>
              </a:spcAft>
            </a:pPr>
            <a:r>
              <a:rPr lang="ru-RU" sz="5600" dirty="0">
                <a:effectLst/>
                <a:latin typeface="Times New Roman" panose="02020603050405020304" pitchFamily="18" charset="0"/>
                <a:ea typeface="Calibri" panose="020F0502020204030204" pitchFamily="34" charset="0"/>
                <a:cs typeface="Times New Roman" panose="02020603050405020304" pitchFamily="18" charset="0"/>
              </a:rPr>
              <a:t> Инструктивно-методическое письмо </a:t>
            </a:r>
            <a:r>
              <a:rPr lang="ru-RU" sz="56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ru-RU" sz="5600" dirty="0">
                <a:effectLst/>
                <a:latin typeface="Times New Roman" panose="02020603050405020304" pitchFamily="18" charset="0"/>
                <a:ea typeface="Calibri" panose="020F0502020204030204" pitchFamily="34" charset="0"/>
                <a:cs typeface="Times New Roman" panose="02020603050405020304" pitchFamily="18" charset="0"/>
              </a:rPr>
              <a:t>Об особенностях деятельности учреждений образования по реализации норм Положения о порядке комплексной реабилитации несовершеннолетних, потребление которыми наркотических средств, психотропных веществ, их аналогов, токсических или других одурманивающих веществ, употребление алкогольных, слабоалкогольных напитков или пива установлены в соответствии с законодательством» </a:t>
            </a:r>
            <a:r>
              <a:rPr lang="ru-RU" sz="56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от 14.12.2017 г. </a:t>
            </a:r>
            <a:endParaRPr lang="ru-RU" sz="5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ru-RU" sz="5600" dirty="0">
                <a:effectLst/>
                <a:latin typeface="Times New Roman" panose="02020603050405020304" pitchFamily="18" charset="0"/>
                <a:ea typeface="Calibri" panose="020F0502020204030204" pitchFamily="34" charset="0"/>
                <a:cs typeface="Times New Roman" panose="02020603050405020304" pitchFamily="18" charset="0"/>
              </a:rPr>
              <a:t>Методические рекомендации для специалистов учреждений здравоохранения Минской области по применению в практике работы Положения о порядке комплексной реабилитации несовершеннолетних</a:t>
            </a:r>
          </a:p>
          <a:p>
            <a:endParaRPr lang="ru-RU" dirty="0"/>
          </a:p>
        </p:txBody>
      </p:sp>
      <p:pic>
        <p:nvPicPr>
          <p:cNvPr id="4" name="Рисунок 3"/>
          <p:cNvPicPr>
            <a:picLocks noChangeAspect="1"/>
          </p:cNvPicPr>
          <p:nvPr/>
        </p:nvPicPr>
        <p:blipFill>
          <a:blip r:embed="rId3"/>
          <a:stretch>
            <a:fillRect/>
          </a:stretch>
        </p:blipFill>
        <p:spPr>
          <a:xfrm>
            <a:off x="9942020" y="274166"/>
            <a:ext cx="1307473" cy="533398"/>
          </a:xfrm>
          <a:prstGeom prst="rect">
            <a:avLst/>
          </a:prstGeom>
        </p:spPr>
      </p:pic>
    </p:spTree>
    <p:extLst>
      <p:ext uri="{BB962C8B-B14F-4D97-AF65-F5344CB8AC3E}">
        <p14:creationId xmlns:p14="http://schemas.microsoft.com/office/powerpoint/2010/main" val="1727306770"/>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97563" y="0"/>
            <a:ext cx="8396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6042177"/>
      </p:ext>
    </p:extLst>
  </p:cSld>
  <p:clrMapOvr>
    <a:masterClrMapping/>
  </p:clrMapOvr>
  <p:transition spd="slow">
    <p:cove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6051" y="179944"/>
            <a:ext cx="7760596" cy="643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295865"/>
      </p:ext>
    </p:extLst>
  </p:cSld>
  <p:clrMapOvr>
    <a:masterClrMapping/>
  </p:clrMapOvr>
  <p:transition spd="slow">
    <p:cove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2326" y="411710"/>
            <a:ext cx="7059537" cy="566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6488952"/>
      </p:ext>
    </p:extLst>
  </p:cSld>
  <p:clrMapOvr>
    <a:masterClrMapping/>
  </p:clrMapOvr>
  <p:transition spd="slow">
    <p:cove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3875" y="1800874"/>
            <a:ext cx="9397360" cy="312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1"/>
          <p:cNvSpPr txBox="1">
            <a:spLocks noChangeArrowheads="1"/>
          </p:cNvSpPr>
          <p:nvPr/>
        </p:nvSpPr>
        <p:spPr bwMode="auto">
          <a:xfrm>
            <a:off x="2810235" y="359887"/>
            <a:ext cx="7531708" cy="109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829178" eaLnBrk="0" fontAlgn="base" hangingPunct="0">
              <a:spcBef>
                <a:spcPct val="0"/>
              </a:spcBef>
              <a:spcAft>
                <a:spcPct val="0"/>
              </a:spcAft>
            </a:pPr>
            <a:r>
              <a:rPr lang="ru-RU" altLang="ru-RU" sz="3264">
                <a:solidFill>
                  <a:prstClr val="black"/>
                </a:solidFill>
              </a:rPr>
              <a:t>Изучение общей самооценки </a:t>
            </a:r>
          </a:p>
          <a:p>
            <a:pPr algn="ctr" defTabSz="829178" eaLnBrk="0" fontAlgn="base" hangingPunct="0">
              <a:spcBef>
                <a:spcPct val="0"/>
              </a:spcBef>
              <a:spcAft>
                <a:spcPct val="0"/>
              </a:spcAft>
            </a:pPr>
            <a:r>
              <a:rPr lang="ru-RU" altLang="ru-RU" sz="3264">
                <a:solidFill>
                  <a:prstClr val="black"/>
                </a:solidFill>
              </a:rPr>
              <a:t>(методика Г.Н. Казанцевой)</a:t>
            </a:r>
          </a:p>
        </p:txBody>
      </p:sp>
    </p:spTree>
    <p:extLst>
      <p:ext uri="{BB962C8B-B14F-4D97-AF65-F5344CB8AC3E}">
        <p14:creationId xmlns:p14="http://schemas.microsoft.com/office/powerpoint/2010/main" val="2500769254"/>
      </p:ext>
    </p:extLst>
  </p:cSld>
  <p:clrMapOvr>
    <a:masterClrMapping/>
  </p:clrMapOvr>
  <p:transition spd="slow">
    <p:cove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887486" y="511039"/>
            <a:ext cx="8493325" cy="3449154"/>
          </a:xfrm>
          <a:prstGeom prst="rect">
            <a:avLst/>
          </a:prstGeom>
        </p:spPr>
        <p:txBody>
          <a:bodyPr lIns="0" tIns="0" rIns="0" bIns="0"/>
          <a:lstStyle/>
          <a:p>
            <a:pPr marL="85682" algn="ctr" defTabSz="829178">
              <a:spcAft>
                <a:spcPts val="1333"/>
              </a:spcAft>
              <a:defRPr/>
            </a:pPr>
            <a:endParaRPr lang="ru" sz="1270" dirty="0">
              <a:solidFill>
                <a:prstClr val="black"/>
              </a:solidFill>
              <a:latin typeface="Times New Roman"/>
            </a:endParaRPr>
          </a:p>
          <a:p>
            <a:pPr marL="85682" algn="ctr" defTabSz="829178">
              <a:spcAft>
                <a:spcPts val="1333"/>
              </a:spcAft>
              <a:defRPr/>
            </a:pPr>
            <a:endParaRPr lang="ru" sz="1270" dirty="0">
              <a:solidFill>
                <a:prstClr val="black"/>
              </a:solidFill>
              <a:latin typeface="Times New Roman"/>
            </a:endParaRPr>
          </a:p>
          <a:p>
            <a:pPr marL="85682" algn="ctr" defTabSz="829178">
              <a:spcAft>
                <a:spcPts val="1333"/>
              </a:spcAft>
              <a:defRPr/>
            </a:pPr>
            <a:endParaRPr lang="ru" sz="1270" dirty="0">
              <a:solidFill>
                <a:prstClr val="black"/>
              </a:solidFill>
              <a:latin typeface="Times New Roman"/>
            </a:endParaRPr>
          </a:p>
          <a:p>
            <a:pPr marL="85682" algn="ctr" defTabSz="829178">
              <a:spcAft>
                <a:spcPts val="1333"/>
              </a:spcAft>
              <a:defRPr/>
            </a:pPr>
            <a:r>
              <a:rPr lang="ru" sz="1270" dirty="0">
                <a:solidFill>
                  <a:prstClr val="black"/>
                </a:solidFill>
                <a:latin typeface="Times New Roman"/>
              </a:rPr>
              <a:t>ПЕРВИЧНАЯ ИНДИВИДУАЛЬНАЯ РЕАБИЛИТАЦИОННАЯ ПРОГРАММА</a:t>
            </a:r>
          </a:p>
          <a:p>
            <a:pPr algn="just" defTabSz="829178">
              <a:lnSpc>
                <a:spcPts val="1458"/>
              </a:lnSpc>
              <a:defRPr/>
            </a:pPr>
            <a:r>
              <a:rPr lang="ru" sz="1270" dirty="0">
                <a:solidFill>
                  <a:prstClr val="black"/>
                </a:solidFill>
                <a:latin typeface="Times New Roman"/>
              </a:rPr>
              <a:t>1.    Фамилия, собственное имя, отчество (если таковое имеется) несовершеннолетнего: </a:t>
            </a:r>
            <a:r>
              <a:rPr lang="ru" sz="1270" b="1" u="sng" dirty="0">
                <a:solidFill>
                  <a:prstClr val="black"/>
                </a:solidFill>
                <a:latin typeface="Times New Roman"/>
              </a:rPr>
              <a:t>Тарапов Илья Васильевич.</a:t>
            </a:r>
          </a:p>
          <a:p>
            <a:pPr algn="just" defTabSz="829178">
              <a:lnSpc>
                <a:spcPts val="1458"/>
              </a:lnSpc>
              <a:defRPr/>
            </a:pPr>
            <a:r>
              <a:rPr lang="ru" sz="1270" dirty="0">
                <a:solidFill>
                  <a:prstClr val="black"/>
                </a:solidFill>
                <a:latin typeface="Times New Roman"/>
              </a:rPr>
              <a:t>2.    Дата рождения несовершеннолетнего: </a:t>
            </a:r>
            <a:r>
              <a:rPr lang="ru" sz="1270" b="1" u="sng" dirty="0">
                <a:solidFill>
                  <a:prstClr val="black"/>
                </a:solidFill>
                <a:latin typeface="Times New Roman"/>
              </a:rPr>
              <a:t>01.12.2006 г.р.</a:t>
            </a:r>
          </a:p>
          <a:p>
            <a:pPr algn="just" defTabSz="829178">
              <a:lnSpc>
                <a:spcPts val="1458"/>
              </a:lnSpc>
              <a:defRPr/>
            </a:pPr>
            <a:r>
              <a:rPr lang="ru" sz="1270" dirty="0">
                <a:solidFill>
                  <a:prstClr val="black"/>
                </a:solidFill>
                <a:latin typeface="Times New Roman"/>
              </a:rPr>
              <a:t>3.    ФИО законных представителей: мать </a:t>
            </a:r>
            <a:r>
              <a:rPr lang="ru" sz="1270" b="1" u="sng" dirty="0">
                <a:solidFill>
                  <a:prstClr val="black"/>
                </a:solidFill>
                <a:latin typeface="Times New Roman"/>
              </a:rPr>
              <a:t>Тарапова Людмила Филипповна,</a:t>
            </a:r>
            <a:r>
              <a:rPr lang="ru" sz="1270" b="1" dirty="0">
                <a:solidFill>
                  <a:prstClr val="black"/>
                </a:solidFill>
                <a:latin typeface="Times New Roman"/>
              </a:rPr>
              <a:t> </a:t>
            </a:r>
            <a:r>
              <a:rPr lang="ru" sz="1270" dirty="0">
                <a:solidFill>
                  <a:prstClr val="black"/>
                </a:solidFill>
                <a:latin typeface="Times New Roman"/>
              </a:rPr>
              <a:t>отец </a:t>
            </a:r>
            <a:r>
              <a:rPr lang="ru" sz="1270" b="1" u="sng" dirty="0">
                <a:solidFill>
                  <a:prstClr val="black"/>
                </a:solidFill>
                <a:latin typeface="Times New Roman"/>
              </a:rPr>
              <a:t>Тарапов Василий Викторович.</a:t>
            </a:r>
          </a:p>
          <a:p>
            <a:pPr algn="just" defTabSz="829178">
              <a:lnSpc>
                <a:spcPts val="1458"/>
              </a:lnSpc>
              <a:defRPr/>
            </a:pPr>
            <a:r>
              <a:rPr lang="ru" sz="1270" dirty="0">
                <a:solidFill>
                  <a:prstClr val="black"/>
                </a:solidFill>
                <a:latin typeface="Times New Roman"/>
              </a:rPr>
              <a:t>4.    Место жительства несовершеннолетнего: </a:t>
            </a:r>
            <a:r>
              <a:rPr lang="ru" sz="1270" b="1" u="sng" dirty="0">
                <a:solidFill>
                  <a:prstClr val="black"/>
                </a:solidFill>
                <a:latin typeface="Times New Roman"/>
              </a:rPr>
              <a:t>г.п. Смиловичи, ул. Юбилейная, д. 38.</a:t>
            </a:r>
          </a:p>
          <a:p>
            <a:pPr algn="just" defTabSz="829178">
              <a:lnSpc>
                <a:spcPts val="1458"/>
              </a:lnSpc>
              <a:defRPr/>
            </a:pPr>
            <a:r>
              <a:rPr lang="ru" sz="1270" dirty="0">
                <a:solidFill>
                  <a:prstClr val="black"/>
                </a:solidFill>
                <a:latin typeface="Times New Roman"/>
              </a:rPr>
              <a:t>5.    Место учебы, адрес: </a:t>
            </a:r>
            <a:r>
              <a:rPr lang="ru" sz="1270" b="1" u="sng" dirty="0">
                <a:solidFill>
                  <a:prstClr val="black"/>
                </a:solidFill>
                <a:latin typeface="Times New Roman"/>
              </a:rPr>
              <a:t>ГУО «Средняя школа № 1 г.п. Смиловичи», адрес: г.п. Смиловичи, ул. Сказочная, д. 4.</a:t>
            </a:r>
          </a:p>
          <a:p>
            <a:pPr defTabSz="829178">
              <a:lnSpc>
                <a:spcPts val="1458"/>
              </a:lnSpc>
              <a:defRPr/>
            </a:pPr>
            <a:r>
              <a:rPr lang="ru" sz="1270" dirty="0">
                <a:solidFill>
                  <a:prstClr val="black"/>
                </a:solidFill>
                <a:latin typeface="Times New Roman"/>
              </a:rPr>
              <a:t>6.    Дата принятия комиссией по делам несовершеннолетних решения о проведении комплексной реабилитации несовершеннолетнего: </a:t>
            </a:r>
            <a:r>
              <a:rPr lang="ru" sz="1270" b="1" u="sng" dirty="0">
                <a:solidFill>
                  <a:prstClr val="black"/>
                </a:solidFill>
                <a:latin typeface="Times New Roman"/>
              </a:rPr>
              <a:t>09.04.2024.</a:t>
            </a:r>
          </a:p>
          <a:p>
            <a:pPr algn="just" defTabSz="829178">
              <a:lnSpc>
                <a:spcPts val="1458"/>
              </a:lnSpc>
              <a:defRPr/>
            </a:pPr>
            <a:r>
              <a:rPr lang="ru" sz="1270" dirty="0">
                <a:solidFill>
                  <a:prstClr val="black"/>
                </a:solidFill>
                <a:latin typeface="Times New Roman"/>
              </a:rPr>
              <a:t>7.    Дата принятия комиссией по делам несовершеннолетних решения о прекращении проведения комплексной</a:t>
            </a:r>
          </a:p>
          <a:p>
            <a:pPr algn="just" defTabSz="829178">
              <a:lnSpc>
                <a:spcPts val="1458"/>
              </a:lnSpc>
              <a:defRPr/>
            </a:pPr>
            <a:r>
              <a:rPr lang="ru" sz="1270" dirty="0">
                <a:solidFill>
                  <a:prstClr val="black"/>
                </a:solidFill>
                <a:latin typeface="Times New Roman"/>
              </a:rPr>
              <a:t>реабилитации несовершеннолетнего_</a:t>
            </a:r>
          </a:p>
        </p:txBody>
      </p:sp>
      <p:graphicFrame>
        <p:nvGraphicFramePr>
          <p:cNvPr id="3" name="Table 2"/>
          <p:cNvGraphicFramePr>
            <a:graphicFrameLocks noGrp="1"/>
          </p:cNvGraphicFramePr>
          <p:nvPr/>
        </p:nvGraphicFramePr>
        <p:xfrm>
          <a:off x="1834223" y="4131499"/>
          <a:ext cx="8736608" cy="1981368"/>
        </p:xfrm>
        <a:graphic>
          <a:graphicData uri="http://schemas.openxmlformats.org/drawingml/2006/table">
            <a:tbl>
              <a:tblPr/>
              <a:tblGrid>
                <a:gridCol w="458803">
                  <a:extLst>
                    <a:ext uri="{9D8B030D-6E8A-4147-A177-3AD203B41FA5}">
                      <a16:colId xmlns:a16="http://schemas.microsoft.com/office/drawing/2014/main" xmlns="" val="20000"/>
                    </a:ext>
                  </a:extLst>
                </a:gridCol>
                <a:gridCol w="3214386">
                  <a:extLst>
                    <a:ext uri="{9D8B030D-6E8A-4147-A177-3AD203B41FA5}">
                      <a16:colId xmlns:a16="http://schemas.microsoft.com/office/drawing/2014/main" xmlns="" val="20001"/>
                    </a:ext>
                  </a:extLst>
                </a:gridCol>
                <a:gridCol w="1417868">
                  <a:extLst>
                    <a:ext uri="{9D8B030D-6E8A-4147-A177-3AD203B41FA5}">
                      <a16:colId xmlns:a16="http://schemas.microsoft.com/office/drawing/2014/main" xmlns="" val="20002"/>
                    </a:ext>
                  </a:extLst>
                </a:gridCol>
                <a:gridCol w="1749533">
                  <a:extLst>
                    <a:ext uri="{9D8B030D-6E8A-4147-A177-3AD203B41FA5}">
                      <a16:colId xmlns:a16="http://schemas.microsoft.com/office/drawing/2014/main" xmlns="" val="20003"/>
                    </a:ext>
                  </a:extLst>
                </a:gridCol>
                <a:gridCol w="1896018">
                  <a:extLst>
                    <a:ext uri="{9D8B030D-6E8A-4147-A177-3AD203B41FA5}">
                      <a16:colId xmlns:a16="http://schemas.microsoft.com/office/drawing/2014/main" xmlns="" val="20004"/>
                    </a:ext>
                  </a:extLst>
                </a:gridCol>
              </a:tblGrid>
              <a:tr h="564048">
                <a:tc>
                  <a:txBody>
                    <a:bodyPr/>
                    <a:lstStyle/>
                    <a:p>
                      <a:pPr marL="152400" indent="0">
                        <a:spcAft>
                          <a:spcPts val="210"/>
                        </a:spcAft>
                      </a:pPr>
                      <a:r>
                        <a:rPr lang="ru" sz="1300">
                          <a:latin typeface="Times New Roman"/>
                        </a:rPr>
                        <a:t>№</a:t>
                      </a:r>
                    </a:p>
                    <a:p>
                      <a:pPr marL="152400" indent="0"/>
                      <a:r>
                        <a:rPr lang="ru" sz="1300">
                          <a:latin typeface="Times New Roman"/>
                        </a:rPr>
                        <a:t>п/п</a:t>
                      </a:r>
                    </a:p>
                  </a:txBody>
                  <a:tcPr marL="0" marR="0" marT="0" marB="0"/>
                </a:tc>
                <a:tc>
                  <a:txBody>
                    <a:bodyPr/>
                    <a:lstStyle/>
                    <a:p>
                      <a:pPr indent="0" algn="ctr"/>
                      <a:r>
                        <a:rPr lang="ru" sz="1300">
                          <a:latin typeface="Times New Roman"/>
                        </a:rPr>
                        <a:t>Наименование мероприятий</a:t>
                      </a:r>
                    </a:p>
                  </a:txBody>
                  <a:tcPr marL="0" marR="0" marT="0" marB="0"/>
                </a:tc>
                <a:tc>
                  <a:txBody>
                    <a:bodyPr/>
                    <a:lstStyle/>
                    <a:p>
                      <a:pPr marL="139700" indent="0"/>
                      <a:r>
                        <a:rPr lang="ru" sz="1300">
                          <a:latin typeface="Times New Roman"/>
                        </a:rPr>
                        <a:t>Срок выполнения</a:t>
                      </a:r>
                    </a:p>
                  </a:txBody>
                  <a:tcPr marL="0" marR="0" marT="0" marB="0"/>
                </a:tc>
                <a:tc>
                  <a:txBody>
                    <a:bodyPr/>
                    <a:lstStyle/>
                    <a:p>
                      <a:pPr indent="0" algn="ctr">
                        <a:spcAft>
                          <a:spcPts val="420"/>
                        </a:spcAft>
                      </a:pPr>
                      <a:r>
                        <a:rPr lang="ru" sz="1300">
                          <a:latin typeface="Times New Roman"/>
                        </a:rPr>
                        <a:t>Ответственные</a:t>
                      </a:r>
                    </a:p>
                    <a:p>
                      <a:pPr indent="0" algn="ctr"/>
                      <a:r>
                        <a:rPr lang="ru" sz="1300">
                          <a:latin typeface="Times New Roman"/>
                        </a:rPr>
                        <a:t>исполнители</a:t>
                      </a:r>
                    </a:p>
                  </a:txBody>
                  <a:tcPr marL="0" marR="0" marT="0" marB="0"/>
                </a:tc>
                <a:tc>
                  <a:txBody>
                    <a:bodyPr/>
                    <a:lstStyle/>
                    <a:p>
                      <a:pPr indent="0" algn="ctr">
                        <a:lnSpc>
                          <a:spcPts val="1608"/>
                        </a:lnSpc>
                      </a:pPr>
                      <a:r>
                        <a:rPr lang="ru" sz="1300">
                          <a:latin typeface="Times New Roman"/>
                        </a:rPr>
                        <a:t>Индикаторы и показатели эффективности</a:t>
                      </a:r>
                    </a:p>
                  </a:txBody>
                  <a:tcPr marL="0" marR="0" marT="0" marB="0" anchor="b"/>
                </a:tc>
                <a:extLst>
                  <a:ext uri="{0D108BD9-81ED-4DB2-BD59-A6C34878D82A}">
                    <a16:rowId xmlns:a16="http://schemas.microsoft.com/office/drawing/2014/main" xmlns="" val="10000"/>
                  </a:ext>
                </a:extLst>
              </a:tr>
              <a:tr h="193546">
                <a:tc gridSpan="5">
                  <a:txBody>
                    <a:bodyPr/>
                    <a:lstStyle/>
                    <a:p>
                      <a:pPr indent="0" algn="ctr"/>
                      <a:r>
                        <a:rPr lang="ru" sz="1300">
                          <a:latin typeface="Times New Roman"/>
                        </a:rPr>
                        <a:t>Раздел I Социально-педагогическая помощь</a:t>
                      </a:r>
                    </a:p>
                  </a:txBody>
                  <a:tcPr marL="0" marR="0" marT="0" marB="0" anchor="b"/>
                </a:tc>
                <a:tc hMerge="1">
                  <a:txBody>
                    <a:bodyPr/>
                    <a:lstStyle/>
                    <a:p>
                      <a:endParaRPr sz="1000"/>
                    </a:p>
                  </a:txBody>
                  <a:tcPr marL="0" marR="0" marT="0" marB="0"/>
                </a:tc>
                <a:tc hMerge="1">
                  <a:txBody>
                    <a:bodyPr/>
                    <a:lstStyle/>
                    <a:p>
                      <a:endParaRPr sz="1000"/>
                    </a:p>
                  </a:txBody>
                  <a:tcPr marL="0" marR="0" marT="0" marB="0"/>
                </a:tc>
                <a:tc hMerge="1">
                  <a:txBody>
                    <a:bodyPr/>
                    <a:lstStyle/>
                    <a:p>
                      <a:endParaRPr sz="1000"/>
                    </a:p>
                  </a:txBody>
                  <a:tcPr marL="0" marR="0" marT="0" marB="0"/>
                </a:tc>
                <a:tc hMerge="1">
                  <a:txBody>
                    <a:bodyPr/>
                    <a:lstStyle/>
                    <a:p>
                      <a:endParaRPr sz="1000"/>
                    </a:p>
                  </a:txBody>
                  <a:tcPr marL="0" marR="0" marT="0" marB="0"/>
                </a:tc>
                <a:extLst>
                  <a:ext uri="{0D108BD9-81ED-4DB2-BD59-A6C34878D82A}">
                    <a16:rowId xmlns:a16="http://schemas.microsoft.com/office/drawing/2014/main" xmlns="" val="10001"/>
                  </a:ext>
                </a:extLst>
              </a:tr>
              <a:tr h="1125333">
                <a:tc>
                  <a:txBody>
                    <a:bodyPr/>
                    <a:lstStyle/>
                    <a:p>
                      <a:pPr marL="203200" indent="0"/>
                      <a:r>
                        <a:rPr lang="ru" sz="1300">
                          <a:latin typeface="Times New Roman"/>
                        </a:rPr>
                        <a:t>1.</a:t>
                      </a:r>
                    </a:p>
                  </a:txBody>
                  <a:tcPr marL="0" marR="0" marT="0" marB="0"/>
                </a:tc>
                <a:tc>
                  <a:txBody>
                    <a:bodyPr/>
                    <a:lstStyle/>
                    <a:p>
                      <a:pPr indent="0" algn="just">
                        <a:lnSpc>
                          <a:spcPts val="1608"/>
                        </a:lnSpc>
                      </a:pPr>
                      <a:r>
                        <a:rPr lang="ru" sz="1300">
                          <a:latin typeface="Times New Roman"/>
                        </a:rPr>
                        <a:t>Проведение индивидуальных профилактических бесед:</a:t>
                      </a:r>
                    </a:p>
                    <a:p>
                      <a:pPr indent="0" algn="just">
                        <a:lnSpc>
                          <a:spcPts val="1608"/>
                        </a:lnSpc>
                      </a:pPr>
                      <a:r>
                        <a:rPr lang="ru" sz="1300">
                          <a:latin typeface="Times New Roman"/>
                        </a:rPr>
                        <a:t>-    о правилах поведения в общественных местах;</a:t>
                      </a:r>
                    </a:p>
                    <a:p>
                      <a:pPr indent="0" algn="just">
                        <a:lnSpc>
                          <a:spcPts val="1608"/>
                        </a:lnSpc>
                      </a:pPr>
                      <a:r>
                        <a:rPr lang="ru" sz="1300">
                          <a:latin typeface="Times New Roman"/>
                        </a:rPr>
                        <a:t>-    об успеваемости;</a:t>
                      </a:r>
                    </a:p>
                    <a:p>
                      <a:pPr indent="0" algn="just">
                        <a:lnSpc>
                          <a:spcPts val="1608"/>
                        </a:lnSpc>
                      </a:pPr>
                      <a:r>
                        <a:rPr lang="ru" sz="1300">
                          <a:latin typeface="Times New Roman"/>
                        </a:rPr>
                        <a:t>-    о досуге в выходные дни;</a:t>
                      </a:r>
                    </a:p>
                  </a:txBody>
                  <a:tcPr marL="0" marR="0" marT="0" marB="0" anchor="b"/>
                </a:tc>
                <a:tc>
                  <a:txBody>
                    <a:bodyPr/>
                    <a:lstStyle/>
                    <a:p>
                      <a:pPr indent="0" algn="ctr">
                        <a:lnSpc>
                          <a:spcPts val="1608"/>
                        </a:lnSpc>
                      </a:pPr>
                      <a:r>
                        <a:rPr lang="ru" sz="1300">
                          <a:latin typeface="Times New Roman"/>
                        </a:rPr>
                        <a:t>два раза в месяц (по средам)</a:t>
                      </a:r>
                    </a:p>
                  </a:txBody>
                  <a:tcPr marL="0" marR="0" marT="0" marB="0"/>
                </a:tc>
                <a:tc>
                  <a:txBody>
                    <a:bodyPr/>
                    <a:lstStyle/>
                    <a:p>
                      <a:pPr indent="0"/>
                      <a:r>
                        <a:rPr lang="ru" sz="1300">
                          <a:latin typeface="Times New Roman"/>
                        </a:rPr>
                        <a:t>Педагог социальный.</a:t>
                      </a:r>
                    </a:p>
                  </a:txBody>
                  <a:tcPr marL="0" marR="0" marT="0" marB="0"/>
                </a:tc>
                <a:tc>
                  <a:txBody>
                    <a:bodyPr/>
                    <a:lstStyle/>
                    <a:p>
                      <a:pPr indent="0" algn="just">
                        <a:lnSpc>
                          <a:spcPts val="1608"/>
                        </a:lnSpc>
                      </a:pPr>
                      <a:r>
                        <a:rPr lang="ru" sz="1300">
                          <a:latin typeface="Times New Roman"/>
                        </a:rPr>
                        <a:t>Отсутствие пропусков занятий, повышение среднего балла по успеваемости, отсутствие повторных противоправных</a:t>
                      </a:r>
                    </a:p>
                  </a:txBody>
                  <a:tcPr marL="0" marR="0" marT="0" marB="0" anchor="b"/>
                </a:tc>
                <a:extLst>
                  <a:ext uri="{0D108BD9-81ED-4DB2-BD59-A6C34878D82A}">
                    <a16:rowId xmlns:a16="http://schemas.microsoft.com/office/drawing/2014/main" xmlns="" val="10002"/>
                  </a:ext>
                </a:extLst>
              </a:tr>
            </a:tbl>
          </a:graphicData>
        </a:graphic>
      </p:graphicFrame>
      <p:sp>
        <p:nvSpPr>
          <p:cNvPr id="4" name="Стрелка вправо 3"/>
          <p:cNvSpPr/>
          <p:nvPr/>
        </p:nvSpPr>
        <p:spPr>
          <a:xfrm>
            <a:off x="3324153" y="4465474"/>
            <a:ext cx="1130045" cy="6074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9178" eaLnBrk="0" fontAlgn="base" hangingPunct="0">
              <a:spcBef>
                <a:spcPct val="0"/>
              </a:spcBef>
              <a:spcAft>
                <a:spcPct val="0"/>
              </a:spcAft>
              <a:defRPr/>
            </a:pPr>
            <a:endParaRPr lang="ru-RU" sz="1632">
              <a:solidFill>
                <a:prstClr val="white"/>
              </a:solidFill>
              <a:latin typeface="Calibri"/>
            </a:endParaRPr>
          </a:p>
        </p:txBody>
      </p:sp>
    </p:spTree>
    <p:extLst>
      <p:ext uri="{BB962C8B-B14F-4D97-AF65-F5344CB8AC3E}">
        <p14:creationId xmlns:p14="http://schemas.microsoft.com/office/powerpoint/2010/main" val="990717023"/>
      </p:ext>
    </p:extLst>
  </p:cSld>
  <p:clrMapOvr>
    <a:overrideClrMapping bg1="lt1" tx1="dk1" bg2="lt2" tx2="dk2" accent1="accent1" accent2="accent2" accent3="accent3" accent4="accent4" accent5="accent5" accent6="accent6" hlink="hlink" folHlink="folHlink"/>
  </p:clrMapOvr>
  <p:transition spd="slow">
    <p:checke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834223" y="489446"/>
          <a:ext cx="8736608" cy="6090920"/>
        </p:xfrm>
        <a:graphic>
          <a:graphicData uri="http://schemas.openxmlformats.org/drawingml/2006/table">
            <a:tbl>
              <a:tblPr/>
              <a:tblGrid>
                <a:gridCol w="458803">
                  <a:extLst>
                    <a:ext uri="{9D8B030D-6E8A-4147-A177-3AD203B41FA5}">
                      <a16:colId xmlns:a16="http://schemas.microsoft.com/office/drawing/2014/main" xmlns="" val="20000"/>
                    </a:ext>
                  </a:extLst>
                </a:gridCol>
                <a:gridCol w="3214386">
                  <a:extLst>
                    <a:ext uri="{9D8B030D-6E8A-4147-A177-3AD203B41FA5}">
                      <a16:colId xmlns:a16="http://schemas.microsoft.com/office/drawing/2014/main" xmlns="" val="20001"/>
                    </a:ext>
                  </a:extLst>
                </a:gridCol>
                <a:gridCol w="1417868">
                  <a:extLst>
                    <a:ext uri="{9D8B030D-6E8A-4147-A177-3AD203B41FA5}">
                      <a16:colId xmlns:a16="http://schemas.microsoft.com/office/drawing/2014/main" xmlns="" val="20002"/>
                    </a:ext>
                  </a:extLst>
                </a:gridCol>
                <a:gridCol w="1749533">
                  <a:extLst>
                    <a:ext uri="{9D8B030D-6E8A-4147-A177-3AD203B41FA5}">
                      <a16:colId xmlns:a16="http://schemas.microsoft.com/office/drawing/2014/main" xmlns="" val="20003"/>
                    </a:ext>
                  </a:extLst>
                </a:gridCol>
                <a:gridCol w="1896018">
                  <a:extLst>
                    <a:ext uri="{9D8B030D-6E8A-4147-A177-3AD203B41FA5}">
                      <a16:colId xmlns:a16="http://schemas.microsoft.com/office/drawing/2014/main" xmlns="" val="20004"/>
                    </a:ext>
                  </a:extLst>
                </a:gridCol>
              </a:tblGrid>
              <a:tr h="193479">
                <a:tc>
                  <a:txBody>
                    <a:bodyPr/>
                    <a:lstStyle/>
                    <a:p>
                      <a:endParaRPr sz="1000"/>
                    </a:p>
                  </a:txBody>
                  <a:tcPr marL="0" marR="0" marT="0" marB="0"/>
                </a:tc>
                <a:tc>
                  <a:txBody>
                    <a:bodyPr/>
                    <a:lstStyle/>
                    <a:p>
                      <a:pPr indent="0"/>
                      <a:r>
                        <a:rPr lang="ru" sz="1300">
                          <a:latin typeface="Times New Roman"/>
                        </a:rPr>
                        <a:t>-о занятости на каникулах.</a:t>
                      </a:r>
                    </a:p>
                  </a:txBody>
                  <a:tcPr marL="0" marR="0" marT="0" marB="0" anchor="b"/>
                </a:tc>
                <a:tc>
                  <a:txBody>
                    <a:bodyPr/>
                    <a:lstStyle/>
                    <a:p>
                      <a:endParaRPr sz="1000"/>
                    </a:p>
                  </a:txBody>
                  <a:tcPr marL="0" marR="0" marT="0" marB="0"/>
                </a:tc>
                <a:tc>
                  <a:txBody>
                    <a:bodyPr/>
                    <a:lstStyle/>
                    <a:p>
                      <a:endParaRPr sz="1000"/>
                    </a:p>
                  </a:txBody>
                  <a:tcPr marL="0" marR="0" marT="0" marB="0"/>
                </a:tc>
                <a:tc>
                  <a:txBody>
                    <a:bodyPr/>
                    <a:lstStyle/>
                    <a:p>
                      <a:pPr indent="0"/>
                      <a:r>
                        <a:rPr lang="ru" sz="1300">
                          <a:latin typeface="Times New Roman"/>
                        </a:rPr>
                        <a:t>действий.</a:t>
                      </a:r>
                    </a:p>
                  </a:txBody>
                  <a:tcPr marL="0" marR="0" marT="0" marB="0" anchor="b"/>
                </a:tc>
                <a:extLst>
                  <a:ext uri="{0D108BD9-81ED-4DB2-BD59-A6C34878D82A}">
                    <a16:rowId xmlns:a16="http://schemas.microsoft.com/office/drawing/2014/main" xmlns="" val="10000"/>
                  </a:ext>
                </a:extLst>
              </a:tr>
              <a:tr h="1304602">
                <a:tc>
                  <a:txBody>
                    <a:bodyPr/>
                    <a:lstStyle/>
                    <a:p>
                      <a:pPr marL="190500" indent="0"/>
                      <a:r>
                        <a:rPr lang="en-US" sz="1300">
                          <a:latin typeface="Times New Roman"/>
                        </a:rPr>
                        <a:t>2.</a:t>
                      </a:r>
                    </a:p>
                  </a:txBody>
                  <a:tcPr marL="0" marR="0" marT="0" marB="0"/>
                </a:tc>
                <a:tc>
                  <a:txBody>
                    <a:bodyPr/>
                    <a:lstStyle/>
                    <a:p>
                      <a:pPr indent="0">
                        <a:lnSpc>
                          <a:spcPts val="1608"/>
                        </a:lnSpc>
                      </a:pPr>
                      <a:r>
                        <a:rPr lang="ru" sz="1300">
                          <a:latin typeface="Times New Roman"/>
                        </a:rPr>
                        <a:t>Тематические индивидуальные беседы, на позитивно-направленную социализацию:</a:t>
                      </a:r>
                    </a:p>
                    <a:p>
                      <a:pPr indent="0">
                        <a:lnSpc>
                          <a:spcPts val="1608"/>
                        </a:lnSpc>
                      </a:pPr>
                      <a:r>
                        <a:rPr lang="ru" sz="1300">
                          <a:latin typeface="Times New Roman"/>
                        </a:rPr>
                        <a:t>«Я и мое представление о судьбе»;</a:t>
                      </a:r>
                    </a:p>
                    <a:p>
                      <a:pPr indent="0">
                        <a:lnSpc>
                          <a:spcPts val="1608"/>
                        </a:lnSpc>
                      </a:pPr>
                      <a:r>
                        <a:rPr lang="ru" sz="1300">
                          <a:latin typeface="Times New Roman"/>
                        </a:rPr>
                        <a:t>«Я в своем настоящем»;</a:t>
                      </a:r>
                    </a:p>
                    <a:p>
                      <a:pPr indent="0">
                        <a:lnSpc>
                          <a:spcPts val="1608"/>
                        </a:lnSpc>
                      </a:pPr>
                      <a:r>
                        <a:rPr lang="ru" sz="1300">
                          <a:latin typeface="Times New Roman"/>
                        </a:rPr>
                        <a:t>«Семья - это данность»;</a:t>
                      </a:r>
                    </a:p>
                    <a:p>
                      <a:pPr indent="0">
                        <a:lnSpc>
                          <a:spcPts val="1608"/>
                        </a:lnSpc>
                      </a:pPr>
                      <a:r>
                        <a:rPr lang="ru" sz="1300">
                          <a:latin typeface="Times New Roman"/>
                        </a:rPr>
                        <a:t>«Мое представление о профессии»; «Каникулы. Отдых. Ответственность.</a:t>
                      </a:r>
                    </a:p>
                  </a:txBody>
                  <a:tcPr marL="0" marR="0" marT="0" marB="0" anchor="b"/>
                </a:tc>
                <a:tc>
                  <a:txBody>
                    <a:bodyPr/>
                    <a:lstStyle/>
                    <a:p>
                      <a:pPr marL="393700" indent="0">
                        <a:lnSpc>
                          <a:spcPts val="1608"/>
                        </a:lnSpc>
                      </a:pPr>
                      <a:r>
                        <a:rPr lang="ru" sz="1300">
                          <a:latin typeface="Times New Roman"/>
                        </a:rPr>
                        <a:t>23.04.2024</a:t>
                      </a:r>
                    </a:p>
                    <a:p>
                      <a:pPr marL="393700" indent="0">
                        <a:lnSpc>
                          <a:spcPts val="1608"/>
                        </a:lnSpc>
                      </a:pPr>
                      <a:r>
                        <a:rPr lang="ru" sz="1300">
                          <a:latin typeface="Times New Roman"/>
                        </a:rPr>
                        <a:t>03.05.2024</a:t>
                      </a:r>
                    </a:p>
                    <a:p>
                      <a:pPr marL="393700" indent="0">
                        <a:lnSpc>
                          <a:spcPts val="1608"/>
                        </a:lnSpc>
                      </a:pPr>
                      <a:r>
                        <a:rPr lang="ru" sz="1300">
                          <a:latin typeface="Times New Roman"/>
                        </a:rPr>
                        <a:t>15.05.2024</a:t>
                      </a:r>
                    </a:p>
                    <a:p>
                      <a:pPr marL="393700" indent="0">
                        <a:lnSpc>
                          <a:spcPts val="1608"/>
                        </a:lnSpc>
                      </a:pPr>
                      <a:r>
                        <a:rPr lang="ru" sz="1300">
                          <a:latin typeface="Times New Roman"/>
                        </a:rPr>
                        <a:t>22.05.2024</a:t>
                      </a:r>
                    </a:p>
                    <a:p>
                      <a:pPr marL="393700" indent="0">
                        <a:lnSpc>
                          <a:spcPts val="1608"/>
                        </a:lnSpc>
                      </a:pPr>
                      <a:r>
                        <a:rPr lang="ru" sz="1300">
                          <a:latin typeface="Times New Roman"/>
                        </a:rPr>
                        <a:t>08.06.2024</a:t>
                      </a:r>
                    </a:p>
                  </a:txBody>
                  <a:tcPr marL="0" marR="0" marT="0" marB="0" anchor="b"/>
                </a:tc>
                <a:tc>
                  <a:txBody>
                    <a:bodyPr/>
                    <a:lstStyle/>
                    <a:p>
                      <a:pPr indent="0">
                        <a:spcAft>
                          <a:spcPts val="420"/>
                        </a:spcAft>
                      </a:pPr>
                      <a:r>
                        <a:rPr lang="ru" sz="1300">
                          <a:latin typeface="Times New Roman"/>
                        </a:rPr>
                        <a:t>Классный</a:t>
                      </a:r>
                    </a:p>
                    <a:p>
                      <a:pPr indent="0"/>
                      <a:r>
                        <a:rPr lang="ru" sz="1300">
                          <a:latin typeface="Times New Roman"/>
                        </a:rPr>
                        <a:t>руководитель.</a:t>
                      </a:r>
                    </a:p>
                  </a:txBody>
                  <a:tcPr marL="0" marR="0" marT="0" marB="0"/>
                </a:tc>
                <a:tc>
                  <a:txBody>
                    <a:bodyPr/>
                    <a:lstStyle/>
                    <a:p>
                      <a:pPr indent="0">
                        <a:lnSpc>
                          <a:spcPts val="1608"/>
                        </a:lnSpc>
                      </a:pPr>
                      <a:r>
                        <a:rPr lang="ru" sz="1300">
                          <a:latin typeface="Times New Roman"/>
                        </a:rPr>
                        <a:t>Осознание собственных личностных и социальных ресурсов.</a:t>
                      </a:r>
                    </a:p>
                  </a:txBody>
                  <a:tcPr marL="0" marR="0" marT="0" marB="0"/>
                </a:tc>
                <a:extLst>
                  <a:ext uri="{0D108BD9-81ED-4DB2-BD59-A6C34878D82A}">
                    <a16:rowId xmlns:a16="http://schemas.microsoft.com/office/drawing/2014/main" xmlns="" val="10001"/>
                  </a:ext>
                </a:extLst>
              </a:tr>
              <a:tr h="1301838">
                <a:tc>
                  <a:txBody>
                    <a:bodyPr/>
                    <a:lstStyle/>
                    <a:p>
                      <a:pPr marL="190500" indent="0"/>
                      <a:r>
                        <a:rPr lang="en-US" sz="1300">
                          <a:latin typeface="Times New Roman"/>
                        </a:rPr>
                        <a:t>3.</a:t>
                      </a:r>
                    </a:p>
                  </a:txBody>
                  <a:tcPr marL="0" marR="0" marT="0" marB="0"/>
                </a:tc>
                <a:tc>
                  <a:txBody>
                    <a:bodyPr/>
                    <a:lstStyle/>
                    <a:p>
                      <a:pPr indent="0">
                        <a:lnSpc>
                          <a:spcPts val="1608"/>
                        </a:lnSpc>
                      </a:pPr>
                      <a:r>
                        <a:rPr lang="ru" sz="1300">
                          <a:latin typeface="Times New Roman"/>
                        </a:rPr>
                        <a:t>Цикл индивидуальных занятий, направленных на формирование навыка противостояния влиянию окружающих: «Знаю ли я себя. Маски»;</a:t>
                      </a:r>
                    </a:p>
                    <a:p>
                      <a:pPr indent="0">
                        <a:lnSpc>
                          <a:spcPts val="1608"/>
                        </a:lnSpc>
                      </a:pPr>
                      <a:r>
                        <a:rPr lang="ru" sz="1300">
                          <a:latin typeface="Times New Roman"/>
                        </a:rPr>
                        <a:t>«Путешествие к себе»;</a:t>
                      </a:r>
                    </a:p>
                    <a:p>
                      <a:pPr indent="0">
                        <a:lnSpc>
                          <a:spcPts val="1608"/>
                        </a:lnSpc>
                      </a:pPr>
                      <a:r>
                        <a:rPr lang="ru" sz="1300">
                          <a:latin typeface="Times New Roman"/>
                        </a:rPr>
                        <a:t>«Уверенность в себе»;</a:t>
                      </a:r>
                    </a:p>
                    <a:p>
                      <a:pPr indent="0">
                        <a:lnSpc>
                          <a:spcPts val="1608"/>
                        </a:lnSpc>
                      </a:pPr>
                      <a:r>
                        <a:rPr lang="ru" sz="1300">
                          <a:latin typeface="Times New Roman"/>
                        </a:rPr>
                        <a:t>«Идеальное НЕТ».</a:t>
                      </a:r>
                    </a:p>
                  </a:txBody>
                  <a:tcPr marL="0" marR="0" marT="0" marB="0" anchor="b"/>
                </a:tc>
                <a:tc>
                  <a:txBody>
                    <a:bodyPr/>
                    <a:lstStyle/>
                    <a:p>
                      <a:pPr marL="393700" indent="0">
                        <a:lnSpc>
                          <a:spcPts val="1608"/>
                        </a:lnSpc>
                      </a:pPr>
                      <a:r>
                        <a:rPr lang="ru" sz="1300">
                          <a:latin typeface="Times New Roman"/>
                        </a:rPr>
                        <a:t>24.04.2024</a:t>
                      </a:r>
                    </a:p>
                    <a:p>
                      <a:pPr marL="393700" indent="0">
                        <a:lnSpc>
                          <a:spcPts val="1608"/>
                        </a:lnSpc>
                      </a:pPr>
                      <a:r>
                        <a:rPr lang="en-US" sz="1300">
                          <a:latin typeface="Times New Roman"/>
                        </a:rPr>
                        <a:t>30.04.2024</a:t>
                      </a:r>
                    </a:p>
                    <a:p>
                      <a:pPr marL="393700" indent="0">
                        <a:lnSpc>
                          <a:spcPts val="1608"/>
                        </a:lnSpc>
                      </a:pPr>
                      <a:r>
                        <a:rPr lang="ru" sz="1300">
                          <a:latin typeface="Times New Roman"/>
                        </a:rPr>
                        <a:t>08.05.2024</a:t>
                      </a:r>
                    </a:p>
                    <a:p>
                      <a:pPr marL="393700" indent="0">
                        <a:lnSpc>
                          <a:spcPts val="1608"/>
                        </a:lnSpc>
                      </a:pPr>
                      <a:r>
                        <a:rPr lang="ru" sz="1300">
                          <a:latin typeface="Times New Roman"/>
                        </a:rPr>
                        <a:t>15.05.2024</a:t>
                      </a:r>
                    </a:p>
                  </a:txBody>
                  <a:tcPr marL="0" marR="0" marT="0" marB="0" anchor="b"/>
                </a:tc>
                <a:tc>
                  <a:txBody>
                    <a:bodyPr/>
                    <a:lstStyle/>
                    <a:p>
                      <a:pPr indent="0"/>
                      <a:r>
                        <a:rPr lang="ru" sz="1300">
                          <a:latin typeface="Times New Roman"/>
                        </a:rPr>
                        <a:t>Педагог социальный.</a:t>
                      </a:r>
                    </a:p>
                  </a:txBody>
                  <a:tcPr marL="0" marR="0" marT="0" marB="0"/>
                </a:tc>
                <a:tc>
                  <a:txBody>
                    <a:bodyPr/>
                    <a:lstStyle/>
                    <a:p>
                      <a:pPr indent="0" algn="just">
                        <a:lnSpc>
                          <a:spcPts val="1632"/>
                        </a:lnSpc>
                      </a:pPr>
                      <a:r>
                        <a:rPr lang="ru" sz="1300">
                          <a:latin typeface="Times New Roman"/>
                        </a:rPr>
                        <a:t>Выработка навыка противостояния влиянию окружающих.</a:t>
                      </a:r>
                    </a:p>
                  </a:txBody>
                  <a:tcPr marL="0" marR="0" marT="0" marB="0"/>
                </a:tc>
                <a:extLst>
                  <a:ext uri="{0D108BD9-81ED-4DB2-BD59-A6C34878D82A}">
                    <a16:rowId xmlns:a16="http://schemas.microsoft.com/office/drawing/2014/main" xmlns="" val="10002"/>
                  </a:ext>
                </a:extLst>
              </a:tr>
              <a:tr h="1674976">
                <a:tc>
                  <a:txBody>
                    <a:bodyPr/>
                    <a:lstStyle/>
                    <a:p>
                      <a:pPr marL="190500" indent="0"/>
                      <a:r>
                        <a:rPr lang="en-US" sz="1300">
                          <a:latin typeface="Times New Roman"/>
                        </a:rPr>
                        <a:t>4.</a:t>
                      </a:r>
                    </a:p>
                  </a:txBody>
                  <a:tcPr marL="0" marR="0" marT="0" marB="0"/>
                </a:tc>
                <a:tc>
                  <a:txBody>
                    <a:bodyPr/>
                    <a:lstStyle/>
                    <a:p>
                      <a:pPr indent="0" algn="just">
                        <a:lnSpc>
                          <a:spcPts val="1608"/>
                        </a:lnSpc>
                      </a:pPr>
                      <a:r>
                        <a:rPr lang="ru" sz="1300">
                          <a:latin typeface="Times New Roman"/>
                        </a:rPr>
                        <a:t>Участие в групповых интерактивных беседах с целью формирования внутренней мотивации на недопущение противоправного поведения:</a:t>
                      </a:r>
                    </a:p>
                    <a:p>
                      <a:pPr indent="0">
                        <a:lnSpc>
                          <a:spcPts val="1608"/>
                        </a:lnSpc>
                      </a:pPr>
                      <a:r>
                        <a:rPr lang="ru" sz="1300">
                          <a:latin typeface="Times New Roman"/>
                        </a:rPr>
                        <a:t>«Все о статье 19.3 КоАП РБ»;</a:t>
                      </a:r>
                    </a:p>
                    <a:p>
                      <a:pPr indent="0">
                        <a:lnSpc>
                          <a:spcPts val="1608"/>
                        </a:lnSpc>
                      </a:pPr>
                      <a:r>
                        <a:rPr lang="ru" sz="1300">
                          <a:latin typeface="Times New Roman"/>
                        </a:rPr>
                        <a:t>«Мифы о пиве»;</a:t>
                      </a:r>
                    </a:p>
                    <a:p>
                      <a:pPr indent="0">
                        <a:lnSpc>
                          <a:spcPts val="1608"/>
                        </a:lnSpc>
                      </a:pPr>
                      <a:r>
                        <a:rPr lang="ru" sz="1300">
                          <a:latin typeface="Times New Roman"/>
                        </a:rPr>
                        <a:t>«Зависимость? Будьте бдительны!»;</a:t>
                      </a:r>
                    </a:p>
                    <a:p>
                      <a:pPr indent="0">
                        <a:lnSpc>
                          <a:spcPts val="1608"/>
                        </a:lnSpc>
                      </a:pPr>
                      <a:r>
                        <a:rPr lang="ru" sz="1300">
                          <a:latin typeface="Times New Roman"/>
                        </a:rPr>
                        <a:t>«С кем поведешься...»;</a:t>
                      </a:r>
                    </a:p>
                    <a:p>
                      <a:pPr indent="0">
                        <a:lnSpc>
                          <a:spcPts val="1608"/>
                        </a:lnSpc>
                      </a:pPr>
                      <a:r>
                        <a:rPr lang="ru" sz="1300">
                          <a:latin typeface="Times New Roman"/>
                        </a:rPr>
                        <a:t>«Жизнь не игра, перезагрузки не будет».</a:t>
                      </a:r>
                    </a:p>
                  </a:txBody>
                  <a:tcPr marL="0" marR="0" marT="0" marB="0" anchor="b"/>
                </a:tc>
                <a:tc>
                  <a:txBody>
                    <a:bodyPr/>
                    <a:lstStyle/>
                    <a:p>
                      <a:pPr marL="393700" indent="0">
                        <a:lnSpc>
                          <a:spcPts val="1608"/>
                        </a:lnSpc>
                      </a:pPr>
                      <a:r>
                        <a:rPr lang="ru" sz="1300">
                          <a:latin typeface="Times New Roman"/>
                        </a:rPr>
                        <a:t>20.04.2024</a:t>
                      </a:r>
                    </a:p>
                    <a:p>
                      <a:pPr marL="393700" indent="0">
                        <a:lnSpc>
                          <a:spcPts val="1608"/>
                        </a:lnSpc>
                      </a:pPr>
                      <a:r>
                        <a:rPr lang="en-US" sz="1300">
                          <a:latin typeface="Times New Roman"/>
                        </a:rPr>
                        <a:t>24.04.2024</a:t>
                      </a:r>
                    </a:p>
                    <a:p>
                      <a:pPr marL="393700" indent="0">
                        <a:lnSpc>
                          <a:spcPts val="1608"/>
                        </a:lnSpc>
                      </a:pPr>
                      <a:r>
                        <a:rPr lang="ru" sz="1300">
                          <a:latin typeface="Times New Roman"/>
                        </a:rPr>
                        <a:t>04.05.2024</a:t>
                      </a:r>
                    </a:p>
                    <a:p>
                      <a:pPr marL="393700" indent="0">
                        <a:lnSpc>
                          <a:spcPts val="1608"/>
                        </a:lnSpc>
                      </a:pPr>
                      <a:r>
                        <a:rPr lang="ru" sz="1300">
                          <a:latin typeface="Times New Roman"/>
                        </a:rPr>
                        <a:t>16.05.2024</a:t>
                      </a:r>
                    </a:p>
                    <a:p>
                      <a:pPr marL="393700" indent="0">
                        <a:lnSpc>
                          <a:spcPts val="1608"/>
                        </a:lnSpc>
                      </a:pPr>
                      <a:r>
                        <a:rPr lang="ru" sz="1300">
                          <a:latin typeface="Times New Roman"/>
                        </a:rPr>
                        <a:t>25.05.2024</a:t>
                      </a:r>
                    </a:p>
                  </a:txBody>
                  <a:tcPr marL="0" marR="0" marT="0" marB="0" anchor="b"/>
                </a:tc>
                <a:tc>
                  <a:txBody>
                    <a:bodyPr/>
                    <a:lstStyle/>
                    <a:p>
                      <a:pPr indent="0"/>
                      <a:r>
                        <a:rPr lang="ru" sz="1300">
                          <a:latin typeface="Times New Roman"/>
                        </a:rPr>
                        <a:t>Педагог социальный.</a:t>
                      </a:r>
                    </a:p>
                  </a:txBody>
                  <a:tcPr marL="0" marR="0" marT="0" marB="0"/>
                </a:tc>
                <a:tc>
                  <a:txBody>
                    <a:bodyPr/>
                    <a:lstStyle/>
                    <a:p>
                      <a:pPr indent="0">
                        <a:lnSpc>
                          <a:spcPts val="1608"/>
                        </a:lnSpc>
                      </a:pPr>
                      <a:r>
                        <a:rPr lang="ru" sz="1300">
                          <a:latin typeface="Times New Roman"/>
                        </a:rPr>
                        <a:t>Повышение уровня социально-правовой компетентности несовершеннолетнего.</a:t>
                      </a:r>
                    </a:p>
                  </a:txBody>
                  <a:tcPr marL="0" marR="0" marT="0" marB="0"/>
                </a:tc>
                <a:extLst>
                  <a:ext uri="{0D108BD9-81ED-4DB2-BD59-A6C34878D82A}">
                    <a16:rowId xmlns:a16="http://schemas.microsoft.com/office/drawing/2014/main" xmlns="" val="10003"/>
                  </a:ext>
                </a:extLst>
              </a:tr>
              <a:tr h="1124943">
                <a:tc>
                  <a:txBody>
                    <a:bodyPr/>
                    <a:lstStyle/>
                    <a:p>
                      <a:pPr marL="190500" indent="0"/>
                      <a:r>
                        <a:rPr lang="en-US" sz="1300">
                          <a:latin typeface="Times New Roman"/>
                        </a:rPr>
                        <a:t>5.</a:t>
                      </a:r>
                    </a:p>
                  </a:txBody>
                  <a:tcPr marL="0" marR="0" marT="0" marB="0"/>
                </a:tc>
                <a:tc>
                  <a:txBody>
                    <a:bodyPr/>
                    <a:lstStyle/>
                    <a:p>
                      <a:pPr indent="0" algn="just">
                        <a:lnSpc>
                          <a:spcPts val="1608"/>
                        </a:lnSpc>
                      </a:pPr>
                      <a:r>
                        <a:rPr lang="ru" sz="1300">
                          <a:latin typeface="Times New Roman"/>
                        </a:rPr>
                        <a:t>Тематические индивидуальные беседы, направленные на мотивацию безопасного поведения:</a:t>
                      </a:r>
                    </a:p>
                    <a:p>
                      <a:pPr indent="0">
                        <a:lnSpc>
                          <a:spcPts val="1608"/>
                        </a:lnSpc>
                      </a:pPr>
                      <a:r>
                        <a:rPr lang="ru" sz="1300">
                          <a:latin typeface="Times New Roman"/>
                        </a:rPr>
                        <a:t>«Подросток и Закон»;</a:t>
                      </a:r>
                    </a:p>
                    <a:p>
                      <a:pPr indent="0">
                        <a:lnSpc>
                          <a:spcPts val="1608"/>
                        </a:lnSpc>
                      </a:pPr>
                      <a:r>
                        <a:rPr lang="ru" sz="1300">
                          <a:latin typeface="Times New Roman"/>
                        </a:rPr>
                        <a:t>«Правонарушение, проступок, преступление»;</a:t>
                      </a:r>
                    </a:p>
                  </a:txBody>
                  <a:tcPr marL="0" marR="0" marT="0" marB="0" anchor="b"/>
                </a:tc>
                <a:tc>
                  <a:txBody>
                    <a:bodyPr/>
                    <a:lstStyle/>
                    <a:p>
                      <a:pPr marL="393700" indent="0">
                        <a:spcAft>
                          <a:spcPts val="210"/>
                        </a:spcAft>
                      </a:pPr>
                      <a:r>
                        <a:rPr lang="ru" sz="1300">
                          <a:latin typeface="Times New Roman"/>
                        </a:rPr>
                        <a:t>17.04.2024</a:t>
                      </a:r>
                    </a:p>
                    <a:p>
                      <a:pPr marL="393700" indent="0"/>
                      <a:r>
                        <a:rPr lang="en-US" sz="1300">
                          <a:latin typeface="Times New Roman"/>
                        </a:rPr>
                        <a:t>18.04.2024</a:t>
                      </a:r>
                    </a:p>
                  </a:txBody>
                  <a:tcPr marL="0" marR="0" marT="0" marB="0" anchor="b"/>
                </a:tc>
                <a:tc>
                  <a:txBody>
                    <a:bodyPr/>
                    <a:lstStyle/>
                    <a:p>
                      <a:pPr indent="0">
                        <a:spcAft>
                          <a:spcPts val="420"/>
                        </a:spcAft>
                      </a:pPr>
                      <a:r>
                        <a:rPr lang="ru" sz="1300">
                          <a:latin typeface="Times New Roman"/>
                        </a:rPr>
                        <a:t>Классный</a:t>
                      </a:r>
                    </a:p>
                    <a:p>
                      <a:pPr indent="0"/>
                      <a:r>
                        <a:rPr lang="ru" sz="1300">
                          <a:latin typeface="Times New Roman"/>
                        </a:rPr>
                        <a:t>руководитель.</a:t>
                      </a:r>
                    </a:p>
                  </a:txBody>
                  <a:tcPr marL="0" marR="0" marT="0" marB="0"/>
                </a:tc>
                <a:tc>
                  <a:txBody>
                    <a:bodyPr/>
                    <a:lstStyle/>
                    <a:p>
                      <a:pPr indent="0">
                        <a:lnSpc>
                          <a:spcPts val="1608"/>
                        </a:lnSpc>
                      </a:pPr>
                      <a:r>
                        <a:rPr lang="ru" sz="1300">
                          <a:latin typeface="Times New Roman"/>
                        </a:rPr>
                        <a:t>Прогнозирование несовершеннолетним последствий своих действий, отсутствие повторных правонарушений.</a:t>
                      </a:r>
                    </a:p>
                  </a:txBody>
                  <a:tcPr marL="0" marR="0" marT="0" marB="0" anchor="b"/>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97073896"/>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834223" y="489446"/>
          <a:ext cx="8736608" cy="6101080"/>
        </p:xfrm>
        <a:graphic>
          <a:graphicData uri="http://schemas.openxmlformats.org/drawingml/2006/table">
            <a:tbl>
              <a:tblPr/>
              <a:tblGrid>
                <a:gridCol w="458803">
                  <a:extLst>
                    <a:ext uri="{9D8B030D-6E8A-4147-A177-3AD203B41FA5}">
                      <a16:colId xmlns:a16="http://schemas.microsoft.com/office/drawing/2014/main" xmlns="" val="20000"/>
                    </a:ext>
                  </a:extLst>
                </a:gridCol>
                <a:gridCol w="3214386">
                  <a:extLst>
                    <a:ext uri="{9D8B030D-6E8A-4147-A177-3AD203B41FA5}">
                      <a16:colId xmlns:a16="http://schemas.microsoft.com/office/drawing/2014/main" xmlns="" val="20001"/>
                    </a:ext>
                  </a:extLst>
                </a:gridCol>
                <a:gridCol w="1417868">
                  <a:extLst>
                    <a:ext uri="{9D8B030D-6E8A-4147-A177-3AD203B41FA5}">
                      <a16:colId xmlns:a16="http://schemas.microsoft.com/office/drawing/2014/main" xmlns="" val="20002"/>
                    </a:ext>
                  </a:extLst>
                </a:gridCol>
                <a:gridCol w="1749533">
                  <a:extLst>
                    <a:ext uri="{9D8B030D-6E8A-4147-A177-3AD203B41FA5}">
                      <a16:colId xmlns:a16="http://schemas.microsoft.com/office/drawing/2014/main" xmlns="" val="20003"/>
                    </a:ext>
                  </a:extLst>
                </a:gridCol>
                <a:gridCol w="1896018">
                  <a:extLst>
                    <a:ext uri="{9D8B030D-6E8A-4147-A177-3AD203B41FA5}">
                      <a16:colId xmlns:a16="http://schemas.microsoft.com/office/drawing/2014/main" xmlns="" val="20004"/>
                    </a:ext>
                  </a:extLst>
                </a:gridCol>
              </a:tblGrid>
              <a:tr h="1307339">
                <a:tc>
                  <a:txBody>
                    <a:bodyPr/>
                    <a:lstStyle/>
                    <a:p>
                      <a:endParaRPr sz="6300"/>
                    </a:p>
                  </a:txBody>
                  <a:tcPr marL="0" marR="0" marT="0" marB="0"/>
                </a:tc>
                <a:tc>
                  <a:txBody>
                    <a:bodyPr/>
                    <a:lstStyle/>
                    <a:p>
                      <a:pPr indent="0">
                        <a:lnSpc>
                          <a:spcPts val="1608"/>
                        </a:lnSpc>
                      </a:pPr>
                      <a:r>
                        <a:rPr lang="ru" sz="1300">
                          <a:latin typeface="Times New Roman"/>
                        </a:rPr>
                        <a:t>«Опасные привычки - в чем дело?»; «Человек - творец своей судьбы»; «Уверенность и самоуверенность»; «Безопасное поведение - это ответственность или формальность»; «Свободное время»;</a:t>
                      </a:r>
                    </a:p>
                    <a:p>
                      <a:pPr indent="0">
                        <a:lnSpc>
                          <a:spcPts val="1608"/>
                        </a:lnSpc>
                      </a:pPr>
                      <a:r>
                        <a:rPr lang="ru" sz="1300">
                          <a:latin typeface="Times New Roman"/>
                        </a:rPr>
                        <a:t>«Жизненный маршрут».</a:t>
                      </a:r>
                    </a:p>
                  </a:txBody>
                  <a:tcPr marL="0" marR="0" marT="0" marB="0" anchor="b"/>
                </a:tc>
                <a:tc>
                  <a:txBody>
                    <a:bodyPr/>
                    <a:lstStyle/>
                    <a:p>
                      <a:pPr marL="393700" indent="0">
                        <a:lnSpc>
                          <a:spcPts val="1608"/>
                        </a:lnSpc>
                      </a:pPr>
                      <a:r>
                        <a:rPr lang="ru" sz="1300">
                          <a:latin typeface="Times New Roman"/>
                        </a:rPr>
                        <a:t>24.04.2024</a:t>
                      </a:r>
                    </a:p>
                    <a:p>
                      <a:pPr marL="393700" indent="0">
                        <a:lnSpc>
                          <a:spcPts val="1608"/>
                        </a:lnSpc>
                      </a:pPr>
                      <a:r>
                        <a:rPr lang="ru" sz="1300">
                          <a:latin typeface="Times New Roman"/>
                        </a:rPr>
                        <a:t>02.05.2024</a:t>
                      </a:r>
                    </a:p>
                    <a:p>
                      <a:pPr marL="393700" indent="0">
                        <a:lnSpc>
                          <a:spcPts val="1608"/>
                        </a:lnSpc>
                      </a:pPr>
                      <a:r>
                        <a:rPr lang="ru" sz="1300">
                          <a:latin typeface="Times New Roman"/>
                        </a:rPr>
                        <a:t>29.05.2024</a:t>
                      </a:r>
                    </a:p>
                    <a:p>
                      <a:pPr marL="393700" indent="0">
                        <a:lnSpc>
                          <a:spcPts val="1608"/>
                        </a:lnSpc>
                        <a:spcAft>
                          <a:spcPts val="1050"/>
                        </a:spcAft>
                      </a:pPr>
                      <a:r>
                        <a:rPr lang="ru" sz="1300">
                          <a:latin typeface="Times New Roman"/>
                        </a:rPr>
                        <a:t>12.06.2024</a:t>
                      </a:r>
                    </a:p>
                    <a:p>
                      <a:pPr marL="393700" indent="0">
                        <a:spcAft>
                          <a:spcPts val="210"/>
                        </a:spcAft>
                      </a:pPr>
                      <a:r>
                        <a:rPr lang="ru" sz="1300">
                          <a:latin typeface="Times New Roman"/>
                        </a:rPr>
                        <a:t>26.06.2024</a:t>
                      </a:r>
                    </a:p>
                    <a:p>
                      <a:pPr marL="393700" indent="0"/>
                      <a:r>
                        <a:rPr lang="ru" sz="1300">
                          <a:latin typeface="Times New Roman"/>
                        </a:rPr>
                        <a:t>27.08.2024</a:t>
                      </a:r>
                    </a:p>
                  </a:txBody>
                  <a:tcPr marL="0" marR="0" marT="0" marB="0" anchor="b"/>
                </a:tc>
                <a:tc>
                  <a:txBody>
                    <a:bodyPr/>
                    <a:lstStyle/>
                    <a:p>
                      <a:endParaRPr sz="6300"/>
                    </a:p>
                  </a:txBody>
                  <a:tcPr marL="0" marR="0" marT="0" marB="0"/>
                </a:tc>
                <a:tc>
                  <a:txBody>
                    <a:bodyPr/>
                    <a:lstStyle/>
                    <a:p>
                      <a:endParaRPr sz="6300"/>
                    </a:p>
                  </a:txBody>
                  <a:tcPr marL="0" marR="0" marT="0" marB="0"/>
                </a:tc>
                <a:extLst>
                  <a:ext uri="{0D108BD9-81ED-4DB2-BD59-A6C34878D82A}">
                    <a16:rowId xmlns:a16="http://schemas.microsoft.com/office/drawing/2014/main" xmlns="" val="10000"/>
                  </a:ext>
                </a:extLst>
              </a:tr>
              <a:tr h="561078">
                <a:tc>
                  <a:txBody>
                    <a:bodyPr/>
                    <a:lstStyle/>
                    <a:p>
                      <a:pPr marL="190500" indent="0"/>
                      <a:r>
                        <a:rPr lang="en-US" sz="1300">
                          <a:latin typeface="Times New Roman"/>
                        </a:rPr>
                        <a:t>6.</a:t>
                      </a:r>
                    </a:p>
                  </a:txBody>
                  <a:tcPr marL="0" marR="0" marT="0" marB="0"/>
                </a:tc>
                <a:tc>
                  <a:txBody>
                    <a:bodyPr/>
                    <a:lstStyle/>
                    <a:p>
                      <a:pPr indent="0">
                        <a:lnSpc>
                          <a:spcPts val="1608"/>
                        </a:lnSpc>
                      </a:pPr>
                      <a:r>
                        <a:rPr lang="ru" sz="1300">
                          <a:latin typeface="Times New Roman"/>
                        </a:rPr>
                        <a:t>Обсуждение видеофильма о вреде алкоголя в ходе проведения кинолектория «Правда об алкоголе».</a:t>
                      </a:r>
                    </a:p>
                  </a:txBody>
                  <a:tcPr marL="0" marR="0" marT="0" marB="0" anchor="b"/>
                </a:tc>
                <a:tc>
                  <a:txBody>
                    <a:bodyPr/>
                    <a:lstStyle/>
                    <a:p>
                      <a:pPr marL="393700" indent="0"/>
                      <a:r>
                        <a:rPr lang="ru" sz="1300">
                          <a:latin typeface="Times New Roman"/>
                        </a:rPr>
                        <a:t>27.04.2024</a:t>
                      </a:r>
                    </a:p>
                  </a:txBody>
                  <a:tcPr marL="0" marR="0" marT="0" marB="0" anchor="ctr"/>
                </a:tc>
                <a:tc>
                  <a:txBody>
                    <a:bodyPr/>
                    <a:lstStyle/>
                    <a:p>
                      <a:pPr indent="0" algn="just"/>
                      <a:r>
                        <a:rPr lang="ru" sz="1300">
                          <a:latin typeface="Times New Roman"/>
                        </a:rPr>
                        <a:t>Педагог социальный.</a:t>
                      </a:r>
                    </a:p>
                  </a:txBody>
                  <a:tcPr marL="0" marR="0" marT="0" marB="0"/>
                </a:tc>
                <a:tc>
                  <a:txBody>
                    <a:bodyPr/>
                    <a:lstStyle/>
                    <a:p>
                      <a:pPr indent="0"/>
                      <a:r>
                        <a:rPr lang="ru" sz="1300">
                          <a:latin typeface="Times New Roman"/>
                        </a:rPr>
                        <a:t>Участие в кинолектории.</a:t>
                      </a:r>
                    </a:p>
                  </a:txBody>
                  <a:tcPr marL="0" marR="0" marT="0" marB="0"/>
                </a:tc>
                <a:extLst>
                  <a:ext uri="{0D108BD9-81ED-4DB2-BD59-A6C34878D82A}">
                    <a16:rowId xmlns:a16="http://schemas.microsoft.com/office/drawing/2014/main" xmlns="" val="10001"/>
                  </a:ext>
                </a:extLst>
              </a:tr>
              <a:tr h="2045308">
                <a:tc>
                  <a:txBody>
                    <a:bodyPr/>
                    <a:lstStyle/>
                    <a:p>
                      <a:pPr marL="190500" indent="0"/>
                      <a:r>
                        <a:rPr lang="en-US" sz="1300">
                          <a:latin typeface="Times New Roman"/>
                        </a:rPr>
                        <a:t>7.</a:t>
                      </a:r>
                    </a:p>
                  </a:txBody>
                  <a:tcPr marL="0" marR="0" marT="0" marB="0"/>
                </a:tc>
                <a:tc>
                  <a:txBody>
                    <a:bodyPr/>
                    <a:lstStyle/>
                    <a:p>
                      <a:pPr indent="0">
                        <a:lnSpc>
                          <a:spcPts val="1608"/>
                        </a:lnSpc>
                      </a:pPr>
                      <a:r>
                        <a:rPr lang="ru" sz="1300">
                          <a:latin typeface="Times New Roman"/>
                        </a:rPr>
                        <a:t>Работа с законными представителями несовершеннолетнего.</a:t>
                      </a:r>
                    </a:p>
                    <a:p>
                      <a:pPr indent="0">
                        <a:lnSpc>
                          <a:spcPts val="1608"/>
                        </a:lnSpc>
                      </a:pPr>
                      <a:r>
                        <a:rPr lang="ru" sz="1300">
                          <a:latin typeface="Times New Roman"/>
                        </a:rPr>
                        <a:t>Индивидуальные консультации:</a:t>
                      </a:r>
                    </a:p>
                    <a:p>
                      <a:pPr indent="0">
                        <a:lnSpc>
                          <a:spcPts val="1632"/>
                        </a:lnSpc>
                        <a:spcAft>
                          <a:spcPts val="2100"/>
                        </a:spcAft>
                      </a:pPr>
                      <a:r>
                        <a:rPr lang="ru" sz="1300">
                          <a:latin typeface="Times New Roman"/>
                        </a:rPr>
                        <a:t>«Права и обязанности семьи»; «Вседозволенность или доверие».</a:t>
                      </a:r>
                    </a:p>
                    <a:p>
                      <a:pPr indent="0" algn="just">
                        <a:lnSpc>
                          <a:spcPts val="1608"/>
                        </a:lnSpc>
                      </a:pPr>
                      <a:r>
                        <a:rPr lang="ru" sz="1300">
                          <a:latin typeface="Times New Roman"/>
                        </a:rPr>
                        <a:t>Групповые консультации для родителей: «Поддержка семьи в профессиональном самоопределении подростка»;</a:t>
                      </a:r>
                    </a:p>
                    <a:p>
                      <a:pPr indent="0"/>
                      <a:r>
                        <a:rPr lang="ru" sz="1300">
                          <a:latin typeface="Times New Roman"/>
                        </a:rPr>
                        <a:t>«Каникулы без правонарушений».</a:t>
                      </a:r>
                    </a:p>
                  </a:txBody>
                  <a:tcPr marL="0" marR="0" marT="0" marB="0" anchor="b"/>
                </a:tc>
                <a:tc>
                  <a:txBody>
                    <a:bodyPr/>
                    <a:lstStyle/>
                    <a:p>
                      <a:pPr marL="393700" indent="0">
                        <a:spcAft>
                          <a:spcPts val="210"/>
                        </a:spcAft>
                      </a:pPr>
                      <a:r>
                        <a:rPr lang="en-US" sz="1300">
                          <a:latin typeface="Times New Roman"/>
                        </a:rPr>
                        <a:t>27.04.2024</a:t>
                      </a:r>
                    </a:p>
                    <a:p>
                      <a:pPr marL="393700" indent="0">
                        <a:spcAft>
                          <a:spcPts val="3570"/>
                        </a:spcAft>
                      </a:pPr>
                      <a:r>
                        <a:rPr lang="ru" sz="1300">
                          <a:latin typeface="Times New Roman"/>
                        </a:rPr>
                        <a:t>18.05.2024</a:t>
                      </a:r>
                    </a:p>
                    <a:p>
                      <a:pPr marL="393700" indent="0">
                        <a:spcAft>
                          <a:spcPts val="1470"/>
                        </a:spcAft>
                      </a:pPr>
                      <a:r>
                        <a:rPr lang="ru" sz="1300">
                          <a:latin typeface="Times New Roman"/>
                        </a:rPr>
                        <a:t>30.04.2024</a:t>
                      </a:r>
                    </a:p>
                    <a:p>
                      <a:pPr marL="393700" indent="0"/>
                      <a:r>
                        <a:rPr lang="ru" sz="1300">
                          <a:latin typeface="Times New Roman"/>
                        </a:rPr>
                        <a:t>25.05.2024</a:t>
                      </a:r>
                    </a:p>
                  </a:txBody>
                  <a:tcPr marL="0" marR="0" marT="0" marB="0" anchor="b"/>
                </a:tc>
                <a:tc>
                  <a:txBody>
                    <a:bodyPr/>
                    <a:lstStyle/>
                    <a:p>
                      <a:pPr indent="0" algn="just">
                        <a:spcAft>
                          <a:spcPts val="5880"/>
                        </a:spcAft>
                      </a:pPr>
                      <a:r>
                        <a:rPr lang="ru" sz="1300">
                          <a:latin typeface="Times New Roman"/>
                        </a:rPr>
                        <a:t>Педагог социальный.</a:t>
                      </a:r>
                    </a:p>
                    <a:p>
                      <a:pPr indent="0" algn="just">
                        <a:spcAft>
                          <a:spcPts val="420"/>
                        </a:spcAft>
                      </a:pPr>
                      <a:r>
                        <a:rPr lang="ru" sz="1300">
                          <a:latin typeface="Times New Roman"/>
                        </a:rPr>
                        <a:t>Классный</a:t>
                      </a:r>
                    </a:p>
                    <a:p>
                      <a:pPr indent="0" algn="just"/>
                      <a:r>
                        <a:rPr lang="ru" sz="1300">
                          <a:latin typeface="Times New Roman"/>
                        </a:rPr>
                        <a:t>руководитель.</a:t>
                      </a:r>
                    </a:p>
                  </a:txBody>
                  <a:tcPr marL="0" marR="0" marT="0" marB="0"/>
                </a:tc>
                <a:tc>
                  <a:txBody>
                    <a:bodyPr/>
                    <a:lstStyle/>
                    <a:p>
                      <a:pPr indent="0">
                        <a:lnSpc>
                          <a:spcPts val="1608"/>
                        </a:lnSpc>
                      </a:pPr>
                      <a:r>
                        <a:rPr lang="ru" sz="1300">
                          <a:latin typeface="Times New Roman"/>
                        </a:rPr>
                        <a:t>Посещение родителями не менее 90 % консультаций, мероприятий, готовность к сотрудничеству с педагогами.</a:t>
                      </a:r>
                    </a:p>
                  </a:txBody>
                  <a:tcPr marL="0" marR="0" marT="0" marB="0"/>
                </a:tc>
                <a:extLst>
                  <a:ext uri="{0D108BD9-81ED-4DB2-BD59-A6C34878D82A}">
                    <a16:rowId xmlns:a16="http://schemas.microsoft.com/office/drawing/2014/main" xmlns="" val="10002"/>
                  </a:ext>
                </a:extLst>
              </a:tr>
              <a:tr h="737048">
                <a:tc>
                  <a:txBody>
                    <a:bodyPr/>
                    <a:lstStyle/>
                    <a:p>
                      <a:pPr marL="190500" indent="0"/>
                      <a:r>
                        <a:rPr lang="en-US" sz="1300">
                          <a:latin typeface="Times New Roman"/>
                        </a:rPr>
                        <a:t>8.</a:t>
                      </a:r>
                    </a:p>
                  </a:txBody>
                  <a:tcPr marL="0" marR="0" marT="0" marB="0"/>
                </a:tc>
                <a:tc>
                  <a:txBody>
                    <a:bodyPr/>
                    <a:lstStyle/>
                    <a:p>
                      <a:pPr indent="0">
                        <a:lnSpc>
                          <a:spcPts val="1608"/>
                        </a:lnSpc>
                      </a:pPr>
                      <a:r>
                        <a:rPr lang="ru" sz="1300">
                          <a:latin typeface="Times New Roman"/>
                        </a:rPr>
                        <a:t>Привлечение учащегося к участию в общешкольных, классных мероприятиях.</a:t>
                      </a:r>
                    </a:p>
                  </a:txBody>
                  <a:tcPr marL="0" marR="0" marT="0" marB="0"/>
                </a:tc>
                <a:tc>
                  <a:txBody>
                    <a:bodyPr/>
                    <a:lstStyle/>
                    <a:p>
                      <a:pPr indent="0" algn="ctr">
                        <a:lnSpc>
                          <a:spcPts val="1608"/>
                        </a:lnSpc>
                      </a:pPr>
                      <a:r>
                        <a:rPr lang="ru" sz="1300">
                          <a:latin typeface="Times New Roman"/>
                        </a:rPr>
                        <a:t>апрель - июнь 2024</a:t>
                      </a:r>
                    </a:p>
                  </a:txBody>
                  <a:tcPr marL="0" marR="0" marT="0" marB="0"/>
                </a:tc>
                <a:tc>
                  <a:txBody>
                    <a:bodyPr/>
                    <a:lstStyle/>
                    <a:p>
                      <a:pPr indent="0" algn="just">
                        <a:spcAft>
                          <a:spcPts val="420"/>
                        </a:spcAft>
                      </a:pPr>
                      <a:r>
                        <a:rPr lang="ru" sz="1300">
                          <a:latin typeface="Times New Roman"/>
                        </a:rPr>
                        <a:t>Классный</a:t>
                      </a:r>
                    </a:p>
                    <a:p>
                      <a:pPr indent="0" algn="just"/>
                      <a:r>
                        <a:rPr lang="ru" sz="1300">
                          <a:latin typeface="Times New Roman"/>
                        </a:rPr>
                        <a:t>руководитель.</a:t>
                      </a:r>
                    </a:p>
                  </a:txBody>
                  <a:tcPr marL="0" marR="0" marT="0" marB="0"/>
                </a:tc>
                <a:tc>
                  <a:txBody>
                    <a:bodyPr/>
                    <a:lstStyle/>
                    <a:p>
                      <a:pPr indent="0" algn="just">
                        <a:lnSpc>
                          <a:spcPts val="1584"/>
                        </a:lnSpc>
                      </a:pPr>
                      <a:r>
                        <a:rPr lang="ru" sz="1300">
                          <a:latin typeface="Times New Roman"/>
                        </a:rPr>
                        <a:t>Участие Ильи не менее, чем в трех культурномассовых мероприятиях.</a:t>
                      </a:r>
                    </a:p>
                  </a:txBody>
                  <a:tcPr marL="0" marR="0" marT="0" marB="0" anchor="b"/>
                </a:tc>
                <a:extLst>
                  <a:ext uri="{0D108BD9-81ED-4DB2-BD59-A6C34878D82A}">
                    <a16:rowId xmlns:a16="http://schemas.microsoft.com/office/drawing/2014/main" xmlns="" val="10003"/>
                  </a:ext>
                </a:extLst>
              </a:tr>
              <a:tr h="934208">
                <a:tc>
                  <a:txBody>
                    <a:bodyPr/>
                    <a:lstStyle/>
                    <a:p>
                      <a:pPr marL="190500" indent="0"/>
                      <a:r>
                        <a:rPr lang="en-US" sz="1300">
                          <a:latin typeface="Times New Roman"/>
                        </a:rPr>
                        <a:t>9.</a:t>
                      </a:r>
                    </a:p>
                  </a:txBody>
                  <a:tcPr marL="0" marR="0" marT="0" marB="0"/>
                </a:tc>
                <a:tc>
                  <a:txBody>
                    <a:bodyPr/>
                    <a:lstStyle/>
                    <a:p>
                      <a:pPr indent="0" algn="just">
                        <a:lnSpc>
                          <a:spcPts val="1608"/>
                        </a:lnSpc>
                      </a:pPr>
                      <a:r>
                        <a:rPr lang="ru" sz="1300">
                          <a:latin typeface="Times New Roman"/>
                        </a:rPr>
                        <a:t>Контроль посещения подростком объединения по интересам «Юный корреспондент».</a:t>
                      </a:r>
                    </a:p>
                  </a:txBody>
                  <a:tcPr marL="0" marR="0" marT="0" marB="0"/>
                </a:tc>
                <a:tc>
                  <a:txBody>
                    <a:bodyPr/>
                    <a:lstStyle/>
                    <a:p>
                      <a:pPr marL="241300" indent="-88900">
                        <a:lnSpc>
                          <a:spcPts val="1608"/>
                        </a:lnSpc>
                      </a:pPr>
                      <a:r>
                        <a:rPr lang="ru" sz="1300">
                          <a:latin typeface="Times New Roman"/>
                        </a:rPr>
                        <a:t>пн., чт. 8.00-8.45 ср. 15.00-15.45 сб. 10.00-10.45</a:t>
                      </a:r>
                    </a:p>
                  </a:txBody>
                  <a:tcPr marL="0" marR="0" marT="0" marB="0"/>
                </a:tc>
                <a:tc>
                  <a:txBody>
                    <a:bodyPr/>
                    <a:lstStyle/>
                    <a:p>
                      <a:pPr indent="0" algn="just">
                        <a:lnSpc>
                          <a:spcPts val="1584"/>
                        </a:lnSpc>
                      </a:pPr>
                      <a:r>
                        <a:rPr lang="ru" sz="1300">
                          <a:latin typeface="Times New Roman"/>
                        </a:rPr>
                        <a:t>Учитель белорусского языка и литературы.</a:t>
                      </a:r>
                    </a:p>
                  </a:txBody>
                  <a:tcPr marL="0" marR="0" marT="0" marB="0"/>
                </a:tc>
                <a:tc>
                  <a:txBody>
                    <a:bodyPr/>
                    <a:lstStyle/>
                    <a:p>
                      <a:pPr indent="0" algn="just">
                        <a:lnSpc>
                          <a:spcPts val="1608"/>
                        </a:lnSpc>
                      </a:pPr>
                      <a:r>
                        <a:rPr lang="ru" sz="1300">
                          <a:latin typeface="Times New Roman"/>
                        </a:rPr>
                        <a:t>Регулярное посещение, создание не менее 1 продукта по итогам работы в объединении по интересам.</a:t>
                      </a:r>
                    </a:p>
                  </a:txBody>
                  <a:tcPr marL="0" marR="0" marT="0" marB="0" anchor="b"/>
                </a:tc>
                <a:extLst>
                  <a:ext uri="{0D108BD9-81ED-4DB2-BD59-A6C34878D82A}">
                    <a16:rowId xmlns:a16="http://schemas.microsoft.com/office/drawing/2014/main" xmlns="" val="10004"/>
                  </a:ext>
                </a:extLst>
              </a:tr>
              <a:tr h="196239">
                <a:tc>
                  <a:txBody>
                    <a:bodyPr/>
                    <a:lstStyle/>
                    <a:p>
                      <a:pPr marL="190500" indent="0"/>
                      <a:r>
                        <a:rPr lang="en-US" sz="1300">
                          <a:latin typeface="Times New Roman"/>
                        </a:rPr>
                        <a:t>10.</a:t>
                      </a:r>
                    </a:p>
                  </a:txBody>
                  <a:tcPr marL="0" marR="0" marT="0" marB="0" anchor="b"/>
                </a:tc>
                <a:tc>
                  <a:txBody>
                    <a:bodyPr/>
                    <a:lstStyle/>
                    <a:p>
                      <a:pPr indent="0"/>
                      <a:r>
                        <a:rPr lang="ru" sz="1300">
                          <a:latin typeface="Times New Roman"/>
                        </a:rPr>
                        <a:t>Контроль посещения мероприятий в шестой</a:t>
                      </a:r>
                    </a:p>
                  </a:txBody>
                  <a:tcPr marL="0" marR="0" marT="0" marB="0" anchor="b"/>
                </a:tc>
                <a:tc>
                  <a:txBody>
                    <a:bodyPr/>
                    <a:lstStyle/>
                    <a:p>
                      <a:pPr marL="241300" indent="-88900"/>
                      <a:r>
                        <a:rPr lang="ru" sz="1300">
                          <a:latin typeface="Times New Roman"/>
                        </a:rPr>
                        <a:t>апрель-май 2024</a:t>
                      </a:r>
                    </a:p>
                  </a:txBody>
                  <a:tcPr marL="0" marR="0" marT="0" marB="0" anchor="b"/>
                </a:tc>
                <a:tc>
                  <a:txBody>
                    <a:bodyPr/>
                    <a:lstStyle/>
                    <a:p>
                      <a:pPr indent="0" algn="just"/>
                      <a:r>
                        <a:rPr lang="ru" sz="1300">
                          <a:latin typeface="Times New Roman"/>
                        </a:rPr>
                        <a:t>Классный</a:t>
                      </a:r>
                    </a:p>
                  </a:txBody>
                  <a:tcPr marL="0" marR="0" marT="0" marB="0" anchor="b"/>
                </a:tc>
                <a:tc>
                  <a:txBody>
                    <a:bodyPr/>
                    <a:lstStyle/>
                    <a:p>
                      <a:pPr indent="0"/>
                      <a:r>
                        <a:rPr lang="ru" sz="1300">
                          <a:latin typeface="Times New Roman"/>
                        </a:rPr>
                        <a:t>Регулярное посещение</a:t>
                      </a:r>
                    </a:p>
                  </a:txBody>
                  <a:tcPr marL="0" marR="0" marT="0" marB="0" anchor="b"/>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506579340"/>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834223" y="489446"/>
          <a:ext cx="8736608" cy="5859327"/>
        </p:xfrm>
        <a:graphic>
          <a:graphicData uri="http://schemas.openxmlformats.org/drawingml/2006/table">
            <a:tbl>
              <a:tblPr/>
              <a:tblGrid>
                <a:gridCol w="458803">
                  <a:extLst>
                    <a:ext uri="{9D8B030D-6E8A-4147-A177-3AD203B41FA5}">
                      <a16:colId xmlns:a16="http://schemas.microsoft.com/office/drawing/2014/main" xmlns="" val="20000"/>
                    </a:ext>
                  </a:extLst>
                </a:gridCol>
                <a:gridCol w="3217150">
                  <a:extLst>
                    <a:ext uri="{9D8B030D-6E8A-4147-A177-3AD203B41FA5}">
                      <a16:colId xmlns:a16="http://schemas.microsoft.com/office/drawing/2014/main" xmlns="" val="20001"/>
                    </a:ext>
                  </a:extLst>
                </a:gridCol>
                <a:gridCol w="1415104">
                  <a:extLst>
                    <a:ext uri="{9D8B030D-6E8A-4147-A177-3AD203B41FA5}">
                      <a16:colId xmlns:a16="http://schemas.microsoft.com/office/drawing/2014/main" xmlns="" val="20002"/>
                    </a:ext>
                  </a:extLst>
                </a:gridCol>
                <a:gridCol w="1749533">
                  <a:extLst>
                    <a:ext uri="{9D8B030D-6E8A-4147-A177-3AD203B41FA5}">
                      <a16:colId xmlns:a16="http://schemas.microsoft.com/office/drawing/2014/main" xmlns="" val="20003"/>
                    </a:ext>
                  </a:extLst>
                </a:gridCol>
                <a:gridCol w="1896018">
                  <a:extLst>
                    <a:ext uri="{9D8B030D-6E8A-4147-A177-3AD203B41FA5}">
                      <a16:colId xmlns:a16="http://schemas.microsoft.com/office/drawing/2014/main" xmlns="" val="20004"/>
                    </a:ext>
                  </a:extLst>
                </a:gridCol>
              </a:tblGrid>
              <a:tr h="193487">
                <a:tc>
                  <a:txBody>
                    <a:bodyPr/>
                    <a:lstStyle/>
                    <a:p>
                      <a:endParaRPr sz="1000"/>
                    </a:p>
                  </a:txBody>
                  <a:tcPr marL="0" marR="0" marT="0" marB="0"/>
                </a:tc>
                <a:tc>
                  <a:txBody>
                    <a:bodyPr/>
                    <a:lstStyle/>
                    <a:p>
                      <a:pPr indent="0"/>
                      <a:r>
                        <a:rPr lang="ru" sz="1300">
                          <a:latin typeface="Times New Roman"/>
                        </a:rPr>
                        <a:t>школьный день.</a:t>
                      </a:r>
                    </a:p>
                  </a:txBody>
                  <a:tcPr marL="0" marR="0" marT="0" marB="0" anchor="b"/>
                </a:tc>
                <a:tc>
                  <a:txBody>
                    <a:bodyPr/>
                    <a:lstStyle/>
                    <a:p>
                      <a:pPr indent="0" algn="ctr"/>
                      <a:r>
                        <a:rPr lang="ru" sz="1300">
                          <a:latin typeface="Times New Roman"/>
                        </a:rPr>
                        <a:t>Еженедельно</a:t>
                      </a:r>
                    </a:p>
                  </a:txBody>
                  <a:tcPr marL="0" marR="0" marT="0" marB="0" anchor="b"/>
                </a:tc>
                <a:tc>
                  <a:txBody>
                    <a:bodyPr/>
                    <a:lstStyle/>
                    <a:p>
                      <a:pPr indent="0"/>
                      <a:r>
                        <a:rPr lang="ru" sz="1300">
                          <a:latin typeface="Times New Roman"/>
                        </a:rPr>
                        <a:t>руководитель.</a:t>
                      </a:r>
                    </a:p>
                  </a:txBody>
                  <a:tcPr marL="0" marR="0" marT="0" marB="0" anchor="b"/>
                </a:tc>
                <a:tc>
                  <a:txBody>
                    <a:bodyPr/>
                    <a:lstStyle/>
                    <a:p>
                      <a:pPr indent="0"/>
                      <a:r>
                        <a:rPr lang="ru" sz="1300">
                          <a:latin typeface="Times New Roman"/>
                        </a:rPr>
                        <a:t>субботних мероприятий.</a:t>
                      </a:r>
                    </a:p>
                  </a:txBody>
                  <a:tcPr marL="0" marR="0" marT="0" marB="0" anchor="b"/>
                </a:tc>
                <a:extLst>
                  <a:ext uri="{0D108BD9-81ED-4DB2-BD59-A6C34878D82A}">
                    <a16:rowId xmlns:a16="http://schemas.microsoft.com/office/drawing/2014/main" xmlns="" val="10000"/>
                  </a:ext>
                </a:extLst>
              </a:tr>
              <a:tr h="193487">
                <a:tc gridSpan="2">
                  <a:txBody>
                    <a:bodyPr/>
                    <a:lstStyle/>
                    <a:p>
                      <a:pPr indent="0" algn="r"/>
                      <a:r>
                        <a:rPr lang="ru" sz="1300">
                          <a:latin typeface="Times New Roman"/>
                        </a:rPr>
                        <a:t>Раздел</a:t>
                      </a:r>
                    </a:p>
                  </a:txBody>
                  <a:tcPr marL="0" marR="0" marT="0" marB="0" anchor="b"/>
                </a:tc>
                <a:tc hMerge="1">
                  <a:txBody>
                    <a:bodyPr/>
                    <a:lstStyle/>
                    <a:p>
                      <a:endParaRPr sz="1000"/>
                    </a:p>
                  </a:txBody>
                  <a:tcPr marL="0" marR="0" marT="0" marB="0"/>
                </a:tc>
                <a:tc gridSpan="3">
                  <a:txBody>
                    <a:bodyPr/>
                    <a:lstStyle/>
                    <a:p>
                      <a:pPr indent="0"/>
                      <a:r>
                        <a:rPr lang="ru" sz="1300">
                          <a:latin typeface="Times New Roman"/>
                        </a:rPr>
                        <a:t>I Психологическая помощь</a:t>
                      </a:r>
                    </a:p>
                  </a:txBody>
                  <a:tcPr marL="0" marR="0" marT="0" marB="0" anchor="b"/>
                </a:tc>
                <a:tc hMerge="1">
                  <a:txBody>
                    <a:bodyPr/>
                    <a:lstStyle/>
                    <a:p>
                      <a:endParaRPr sz="1000"/>
                    </a:p>
                  </a:txBody>
                  <a:tcPr marL="0" marR="0" marT="0" marB="0"/>
                </a:tc>
                <a:tc hMerge="1">
                  <a:txBody>
                    <a:bodyPr/>
                    <a:lstStyle/>
                    <a:p>
                      <a:endParaRPr sz="1000"/>
                    </a:p>
                  </a:txBody>
                  <a:tcPr marL="0" marR="0" marT="0" marB="0"/>
                </a:tc>
                <a:extLst>
                  <a:ext uri="{0D108BD9-81ED-4DB2-BD59-A6C34878D82A}">
                    <a16:rowId xmlns:a16="http://schemas.microsoft.com/office/drawing/2014/main" xmlns="" val="10001"/>
                  </a:ext>
                </a:extLst>
              </a:tr>
              <a:tr h="1119462">
                <a:tc>
                  <a:txBody>
                    <a:bodyPr/>
                    <a:lstStyle/>
                    <a:p>
                      <a:pPr marL="165100" indent="0"/>
                      <a:r>
                        <a:rPr lang="ru" sz="1300">
                          <a:latin typeface="Times New Roman"/>
                        </a:rPr>
                        <a:t>11.</a:t>
                      </a:r>
                    </a:p>
                  </a:txBody>
                  <a:tcPr marL="0" marR="0" marT="0" marB="0"/>
                </a:tc>
                <a:tc>
                  <a:txBody>
                    <a:bodyPr/>
                    <a:lstStyle/>
                    <a:p>
                      <a:pPr indent="0">
                        <a:lnSpc>
                          <a:spcPts val="1608"/>
                        </a:lnSpc>
                      </a:pPr>
                      <a:r>
                        <a:rPr lang="ru" sz="1300">
                          <a:latin typeface="Times New Roman"/>
                        </a:rPr>
                        <a:t>Цикл занятий с элементами тренинга: «Учимся позитивному общению»; «Как относиться к людям?»; «Золотые ключи общения».</a:t>
                      </a:r>
                    </a:p>
                  </a:txBody>
                  <a:tcPr marL="0" marR="0" marT="0" marB="0"/>
                </a:tc>
                <a:tc>
                  <a:txBody>
                    <a:bodyPr/>
                    <a:lstStyle/>
                    <a:p>
                      <a:pPr marL="393700" indent="0">
                        <a:lnSpc>
                          <a:spcPts val="1608"/>
                        </a:lnSpc>
                      </a:pPr>
                      <a:r>
                        <a:rPr lang="ru" sz="1300">
                          <a:latin typeface="Times New Roman"/>
                        </a:rPr>
                        <a:t>22.04.2024</a:t>
                      </a:r>
                    </a:p>
                    <a:p>
                      <a:pPr marL="393700" indent="0">
                        <a:lnSpc>
                          <a:spcPts val="1608"/>
                        </a:lnSpc>
                      </a:pPr>
                      <a:r>
                        <a:rPr lang="ru" sz="1300">
                          <a:latin typeface="Times New Roman"/>
                        </a:rPr>
                        <a:t>29.04.2024</a:t>
                      </a:r>
                    </a:p>
                    <a:p>
                      <a:pPr marL="393700" indent="0">
                        <a:lnSpc>
                          <a:spcPts val="1608"/>
                        </a:lnSpc>
                      </a:pPr>
                      <a:r>
                        <a:rPr lang="ru" sz="1300">
                          <a:latin typeface="Times New Roman"/>
                        </a:rPr>
                        <a:t>02.05.2024</a:t>
                      </a:r>
                    </a:p>
                  </a:txBody>
                  <a:tcPr marL="0" marR="0" marT="0" marB="0" anchor="ctr"/>
                </a:tc>
                <a:tc>
                  <a:txBody>
                    <a:bodyPr/>
                    <a:lstStyle/>
                    <a:p>
                      <a:pPr indent="0"/>
                      <a:r>
                        <a:rPr lang="ru" sz="1300">
                          <a:latin typeface="Times New Roman"/>
                        </a:rPr>
                        <a:t>Педагог-психолог.</a:t>
                      </a:r>
                    </a:p>
                  </a:txBody>
                  <a:tcPr marL="0" marR="0" marT="0" marB="0"/>
                </a:tc>
                <a:tc>
                  <a:txBody>
                    <a:bodyPr/>
                    <a:lstStyle/>
                    <a:p>
                      <a:pPr indent="0">
                        <a:lnSpc>
                          <a:spcPts val="1608"/>
                        </a:lnSpc>
                      </a:pPr>
                      <a:r>
                        <a:rPr lang="ru" sz="1300">
                          <a:latin typeface="Times New Roman"/>
                        </a:rPr>
                        <a:t>Формирование коммуникативных навыков, умения противостоять групповому давлению и манипулированию.</a:t>
                      </a:r>
                    </a:p>
                  </a:txBody>
                  <a:tcPr marL="0" marR="0" marT="0" marB="0" anchor="b"/>
                </a:tc>
                <a:extLst>
                  <a:ext uri="{0D108BD9-81ED-4DB2-BD59-A6C34878D82A}">
                    <a16:rowId xmlns:a16="http://schemas.microsoft.com/office/drawing/2014/main" xmlns="" val="10002"/>
                  </a:ext>
                </a:extLst>
              </a:tr>
              <a:tr h="1172441">
                <a:tc>
                  <a:txBody>
                    <a:bodyPr/>
                    <a:lstStyle/>
                    <a:p>
                      <a:pPr marL="165100" indent="0"/>
                      <a:r>
                        <a:rPr lang="ru" sz="1300">
                          <a:latin typeface="Times New Roman"/>
                        </a:rPr>
                        <a:t>12.</a:t>
                      </a:r>
                    </a:p>
                  </a:txBody>
                  <a:tcPr marL="0" marR="0" marT="0" marB="0"/>
                </a:tc>
                <a:tc>
                  <a:txBody>
                    <a:bodyPr/>
                    <a:lstStyle/>
                    <a:p>
                      <a:pPr indent="0">
                        <a:lnSpc>
                          <a:spcPts val="1656"/>
                        </a:lnSpc>
                      </a:pPr>
                      <a:r>
                        <a:rPr lang="ru" sz="1300">
                          <a:latin typeface="Times New Roman"/>
                        </a:rPr>
                        <a:t>Цикл тренинговых занятий по программе: «Искусство жить в ладу с собой»;</a:t>
                      </a:r>
                    </a:p>
                    <a:p>
                      <a:pPr indent="0">
                        <a:lnSpc>
                          <a:spcPts val="1656"/>
                        </a:lnSpc>
                      </a:pPr>
                      <a:r>
                        <a:rPr lang="ru" sz="1300">
                          <a:latin typeface="Times New Roman"/>
                        </a:rPr>
                        <a:t>«Эмоции правят мной или я ими»;</a:t>
                      </a:r>
                    </a:p>
                    <a:p>
                      <a:pPr indent="0">
                        <a:lnSpc>
                          <a:spcPts val="1656"/>
                        </a:lnSpc>
                      </a:pPr>
                      <a:r>
                        <a:rPr lang="ru" sz="1300">
                          <a:latin typeface="Times New Roman"/>
                        </a:rPr>
                        <a:t>«В поисках достойных путей выражения чувств»;</a:t>
                      </a:r>
                    </a:p>
                    <a:p>
                      <a:pPr indent="0"/>
                      <a:r>
                        <a:rPr lang="ru" sz="1300">
                          <a:latin typeface="Times New Roman"/>
                        </a:rPr>
                        <a:t>«Избегаем стрессовых ситуаций».</a:t>
                      </a:r>
                    </a:p>
                  </a:txBody>
                  <a:tcPr marL="0" marR="0" marT="0" marB="0"/>
                </a:tc>
                <a:tc>
                  <a:txBody>
                    <a:bodyPr/>
                    <a:lstStyle/>
                    <a:p>
                      <a:pPr marL="393700" indent="0">
                        <a:lnSpc>
                          <a:spcPts val="1608"/>
                        </a:lnSpc>
                      </a:pPr>
                      <a:r>
                        <a:rPr lang="ru" sz="1300">
                          <a:latin typeface="Times New Roman"/>
                        </a:rPr>
                        <a:t>06.05.2024</a:t>
                      </a:r>
                    </a:p>
                    <a:p>
                      <a:pPr marL="393700" indent="0">
                        <a:lnSpc>
                          <a:spcPts val="1608"/>
                        </a:lnSpc>
                      </a:pPr>
                      <a:r>
                        <a:rPr lang="ru" sz="1300">
                          <a:latin typeface="Times New Roman"/>
                        </a:rPr>
                        <a:t>10.05.2024</a:t>
                      </a:r>
                    </a:p>
                    <a:p>
                      <a:pPr marL="393700" indent="0">
                        <a:lnSpc>
                          <a:spcPts val="1608"/>
                        </a:lnSpc>
                        <a:spcAft>
                          <a:spcPts val="1050"/>
                        </a:spcAft>
                      </a:pPr>
                      <a:r>
                        <a:rPr lang="ru" sz="1300">
                          <a:latin typeface="Times New Roman"/>
                        </a:rPr>
                        <a:t>16.05.2024</a:t>
                      </a:r>
                    </a:p>
                    <a:p>
                      <a:pPr marL="393700" indent="0"/>
                      <a:r>
                        <a:rPr lang="ru" sz="1300">
                          <a:latin typeface="Times New Roman"/>
                        </a:rPr>
                        <a:t>20.05.2024</a:t>
                      </a:r>
                    </a:p>
                  </a:txBody>
                  <a:tcPr marL="0" marR="0" marT="0" marB="0" anchor="b"/>
                </a:tc>
                <a:tc>
                  <a:txBody>
                    <a:bodyPr/>
                    <a:lstStyle/>
                    <a:p>
                      <a:pPr indent="0"/>
                      <a:r>
                        <a:rPr lang="ru" sz="1300">
                          <a:latin typeface="Times New Roman"/>
                        </a:rPr>
                        <a:t>Педагог-психолог.</a:t>
                      </a:r>
                    </a:p>
                  </a:txBody>
                  <a:tcPr marL="0" marR="0" marT="0" marB="0"/>
                </a:tc>
                <a:tc>
                  <a:txBody>
                    <a:bodyPr/>
                    <a:lstStyle/>
                    <a:p>
                      <a:pPr indent="0">
                        <a:lnSpc>
                          <a:spcPts val="1608"/>
                        </a:lnSpc>
                      </a:pPr>
                      <a:r>
                        <a:rPr lang="ru" sz="1300">
                          <a:latin typeface="Times New Roman"/>
                        </a:rPr>
                        <a:t>Выработка умений проявлять</a:t>
                      </a:r>
                    </a:p>
                    <a:p>
                      <a:pPr indent="0" algn="just">
                        <a:lnSpc>
                          <a:spcPts val="1608"/>
                        </a:lnSpc>
                      </a:pPr>
                      <a:r>
                        <a:rPr lang="ru" sz="1300">
                          <a:latin typeface="Times New Roman"/>
                        </a:rPr>
                        <a:t>эмоциональные реакции на ситуации в социально приемлемой форме.</a:t>
                      </a:r>
                    </a:p>
                  </a:txBody>
                  <a:tcPr marL="0" marR="0" marT="0" marB="0"/>
                </a:tc>
                <a:extLst>
                  <a:ext uri="{0D108BD9-81ED-4DB2-BD59-A6C34878D82A}">
                    <a16:rowId xmlns:a16="http://schemas.microsoft.com/office/drawing/2014/main" xmlns="" val="10003"/>
                  </a:ext>
                </a:extLst>
              </a:tr>
              <a:tr h="934267">
                <a:tc>
                  <a:txBody>
                    <a:bodyPr/>
                    <a:lstStyle/>
                    <a:p>
                      <a:pPr marL="165100" indent="0"/>
                      <a:r>
                        <a:rPr lang="ru" sz="1300">
                          <a:latin typeface="Times New Roman"/>
                        </a:rPr>
                        <a:t>13.</a:t>
                      </a:r>
                    </a:p>
                  </a:txBody>
                  <a:tcPr marL="0" marR="0" marT="0" marB="0"/>
                </a:tc>
                <a:tc>
                  <a:txBody>
                    <a:bodyPr/>
                    <a:lstStyle/>
                    <a:p>
                      <a:pPr indent="0">
                        <a:lnSpc>
                          <a:spcPts val="1608"/>
                        </a:lnSpc>
                      </a:pPr>
                      <a:r>
                        <a:rPr lang="ru" sz="1300">
                          <a:latin typeface="Times New Roman"/>
                        </a:rPr>
                        <a:t>Занятия по преодолению конфликтности: «Мы в ответе за свои поступки»; «Конфликт. Разрешение конфликта».</a:t>
                      </a:r>
                    </a:p>
                  </a:txBody>
                  <a:tcPr marL="0" marR="0" marT="0" marB="0"/>
                </a:tc>
                <a:tc>
                  <a:txBody>
                    <a:bodyPr/>
                    <a:lstStyle/>
                    <a:p>
                      <a:pPr marL="469900" indent="0">
                        <a:spcAft>
                          <a:spcPts val="210"/>
                        </a:spcAft>
                      </a:pPr>
                      <a:r>
                        <a:rPr lang="ru" sz="1300">
                          <a:latin typeface="Times New Roman"/>
                        </a:rPr>
                        <a:t>23.05.24</a:t>
                      </a:r>
                    </a:p>
                    <a:p>
                      <a:pPr marL="469900" indent="0"/>
                      <a:r>
                        <a:rPr lang="ru" sz="1300">
                          <a:latin typeface="Times New Roman"/>
                        </a:rPr>
                        <a:t>30.05.24</a:t>
                      </a:r>
                    </a:p>
                  </a:txBody>
                  <a:tcPr marL="0" marR="0" marT="0" marB="0" anchor="ctr"/>
                </a:tc>
                <a:tc>
                  <a:txBody>
                    <a:bodyPr/>
                    <a:lstStyle/>
                    <a:p>
                      <a:pPr indent="0"/>
                      <a:r>
                        <a:rPr lang="ru" sz="1300">
                          <a:latin typeface="Times New Roman"/>
                        </a:rPr>
                        <a:t>Педагог-психолог.</a:t>
                      </a:r>
                    </a:p>
                  </a:txBody>
                  <a:tcPr marL="0" marR="0" marT="0" marB="0"/>
                </a:tc>
                <a:tc>
                  <a:txBody>
                    <a:bodyPr/>
                    <a:lstStyle/>
                    <a:p>
                      <a:pPr indent="0">
                        <a:lnSpc>
                          <a:spcPts val="1584"/>
                        </a:lnSpc>
                      </a:pPr>
                      <a:r>
                        <a:rPr lang="ru" sz="1300">
                          <a:latin typeface="Times New Roman"/>
                        </a:rPr>
                        <a:t>Развитие способности контролировать и конструктивно разрешать проблемные ситуации.</a:t>
                      </a:r>
                    </a:p>
                  </a:txBody>
                  <a:tcPr marL="0" marR="0" marT="0" marB="0" anchor="b"/>
                </a:tc>
                <a:extLst>
                  <a:ext uri="{0D108BD9-81ED-4DB2-BD59-A6C34878D82A}">
                    <a16:rowId xmlns:a16="http://schemas.microsoft.com/office/drawing/2014/main" xmlns="" val="10004"/>
                  </a:ext>
                </a:extLst>
              </a:tr>
              <a:tr h="1865770">
                <a:tc>
                  <a:txBody>
                    <a:bodyPr/>
                    <a:lstStyle/>
                    <a:p>
                      <a:pPr marL="165100" indent="0"/>
                      <a:r>
                        <a:rPr lang="ru" sz="1300">
                          <a:latin typeface="Times New Roman"/>
                        </a:rPr>
                        <a:t>14.</a:t>
                      </a:r>
                    </a:p>
                  </a:txBody>
                  <a:tcPr marL="0" marR="0" marT="0" marB="0"/>
                </a:tc>
                <a:tc>
                  <a:txBody>
                    <a:bodyPr/>
                    <a:lstStyle/>
                    <a:p>
                      <a:pPr indent="0" algn="just">
                        <a:lnSpc>
                          <a:spcPts val="1608"/>
                        </a:lnSpc>
                      </a:pPr>
                      <a:r>
                        <a:rPr lang="ru" sz="1300">
                          <a:latin typeface="Times New Roman"/>
                        </a:rPr>
                        <a:t>Занятия с родителями по обучению навыкам социально и психологически поддерживающего и развивающего поведения:</a:t>
                      </a:r>
                    </a:p>
                    <a:p>
                      <a:pPr indent="0">
                        <a:lnSpc>
                          <a:spcPts val="1608"/>
                        </a:lnSpc>
                      </a:pPr>
                      <a:r>
                        <a:rPr lang="ru" sz="1300">
                          <a:latin typeface="Times New Roman"/>
                        </a:rPr>
                        <a:t>«Пример родителей в воспитании детей»; «Формирование нравственного поведения в семье»;</a:t>
                      </a:r>
                    </a:p>
                    <a:p>
                      <a:pPr indent="0">
                        <a:lnSpc>
                          <a:spcPts val="1608"/>
                        </a:lnSpc>
                      </a:pPr>
                      <a:r>
                        <a:rPr lang="ru" sz="1300">
                          <a:latin typeface="Times New Roman"/>
                        </a:rPr>
                        <a:t>«Особенности общения родителей с детьми юношеского возраста».</a:t>
                      </a:r>
                    </a:p>
                  </a:txBody>
                  <a:tcPr marL="0" marR="0" marT="0" marB="0"/>
                </a:tc>
                <a:tc>
                  <a:txBody>
                    <a:bodyPr/>
                    <a:lstStyle/>
                    <a:p>
                      <a:pPr marL="393700" indent="0">
                        <a:spcAft>
                          <a:spcPts val="210"/>
                        </a:spcAft>
                      </a:pPr>
                      <a:r>
                        <a:rPr lang="en-US" sz="1300">
                          <a:latin typeface="Times New Roman"/>
                        </a:rPr>
                        <a:t>20.04.2024</a:t>
                      </a:r>
                    </a:p>
                    <a:p>
                      <a:pPr marL="393700" indent="0">
                        <a:spcAft>
                          <a:spcPts val="1470"/>
                        </a:spcAft>
                      </a:pPr>
                      <a:r>
                        <a:rPr lang="ru" sz="1300">
                          <a:latin typeface="Times New Roman"/>
                        </a:rPr>
                        <a:t>18.05.2024</a:t>
                      </a:r>
                    </a:p>
                    <a:p>
                      <a:pPr marL="393700" indent="0"/>
                      <a:r>
                        <a:rPr lang="ru" sz="1300">
                          <a:latin typeface="Times New Roman"/>
                        </a:rPr>
                        <a:t>08.06.2024</a:t>
                      </a:r>
                    </a:p>
                  </a:txBody>
                  <a:tcPr marL="0" marR="0" marT="0" marB="0" anchor="ctr"/>
                </a:tc>
                <a:tc>
                  <a:txBody>
                    <a:bodyPr/>
                    <a:lstStyle/>
                    <a:p>
                      <a:pPr indent="0"/>
                      <a:r>
                        <a:rPr lang="ru" sz="1300">
                          <a:latin typeface="Times New Roman"/>
                        </a:rPr>
                        <a:t>Педагог-психолог.</a:t>
                      </a:r>
                    </a:p>
                  </a:txBody>
                  <a:tcPr marL="0" marR="0" marT="0" marB="0"/>
                </a:tc>
                <a:tc>
                  <a:txBody>
                    <a:bodyPr/>
                    <a:lstStyle/>
                    <a:p>
                      <a:pPr indent="0">
                        <a:lnSpc>
                          <a:spcPts val="1608"/>
                        </a:lnSpc>
                      </a:pPr>
                      <a:r>
                        <a:rPr lang="ru" sz="1300">
                          <a:latin typeface="Times New Roman"/>
                        </a:rPr>
                        <a:t>Осознание родителями собственных личностных, семейных и социальных ресурсов, способствующих преодолению внутрисемейных проблем и проблем во взаимоотношениях с ребенком.</a:t>
                      </a:r>
                    </a:p>
                  </a:txBody>
                  <a:tcPr marL="0" marR="0" marT="0" marB="0" anchor="b"/>
                </a:tc>
                <a:extLst>
                  <a:ext uri="{0D108BD9-81ED-4DB2-BD59-A6C34878D82A}">
                    <a16:rowId xmlns:a16="http://schemas.microsoft.com/office/drawing/2014/main" xmlns="" val="10005"/>
                  </a:ext>
                </a:extLst>
              </a:tr>
            </a:tbl>
          </a:graphicData>
        </a:graphic>
      </p:graphicFrame>
      <p:sp>
        <p:nvSpPr>
          <p:cNvPr id="3" name="Стрелка вправо 2"/>
          <p:cNvSpPr/>
          <p:nvPr/>
        </p:nvSpPr>
        <p:spPr>
          <a:xfrm>
            <a:off x="4261299" y="654994"/>
            <a:ext cx="718333" cy="2288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9178" eaLnBrk="0" fontAlgn="base" hangingPunct="0">
              <a:spcBef>
                <a:spcPct val="0"/>
              </a:spcBef>
              <a:spcAft>
                <a:spcPct val="0"/>
              </a:spcAft>
              <a:defRPr/>
            </a:pPr>
            <a:endParaRPr lang="ru-RU" sz="1632">
              <a:solidFill>
                <a:prstClr val="white"/>
              </a:solidFill>
              <a:latin typeface="Calibri"/>
            </a:endParaRPr>
          </a:p>
        </p:txBody>
      </p:sp>
      <p:sp>
        <p:nvSpPr>
          <p:cNvPr id="4" name="Стрелка вправо 3"/>
          <p:cNvSpPr/>
          <p:nvPr/>
        </p:nvSpPr>
        <p:spPr>
          <a:xfrm>
            <a:off x="1248327" y="1977937"/>
            <a:ext cx="690982" cy="2058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9178" eaLnBrk="0" fontAlgn="base" hangingPunct="0">
              <a:spcBef>
                <a:spcPct val="0"/>
              </a:spcBef>
              <a:spcAft>
                <a:spcPct val="0"/>
              </a:spcAft>
              <a:defRPr/>
            </a:pPr>
            <a:endParaRPr lang="ru-RU" sz="1632">
              <a:solidFill>
                <a:prstClr val="white"/>
              </a:solidFill>
              <a:latin typeface="Calibri"/>
            </a:endParaRPr>
          </a:p>
        </p:txBody>
      </p:sp>
    </p:spTree>
    <p:extLst>
      <p:ext uri="{BB962C8B-B14F-4D97-AF65-F5344CB8AC3E}">
        <p14:creationId xmlns:p14="http://schemas.microsoft.com/office/powerpoint/2010/main" val="838877864"/>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834223" y="489446"/>
          <a:ext cx="8736608" cy="6096000"/>
        </p:xfrm>
        <a:graphic>
          <a:graphicData uri="http://schemas.openxmlformats.org/drawingml/2006/table">
            <a:tbl>
              <a:tblPr/>
              <a:tblGrid>
                <a:gridCol w="459215">
                  <a:extLst>
                    <a:ext uri="{9D8B030D-6E8A-4147-A177-3AD203B41FA5}">
                      <a16:colId xmlns:a16="http://schemas.microsoft.com/office/drawing/2014/main" xmlns="" val="2572613787"/>
                    </a:ext>
                  </a:extLst>
                </a:gridCol>
                <a:gridCol w="3214508">
                  <a:extLst>
                    <a:ext uri="{9D8B030D-6E8A-4147-A177-3AD203B41FA5}">
                      <a16:colId xmlns:a16="http://schemas.microsoft.com/office/drawing/2014/main" xmlns="" val="3868225192"/>
                    </a:ext>
                  </a:extLst>
                </a:gridCol>
                <a:gridCol w="1417953">
                  <a:extLst>
                    <a:ext uri="{9D8B030D-6E8A-4147-A177-3AD203B41FA5}">
                      <a16:colId xmlns:a16="http://schemas.microsoft.com/office/drawing/2014/main" xmlns="" val="2230574808"/>
                    </a:ext>
                  </a:extLst>
                </a:gridCol>
                <a:gridCol w="1749050">
                  <a:extLst>
                    <a:ext uri="{9D8B030D-6E8A-4147-A177-3AD203B41FA5}">
                      <a16:colId xmlns:a16="http://schemas.microsoft.com/office/drawing/2014/main" xmlns="" val="1437663704"/>
                    </a:ext>
                  </a:extLst>
                </a:gridCol>
                <a:gridCol w="1895882">
                  <a:extLst>
                    <a:ext uri="{9D8B030D-6E8A-4147-A177-3AD203B41FA5}">
                      <a16:colId xmlns:a16="http://schemas.microsoft.com/office/drawing/2014/main" xmlns="" val="3655428711"/>
                    </a:ext>
                  </a:extLst>
                </a:gridCol>
              </a:tblGrid>
              <a:tr h="2788402">
                <a:tc>
                  <a:txBody>
                    <a:bodyPr/>
                    <a:lstStyle>
                      <a:lvl1pPr marL="1651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165100" marR="0" lvl="0" indent="0" algn="l" defTabSz="914400" rtl="0" eaLnBrk="1" fontAlgn="base" latinLnBrk="0" hangingPunct="1">
                        <a:lnSpc>
                          <a:spcPct val="100000"/>
                        </a:lnSpc>
                        <a:spcBef>
                          <a:spcPct val="0"/>
                        </a:spcBef>
                        <a:spcAft>
                          <a:spcPct val="0"/>
                        </a:spcAft>
                        <a:buClrTx/>
                        <a:buSzTx/>
                        <a:buFontTx/>
                        <a:buNone/>
                        <a:tabLst/>
                      </a:pPr>
                      <a:r>
                        <a:rPr kumimoji="0" lang="en-US" altLang="ru-RU" sz="1300" b="0" i="0" u="none" strike="noStrike" cap="none" normalizeH="0" baseline="0" smtClean="0">
                          <a:ln>
                            <a:noFill/>
                          </a:ln>
                          <a:solidFill>
                            <a:schemeClr val="tx1"/>
                          </a:solidFill>
                          <a:effectLst/>
                          <a:latin typeface="Times New Roman" panose="02020603050405020304" pitchFamily="18" charset="0"/>
                        </a:rPr>
                        <a:t>15.</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ts val="1613"/>
                        </a:lnSpc>
                        <a:spcBef>
                          <a:spcPct val="0"/>
                        </a:spcBef>
                        <a:spcAft>
                          <a:spcPct val="0"/>
                        </a:spcAft>
                        <a:buClrTx/>
                        <a:buSzTx/>
                        <a:buFontTx/>
                        <a:buNone/>
                        <a:tabLst/>
                      </a:pPr>
                      <a:r>
                        <a:rPr kumimoji="0" lang="ru-RU" altLang="ru-RU" sz="1300" b="0" i="0" u="none" strike="noStrike" cap="none" normalizeH="0" baseline="0" smtClean="0">
                          <a:ln>
                            <a:noFill/>
                          </a:ln>
                          <a:solidFill>
                            <a:schemeClr val="tx1"/>
                          </a:solidFill>
                          <a:effectLst/>
                          <a:latin typeface="Times New Roman" panose="02020603050405020304" pitchFamily="18" charset="0"/>
                        </a:rPr>
                        <a:t>Консультирование несовершеннолетнего направленное на выявление у него внутренних ресурсов:</a:t>
                      </a:r>
                    </a:p>
                    <a:p>
                      <a:pPr marL="0" marR="0" lvl="0" indent="0" algn="just" defTabSz="914400" rtl="0" eaLnBrk="1" fontAlgn="base" latinLnBrk="0" hangingPunct="1">
                        <a:lnSpc>
                          <a:spcPts val="1613"/>
                        </a:lnSpc>
                        <a:spcBef>
                          <a:spcPct val="0"/>
                        </a:spcBef>
                        <a:spcAft>
                          <a:spcPct val="0"/>
                        </a:spcAft>
                        <a:buClrTx/>
                        <a:buSzTx/>
                        <a:buFontTx/>
                        <a:buNone/>
                        <a:tabLst/>
                      </a:pPr>
                      <a:r>
                        <a:rPr kumimoji="0" lang="ru-RU" altLang="ru-RU" sz="1300" b="0" i="0" u="none" strike="noStrike" cap="none" normalizeH="0" baseline="0" smtClean="0">
                          <a:ln>
                            <a:noFill/>
                          </a:ln>
                          <a:solidFill>
                            <a:schemeClr val="tx1"/>
                          </a:solidFill>
                          <a:effectLst/>
                          <a:latin typeface="Times New Roman" panose="02020603050405020304" pitchFamily="18" charset="0"/>
                        </a:rPr>
                        <a:t>«Я и мое окружение»;</a:t>
                      </a:r>
                    </a:p>
                    <a:p>
                      <a:pPr marL="0" marR="0" lvl="0" indent="0" algn="just" defTabSz="914400" rtl="0" eaLnBrk="1" fontAlgn="base" latinLnBrk="0" hangingPunct="1">
                        <a:lnSpc>
                          <a:spcPts val="1613"/>
                        </a:lnSpc>
                        <a:spcBef>
                          <a:spcPct val="0"/>
                        </a:spcBef>
                        <a:spcAft>
                          <a:spcPct val="0"/>
                        </a:spcAft>
                        <a:buClrTx/>
                        <a:buSzTx/>
                        <a:buFontTx/>
                        <a:buNone/>
                        <a:tabLst/>
                      </a:pPr>
                      <a:r>
                        <a:rPr kumimoji="0" lang="ru-RU" altLang="ru-RU" sz="1300" b="0" i="0" u="none" strike="noStrike" cap="none" normalizeH="0" baseline="0" smtClean="0">
                          <a:ln>
                            <a:noFill/>
                          </a:ln>
                          <a:solidFill>
                            <a:schemeClr val="tx1"/>
                          </a:solidFill>
                          <a:effectLst/>
                          <a:latin typeface="Times New Roman" panose="02020603050405020304" pitchFamily="18" charset="0"/>
                        </a:rPr>
                        <a:t>«Мои сильные стороны, мои ресурсы (внутренние и внешние) как средства решения проблем»;</a:t>
                      </a:r>
                    </a:p>
                    <a:p>
                      <a:pPr marL="0" marR="0" lvl="0" indent="0" algn="just" defTabSz="914400" rtl="0" eaLnBrk="1" fontAlgn="base" latinLnBrk="0" hangingPunct="1">
                        <a:lnSpc>
                          <a:spcPts val="1613"/>
                        </a:lnSpc>
                        <a:spcBef>
                          <a:spcPct val="0"/>
                        </a:spcBef>
                        <a:spcAft>
                          <a:spcPct val="0"/>
                        </a:spcAft>
                        <a:buClrTx/>
                        <a:buSzTx/>
                        <a:buFontTx/>
                        <a:buNone/>
                        <a:tabLst/>
                      </a:pPr>
                      <a:r>
                        <a:rPr kumimoji="0" lang="ru-RU" altLang="ru-RU" sz="1300" b="0" i="0" u="none" strike="noStrike" cap="none" normalizeH="0" baseline="0" smtClean="0">
                          <a:ln>
                            <a:noFill/>
                          </a:ln>
                          <a:solidFill>
                            <a:schemeClr val="tx1"/>
                          </a:solidFill>
                          <a:effectLst/>
                          <a:latin typeface="Times New Roman" panose="02020603050405020304" pitchFamily="18" charset="0"/>
                        </a:rPr>
                        <a:t>«Самоконтроль и требовательность к себе»; «В мире с собой и другими»;</a:t>
                      </a:r>
                    </a:p>
                    <a:p>
                      <a:pPr marL="0" marR="0" lvl="0" indent="0" algn="just" defTabSz="914400" rtl="0" eaLnBrk="1" fontAlgn="base" latinLnBrk="0" hangingPunct="1">
                        <a:lnSpc>
                          <a:spcPts val="1613"/>
                        </a:lnSpc>
                        <a:spcBef>
                          <a:spcPct val="0"/>
                        </a:spcBef>
                        <a:spcAft>
                          <a:spcPct val="0"/>
                        </a:spcAft>
                        <a:buClrTx/>
                        <a:buSzTx/>
                        <a:buFontTx/>
                        <a:buNone/>
                        <a:tabLst/>
                      </a:pPr>
                      <a:r>
                        <a:rPr kumimoji="0" lang="ru-RU" altLang="ru-RU" sz="1300" b="0" i="0" u="none" strike="noStrike" cap="none" normalizeH="0" baseline="0" smtClean="0">
                          <a:ln>
                            <a:noFill/>
                          </a:ln>
                          <a:solidFill>
                            <a:schemeClr val="tx1"/>
                          </a:solidFill>
                          <a:effectLst/>
                          <a:latin typeface="Times New Roman" panose="02020603050405020304" pitchFamily="18" charset="0"/>
                        </a:rPr>
                        <a:t>«Мое свободное время»;</a:t>
                      </a:r>
                    </a:p>
                    <a:p>
                      <a:pPr marL="0" marR="0" lvl="0" indent="0" algn="just" defTabSz="914400" rtl="0" eaLnBrk="1" fontAlgn="base" latinLnBrk="0" hangingPunct="1">
                        <a:lnSpc>
                          <a:spcPts val="1613"/>
                        </a:lnSpc>
                        <a:spcBef>
                          <a:spcPct val="0"/>
                        </a:spcBef>
                        <a:spcAft>
                          <a:spcPct val="0"/>
                        </a:spcAft>
                        <a:buClrTx/>
                        <a:buSzTx/>
                        <a:buFontTx/>
                        <a:buNone/>
                        <a:tabLst/>
                      </a:pPr>
                      <a:r>
                        <a:rPr kumimoji="0" lang="ru-RU" altLang="ru-RU" sz="1300" b="0" i="0" u="none" strike="noStrike" cap="none" normalizeH="0" baseline="0" smtClean="0">
                          <a:ln>
                            <a:noFill/>
                          </a:ln>
                          <a:solidFill>
                            <a:schemeClr val="tx1"/>
                          </a:solidFill>
                          <a:effectLst/>
                          <a:latin typeface="Times New Roman" panose="02020603050405020304" pitchFamily="18" charset="0"/>
                        </a:rPr>
                        <a:t>«Мои личные границы»;</a:t>
                      </a:r>
                    </a:p>
                    <a:p>
                      <a:pPr marL="0" marR="0" lvl="0" indent="0" algn="just" defTabSz="914400" rtl="0" eaLnBrk="1" fontAlgn="base" latinLnBrk="0" hangingPunct="1">
                        <a:lnSpc>
                          <a:spcPts val="1613"/>
                        </a:lnSpc>
                        <a:spcBef>
                          <a:spcPct val="0"/>
                        </a:spcBef>
                        <a:spcAft>
                          <a:spcPct val="0"/>
                        </a:spcAft>
                        <a:buClrTx/>
                        <a:buSzTx/>
                        <a:buFontTx/>
                        <a:buNone/>
                        <a:tabLst/>
                      </a:pPr>
                      <a:r>
                        <a:rPr kumimoji="0" lang="ru-RU" altLang="ru-RU" sz="1300" b="0" i="0" u="none" strike="noStrike" cap="none" normalizeH="0" baseline="0" smtClean="0">
                          <a:ln>
                            <a:noFill/>
                          </a:ln>
                          <a:solidFill>
                            <a:schemeClr val="tx1"/>
                          </a:solidFill>
                          <a:effectLst/>
                          <a:latin typeface="Times New Roman" panose="02020603050405020304" pitchFamily="18" charset="0"/>
                        </a:rPr>
                        <a:t>«Способы конструктивного взаимодействия с окружающими»;</a:t>
                      </a:r>
                    </a:p>
                    <a:p>
                      <a:pPr marL="0" marR="0" lvl="0" indent="0" algn="just" defTabSz="914400" rtl="0" eaLnBrk="1" fontAlgn="base" latinLnBrk="0" hangingPunct="1">
                        <a:lnSpc>
                          <a:spcPts val="1613"/>
                        </a:lnSpc>
                        <a:spcBef>
                          <a:spcPct val="0"/>
                        </a:spcBef>
                        <a:spcAft>
                          <a:spcPct val="0"/>
                        </a:spcAft>
                        <a:buClrTx/>
                        <a:buSzTx/>
                        <a:buFontTx/>
                        <a:buNone/>
                        <a:tabLst/>
                      </a:pPr>
                      <a:r>
                        <a:rPr kumimoji="0" lang="ru-RU" altLang="ru-RU" sz="1300" b="0" i="0" u="none" strike="noStrike" cap="none" normalizeH="0" baseline="0" smtClean="0">
                          <a:ln>
                            <a:noFill/>
                          </a:ln>
                          <a:solidFill>
                            <a:schemeClr val="tx1"/>
                          </a:solidFill>
                          <a:effectLst/>
                          <a:latin typeface="Times New Roman" panose="02020603050405020304" pitchFamily="18" charset="0"/>
                        </a:rPr>
                        <a:t>«Сила воли и характер»;</a:t>
                      </a:r>
                    </a:p>
                    <a:p>
                      <a:pPr marL="0" marR="0" lvl="0" indent="0" algn="just" defTabSz="914400" rtl="0" eaLnBrk="1" fontAlgn="base" latinLnBrk="0" hangingPunct="1">
                        <a:lnSpc>
                          <a:spcPts val="1613"/>
                        </a:lnSpc>
                        <a:spcBef>
                          <a:spcPct val="0"/>
                        </a:spcBef>
                        <a:spcAft>
                          <a:spcPct val="0"/>
                        </a:spcAft>
                        <a:buClrTx/>
                        <a:buSzTx/>
                        <a:buFontTx/>
                        <a:buNone/>
                        <a:tabLst/>
                      </a:pPr>
                      <a:r>
                        <a:rPr kumimoji="0" lang="ru-RU" altLang="ru-RU" sz="1300" b="0" i="0" u="none" strike="noStrike" cap="none" normalizeH="0" baseline="0" smtClean="0">
                          <a:ln>
                            <a:noFill/>
                          </a:ln>
                          <a:solidFill>
                            <a:schemeClr val="tx1"/>
                          </a:solidFill>
                          <a:effectLst/>
                          <a:latin typeface="Times New Roman" panose="02020603050405020304" pitchFamily="18" charset="0"/>
                        </a:rPr>
                        <a:t>«Каким я вижу себя в будущем».</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chemeClr val="tx1"/>
                          </a:solidFill>
                          <a:effectLst/>
                          <a:latin typeface="Times New Roman" panose="02020603050405020304" pitchFamily="18" charset="0"/>
                        </a:rPr>
                        <a:t>Ежемесячно</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ts val="1588"/>
                        </a:lnSpc>
                        <a:spcBef>
                          <a:spcPct val="0"/>
                        </a:spcBef>
                        <a:spcAft>
                          <a:spcPct val="0"/>
                        </a:spcAft>
                        <a:buClrTx/>
                        <a:buSzTx/>
                        <a:buFontTx/>
                        <a:buNone/>
                        <a:tabLst/>
                      </a:pPr>
                      <a:r>
                        <a:rPr kumimoji="0" lang="ru-RU" altLang="ru-RU" sz="1300" b="0" i="0" u="none" strike="noStrike" cap="none" normalizeH="0" baseline="0" smtClean="0">
                          <a:ln>
                            <a:noFill/>
                          </a:ln>
                          <a:solidFill>
                            <a:schemeClr val="tx1"/>
                          </a:solidFill>
                          <a:effectLst/>
                          <a:latin typeface="Times New Roman" panose="02020603050405020304" pitchFamily="18" charset="0"/>
                        </a:rPr>
                        <a:t>Педагог-психолог ГУО «Червенский районный социальнопедагогический центр»,</a:t>
                      </a:r>
                    </a:p>
                    <a:p>
                      <a:pPr marL="0" marR="0" lvl="0" indent="0" algn="l" defTabSz="914400" rtl="0" eaLnBrk="1" fontAlgn="base" latinLnBrk="0" hangingPunct="1">
                        <a:lnSpc>
                          <a:spcPts val="1588"/>
                        </a:lnSpc>
                        <a:spcBef>
                          <a:spcPct val="0"/>
                        </a:spcBef>
                        <a:spcAft>
                          <a:spcPct val="0"/>
                        </a:spcAft>
                        <a:buClrTx/>
                        <a:buSzTx/>
                        <a:buFontTx/>
                        <a:buNone/>
                        <a:tabLst/>
                      </a:pPr>
                      <a:r>
                        <a:rPr kumimoji="0" lang="ru-RU" altLang="ru-RU" sz="1300" b="0" i="0" u="none" strike="noStrike" cap="none" normalizeH="0" baseline="0" smtClean="0">
                          <a:ln>
                            <a:noFill/>
                          </a:ln>
                          <a:solidFill>
                            <a:schemeClr val="tx1"/>
                          </a:solidFill>
                          <a:effectLst/>
                          <a:latin typeface="Times New Roman" panose="02020603050405020304" pitchFamily="18" charset="0"/>
                        </a:rPr>
                        <a:t>Малишевский Ф.А.</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ts val="1613"/>
                        </a:lnSpc>
                        <a:spcBef>
                          <a:spcPct val="0"/>
                        </a:spcBef>
                        <a:spcAft>
                          <a:spcPct val="0"/>
                        </a:spcAft>
                        <a:buClrTx/>
                        <a:buSzTx/>
                        <a:buFontTx/>
                        <a:buNone/>
                        <a:tabLst/>
                      </a:pPr>
                      <a:r>
                        <a:rPr kumimoji="0" lang="ru-RU" altLang="ru-RU" sz="1300" b="0" i="0" u="none" strike="noStrike" cap="none" normalizeH="0" baseline="0" smtClean="0">
                          <a:ln>
                            <a:noFill/>
                          </a:ln>
                          <a:solidFill>
                            <a:schemeClr val="tx1"/>
                          </a:solidFill>
                          <a:effectLst/>
                          <a:latin typeface="Times New Roman" panose="02020603050405020304" pitchFamily="18" charset="0"/>
                        </a:rPr>
                        <a:t>Формирование у учащегося способности контролировать свои эмоции.</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338911735"/>
                  </a:ext>
                </a:extLst>
              </a:tr>
              <a:tr h="2794159">
                <a:tc>
                  <a:txBody>
                    <a:bodyPr/>
                    <a:lstStyle>
                      <a:lvl1pPr marL="1651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165100" marR="0" lvl="0" indent="0" algn="l" defTabSz="914400" rtl="0" eaLnBrk="1" fontAlgn="base" latinLnBrk="0" hangingPunct="1">
                        <a:lnSpc>
                          <a:spcPct val="100000"/>
                        </a:lnSpc>
                        <a:spcBef>
                          <a:spcPct val="0"/>
                        </a:spcBef>
                        <a:spcAft>
                          <a:spcPct val="0"/>
                        </a:spcAft>
                        <a:buClrTx/>
                        <a:buSzTx/>
                        <a:buFontTx/>
                        <a:buNone/>
                        <a:tabLst/>
                      </a:pPr>
                      <a:r>
                        <a:rPr kumimoji="0" lang="en-US" altLang="ru-RU" sz="1300" b="0" i="0" u="none" strike="noStrike" cap="none" normalizeH="0" baseline="0" dirty="0" smtClean="0">
                          <a:ln>
                            <a:noFill/>
                          </a:ln>
                          <a:solidFill>
                            <a:schemeClr val="tx1"/>
                          </a:solidFill>
                          <a:effectLst/>
                          <a:latin typeface="Times New Roman" panose="02020603050405020304" pitchFamily="18" charset="0"/>
                        </a:rPr>
                        <a:t>16.</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ts val="1613"/>
                        </a:lnSpc>
                        <a:spcBef>
                          <a:spcPct val="0"/>
                        </a:spcBef>
                        <a:spcAft>
                          <a:spcPct val="0"/>
                        </a:spcAft>
                        <a:buClrTx/>
                        <a:buSzTx/>
                        <a:buFontTx/>
                        <a:buNone/>
                        <a:tabLst/>
                      </a:pPr>
                      <a:r>
                        <a:rPr kumimoji="0" lang="ru-RU" altLang="ru-RU" sz="1300" b="0" i="0" u="none" strike="noStrike" cap="none" normalizeH="0" baseline="0" smtClean="0">
                          <a:ln>
                            <a:noFill/>
                          </a:ln>
                          <a:solidFill>
                            <a:schemeClr val="tx1"/>
                          </a:solidFill>
                          <a:effectLst/>
                          <a:latin typeface="Times New Roman" panose="02020603050405020304" pitchFamily="18" charset="0"/>
                        </a:rPr>
                        <a:t>Консультирование родителей с целью обучения эффективным мерам взаимодействия с их сыном:</a:t>
                      </a:r>
                    </a:p>
                    <a:p>
                      <a:pPr marL="0" marR="0" lvl="0" indent="0" algn="just" defTabSz="914400" rtl="0" eaLnBrk="1" fontAlgn="base" latinLnBrk="0" hangingPunct="1">
                        <a:lnSpc>
                          <a:spcPts val="1613"/>
                        </a:lnSpc>
                        <a:spcBef>
                          <a:spcPct val="0"/>
                        </a:spcBef>
                        <a:spcAft>
                          <a:spcPct val="0"/>
                        </a:spcAft>
                        <a:buClrTx/>
                        <a:buSzTx/>
                        <a:buFontTx/>
                        <a:buNone/>
                        <a:tabLst/>
                      </a:pPr>
                      <a:r>
                        <a:rPr kumimoji="0" lang="ru-RU" altLang="ru-RU" sz="1300" b="0" i="0" u="none" strike="noStrike" cap="none" normalizeH="0" baseline="0" smtClean="0">
                          <a:ln>
                            <a:noFill/>
                          </a:ln>
                          <a:solidFill>
                            <a:schemeClr val="tx1"/>
                          </a:solidFill>
                          <a:effectLst/>
                          <a:latin typeface="Times New Roman" panose="02020603050405020304" pitchFamily="18" charset="0"/>
                        </a:rPr>
                        <a:t>«Влияние родителей на формирование характера подростка»;</a:t>
                      </a:r>
                    </a:p>
                    <a:p>
                      <a:pPr marL="0" marR="0" lvl="0" indent="0" algn="just" defTabSz="914400" rtl="0" eaLnBrk="1" fontAlgn="base" latinLnBrk="0" hangingPunct="1">
                        <a:lnSpc>
                          <a:spcPts val="1613"/>
                        </a:lnSpc>
                        <a:spcBef>
                          <a:spcPct val="0"/>
                        </a:spcBef>
                        <a:spcAft>
                          <a:spcPct val="0"/>
                        </a:spcAft>
                        <a:buClrTx/>
                        <a:buSzTx/>
                        <a:buFontTx/>
                        <a:buNone/>
                        <a:tabLst/>
                      </a:pPr>
                      <a:r>
                        <a:rPr kumimoji="0" lang="ru-RU" altLang="ru-RU" sz="1300" b="0" i="0" u="none" strike="noStrike" cap="none" normalizeH="0" baseline="0" smtClean="0">
                          <a:ln>
                            <a:noFill/>
                          </a:ln>
                          <a:solidFill>
                            <a:schemeClr val="tx1"/>
                          </a:solidFill>
                          <a:effectLst/>
                          <a:latin typeface="Times New Roman" panose="02020603050405020304" pitchFamily="18" charset="0"/>
                        </a:rPr>
                        <a:t>«Роль семьи в профессиональном определении подростков»;</a:t>
                      </a:r>
                    </a:p>
                    <a:p>
                      <a:pPr marL="0" marR="0" lvl="0" indent="0" algn="just" defTabSz="914400" rtl="0" eaLnBrk="1" fontAlgn="base" latinLnBrk="0" hangingPunct="1">
                        <a:lnSpc>
                          <a:spcPts val="1613"/>
                        </a:lnSpc>
                        <a:spcBef>
                          <a:spcPct val="0"/>
                        </a:spcBef>
                        <a:spcAft>
                          <a:spcPct val="0"/>
                        </a:spcAft>
                        <a:buClrTx/>
                        <a:buSzTx/>
                        <a:buFontTx/>
                        <a:buNone/>
                        <a:tabLst/>
                      </a:pPr>
                      <a:r>
                        <a:rPr kumimoji="0" lang="ru-RU" altLang="ru-RU" sz="1300" b="0" i="0" u="none" strike="noStrike" cap="none" normalizeH="0" baseline="0" smtClean="0">
                          <a:ln>
                            <a:noFill/>
                          </a:ln>
                          <a:solidFill>
                            <a:schemeClr val="tx1"/>
                          </a:solidFill>
                          <a:effectLst/>
                          <a:latin typeface="Times New Roman" panose="02020603050405020304" pitchFamily="18" charset="0"/>
                        </a:rPr>
                        <a:t>«Ваш ребенок и его друзья»;</a:t>
                      </a:r>
                    </a:p>
                    <a:p>
                      <a:pPr marL="0" marR="0" lvl="0" indent="0" algn="just" defTabSz="914400" rtl="0" eaLnBrk="1" fontAlgn="base" latinLnBrk="0" hangingPunct="1">
                        <a:lnSpc>
                          <a:spcPts val="1613"/>
                        </a:lnSpc>
                        <a:spcBef>
                          <a:spcPct val="0"/>
                        </a:spcBef>
                        <a:spcAft>
                          <a:spcPct val="0"/>
                        </a:spcAft>
                        <a:buClrTx/>
                        <a:buSzTx/>
                        <a:buFontTx/>
                        <a:buNone/>
                        <a:tabLst/>
                      </a:pPr>
                      <a:r>
                        <a:rPr kumimoji="0" lang="ru-RU" altLang="ru-RU" sz="1300" b="0" i="0" u="none" strike="noStrike" cap="none" normalizeH="0" baseline="0" smtClean="0">
                          <a:ln>
                            <a:noFill/>
                          </a:ln>
                          <a:solidFill>
                            <a:schemeClr val="tx1"/>
                          </a:solidFill>
                          <a:effectLst/>
                          <a:latin typeface="Times New Roman" panose="02020603050405020304" pitchFamily="18" charset="0"/>
                        </a:rPr>
                        <a:t>«Влияние внутрисемейных отношений на эмоциональное состояние ребенка»;</a:t>
                      </a:r>
                    </a:p>
                    <a:p>
                      <a:pPr marL="0" marR="0" lvl="0" indent="0" algn="just" defTabSz="914400" rtl="0" eaLnBrk="1" fontAlgn="base" latinLnBrk="0" hangingPunct="1">
                        <a:lnSpc>
                          <a:spcPts val="1613"/>
                        </a:lnSpc>
                        <a:spcBef>
                          <a:spcPct val="0"/>
                        </a:spcBef>
                        <a:spcAft>
                          <a:spcPct val="0"/>
                        </a:spcAft>
                        <a:buClrTx/>
                        <a:buSzTx/>
                        <a:buFontTx/>
                        <a:buNone/>
                        <a:tabLst/>
                      </a:pPr>
                      <a:r>
                        <a:rPr kumimoji="0" lang="ru-RU" altLang="ru-RU" sz="1300" b="0" i="0" u="none" strike="noStrike" cap="none" normalizeH="0" baseline="0" smtClean="0">
                          <a:ln>
                            <a:noFill/>
                          </a:ln>
                          <a:solidFill>
                            <a:schemeClr val="tx1"/>
                          </a:solidFill>
                          <a:effectLst/>
                          <a:latin typeface="Times New Roman" panose="02020603050405020304" pitchFamily="18" charset="0"/>
                        </a:rPr>
                        <a:t>«Роль семейного общения в профилактике девиантного поведения и негативных привычек у детей»;</a:t>
                      </a:r>
                    </a:p>
                    <a:p>
                      <a:pPr marL="0" marR="0" lvl="0" indent="0" algn="just" defTabSz="914400" rtl="0" eaLnBrk="1" fontAlgn="base" latinLnBrk="0" hangingPunct="1">
                        <a:lnSpc>
                          <a:spcPts val="1613"/>
                        </a:lnSpc>
                        <a:spcBef>
                          <a:spcPct val="0"/>
                        </a:spcBef>
                        <a:spcAft>
                          <a:spcPct val="0"/>
                        </a:spcAft>
                        <a:buClrTx/>
                        <a:buSzTx/>
                        <a:buFontTx/>
                        <a:buNone/>
                        <a:tabLst/>
                      </a:pPr>
                      <a:r>
                        <a:rPr kumimoji="0" lang="ru-RU" altLang="ru-RU" sz="1300" b="0" i="0" u="none" strike="noStrike" cap="none" normalizeH="0" baseline="0" smtClean="0">
                          <a:ln>
                            <a:noFill/>
                          </a:ln>
                          <a:solidFill>
                            <a:schemeClr val="tx1"/>
                          </a:solidFill>
                          <a:effectLst/>
                          <a:latin typeface="Times New Roman" panose="02020603050405020304" pitchFamily="18" charset="0"/>
                        </a:rPr>
                        <a:t>«Я и мой ребенок - поиски взаимопонимания. Поддержка как стратегия</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chemeClr val="tx1"/>
                          </a:solidFill>
                          <a:effectLst/>
                          <a:latin typeface="Times New Roman" panose="02020603050405020304" pitchFamily="18" charset="0"/>
                        </a:rPr>
                        <a:t>Ежемесячно</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ts val="1588"/>
                        </a:lnSpc>
                        <a:spcBef>
                          <a:spcPct val="0"/>
                        </a:spcBef>
                        <a:spcAft>
                          <a:spcPct val="0"/>
                        </a:spcAft>
                        <a:buClrTx/>
                        <a:buSzTx/>
                        <a:buFontTx/>
                        <a:buNone/>
                        <a:tabLst/>
                      </a:pPr>
                      <a:r>
                        <a:rPr kumimoji="0" lang="ru-RU" altLang="ru-RU" sz="1300" b="0" i="0" u="none" strike="noStrike" cap="none" normalizeH="0" baseline="0" smtClean="0">
                          <a:ln>
                            <a:noFill/>
                          </a:ln>
                          <a:solidFill>
                            <a:schemeClr val="tx1"/>
                          </a:solidFill>
                          <a:effectLst/>
                          <a:latin typeface="Times New Roman" panose="02020603050405020304" pitchFamily="18" charset="0"/>
                        </a:rPr>
                        <a:t>Педагог-психолог ГУО «Червенский районный социальнопедагогический центр»,</a:t>
                      </a:r>
                    </a:p>
                    <a:p>
                      <a:pPr marL="0" marR="0" lvl="0" indent="0" algn="l" defTabSz="914400" rtl="0" eaLnBrk="1" fontAlgn="base" latinLnBrk="0" hangingPunct="1">
                        <a:lnSpc>
                          <a:spcPts val="1588"/>
                        </a:lnSpc>
                        <a:spcBef>
                          <a:spcPct val="0"/>
                        </a:spcBef>
                        <a:spcAft>
                          <a:spcPct val="0"/>
                        </a:spcAft>
                        <a:buClrTx/>
                        <a:buSzTx/>
                        <a:buFontTx/>
                        <a:buNone/>
                        <a:tabLst/>
                      </a:pPr>
                      <a:r>
                        <a:rPr kumimoji="0" lang="ru-RU" altLang="ru-RU" sz="1300" b="0" i="0" u="none" strike="noStrike" cap="none" normalizeH="0" baseline="0" smtClean="0">
                          <a:ln>
                            <a:noFill/>
                          </a:ln>
                          <a:solidFill>
                            <a:schemeClr val="tx1"/>
                          </a:solidFill>
                          <a:effectLst/>
                          <a:latin typeface="Times New Roman" panose="02020603050405020304" pitchFamily="18" charset="0"/>
                        </a:rPr>
                        <a:t>Малишевский Ф.А.</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ts val="1613"/>
                        </a:lnSpc>
                        <a:spcBef>
                          <a:spcPct val="0"/>
                        </a:spcBef>
                        <a:spcAft>
                          <a:spcPct val="0"/>
                        </a:spcAft>
                        <a:buClrTx/>
                        <a:buSzTx/>
                        <a:buFontTx/>
                        <a:buNone/>
                        <a:tabLst/>
                      </a:pPr>
                      <a:r>
                        <a:rPr kumimoji="0" lang="ru-RU" altLang="ru-RU" sz="1300" b="0" i="0" u="none" strike="noStrike" cap="none" normalizeH="0" baseline="0" dirty="0" smtClean="0">
                          <a:ln>
                            <a:noFill/>
                          </a:ln>
                          <a:solidFill>
                            <a:schemeClr val="tx1"/>
                          </a:solidFill>
                          <a:effectLst/>
                          <a:latin typeface="Times New Roman" panose="02020603050405020304" pitchFamily="18" charset="0"/>
                        </a:rPr>
                        <a:t>Гармонизация детско-родительских взаимоотношений.</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144104298"/>
                  </a:ext>
                </a:extLst>
              </a:tr>
            </a:tbl>
          </a:graphicData>
        </a:graphic>
      </p:graphicFrame>
      <p:sp>
        <p:nvSpPr>
          <p:cNvPr id="3" name="5-конечная звезда 2"/>
          <p:cNvSpPr/>
          <p:nvPr/>
        </p:nvSpPr>
        <p:spPr>
          <a:xfrm>
            <a:off x="1386524" y="221690"/>
            <a:ext cx="303745" cy="2677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9178" eaLnBrk="0" fontAlgn="base" hangingPunct="0">
              <a:spcBef>
                <a:spcPct val="0"/>
              </a:spcBef>
              <a:spcAft>
                <a:spcPct val="0"/>
              </a:spcAft>
              <a:defRPr/>
            </a:pPr>
            <a:endParaRPr lang="ru-RU" sz="1632">
              <a:solidFill>
                <a:prstClr val="white"/>
              </a:solidFill>
              <a:latin typeface="Calibri"/>
            </a:endParaRPr>
          </a:p>
        </p:txBody>
      </p:sp>
    </p:spTree>
    <p:extLst>
      <p:ext uri="{BB962C8B-B14F-4D97-AF65-F5344CB8AC3E}">
        <p14:creationId xmlns:p14="http://schemas.microsoft.com/office/powerpoint/2010/main" val="1363332926"/>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834223" y="489447"/>
          <a:ext cx="8736608" cy="6085840"/>
        </p:xfrm>
        <a:graphic>
          <a:graphicData uri="http://schemas.openxmlformats.org/drawingml/2006/table">
            <a:tbl>
              <a:tblPr/>
              <a:tblGrid>
                <a:gridCol w="458803">
                  <a:extLst>
                    <a:ext uri="{9D8B030D-6E8A-4147-A177-3AD203B41FA5}">
                      <a16:colId xmlns:a16="http://schemas.microsoft.com/office/drawing/2014/main" xmlns="" val="20000"/>
                    </a:ext>
                  </a:extLst>
                </a:gridCol>
                <a:gridCol w="3214386">
                  <a:extLst>
                    <a:ext uri="{9D8B030D-6E8A-4147-A177-3AD203B41FA5}">
                      <a16:colId xmlns:a16="http://schemas.microsoft.com/office/drawing/2014/main" xmlns="" val="20001"/>
                    </a:ext>
                  </a:extLst>
                </a:gridCol>
                <a:gridCol w="1417868">
                  <a:extLst>
                    <a:ext uri="{9D8B030D-6E8A-4147-A177-3AD203B41FA5}">
                      <a16:colId xmlns:a16="http://schemas.microsoft.com/office/drawing/2014/main" xmlns="" val="20002"/>
                    </a:ext>
                  </a:extLst>
                </a:gridCol>
                <a:gridCol w="1749533">
                  <a:extLst>
                    <a:ext uri="{9D8B030D-6E8A-4147-A177-3AD203B41FA5}">
                      <a16:colId xmlns:a16="http://schemas.microsoft.com/office/drawing/2014/main" xmlns="" val="20003"/>
                    </a:ext>
                  </a:extLst>
                </a:gridCol>
                <a:gridCol w="1896018">
                  <a:extLst>
                    <a:ext uri="{9D8B030D-6E8A-4147-A177-3AD203B41FA5}">
                      <a16:colId xmlns:a16="http://schemas.microsoft.com/office/drawing/2014/main" xmlns="" val="20004"/>
                    </a:ext>
                  </a:extLst>
                </a:gridCol>
              </a:tblGrid>
              <a:tr h="1492275">
                <a:tc>
                  <a:txBody>
                    <a:bodyPr/>
                    <a:lstStyle/>
                    <a:p>
                      <a:endParaRPr sz="7100"/>
                    </a:p>
                  </a:txBody>
                  <a:tcPr marL="0" marR="0" marT="0" marB="0"/>
                </a:tc>
                <a:tc>
                  <a:txBody>
                    <a:bodyPr/>
                    <a:lstStyle/>
                    <a:p>
                      <a:pPr indent="0" algn="just">
                        <a:lnSpc>
                          <a:spcPts val="1608"/>
                        </a:lnSpc>
                      </a:pPr>
                      <a:r>
                        <a:rPr lang="ru" sz="1300">
                          <a:latin typeface="Times New Roman"/>
                        </a:rPr>
                        <a:t>конструктивного взаимодействия с детьми»; «Помощь родителей - какой она должна быть? Правила передачи ответственности. Проблемы ошибок»;</a:t>
                      </a:r>
                    </a:p>
                    <a:p>
                      <a:pPr indent="0">
                        <a:lnSpc>
                          <a:spcPts val="1608"/>
                        </a:lnSpc>
                      </a:pPr>
                      <a:r>
                        <a:rPr lang="ru" sz="1300">
                          <a:latin typeface="Times New Roman"/>
                        </a:rPr>
                        <a:t>«Поощрение хорошего поведения. Какой должна быть похвала? Виды поощрений»; «Свободное время и его значение в формировании личности подростка».</a:t>
                      </a:r>
                    </a:p>
                  </a:txBody>
                  <a:tcPr marL="0" marR="0" marT="0" marB="0" anchor="b"/>
                </a:tc>
                <a:tc>
                  <a:txBody>
                    <a:bodyPr/>
                    <a:lstStyle/>
                    <a:p>
                      <a:endParaRPr sz="7100"/>
                    </a:p>
                  </a:txBody>
                  <a:tcPr marL="0" marR="0" marT="0" marB="0"/>
                </a:tc>
                <a:tc>
                  <a:txBody>
                    <a:bodyPr/>
                    <a:lstStyle/>
                    <a:p>
                      <a:endParaRPr sz="7100"/>
                    </a:p>
                  </a:txBody>
                  <a:tcPr marL="0" marR="0" marT="0" marB="0"/>
                </a:tc>
                <a:tc>
                  <a:txBody>
                    <a:bodyPr/>
                    <a:lstStyle/>
                    <a:p>
                      <a:endParaRPr sz="7100"/>
                    </a:p>
                  </a:txBody>
                  <a:tcPr marL="0" marR="0" marT="0" marB="0"/>
                </a:tc>
                <a:extLst>
                  <a:ext uri="{0D108BD9-81ED-4DB2-BD59-A6C34878D82A}">
                    <a16:rowId xmlns:a16="http://schemas.microsoft.com/office/drawing/2014/main" xmlns="" val="10000"/>
                  </a:ext>
                </a:extLst>
              </a:tr>
              <a:tr h="193475">
                <a:tc gridSpan="5">
                  <a:txBody>
                    <a:bodyPr/>
                    <a:lstStyle/>
                    <a:p>
                      <a:pPr indent="0" algn="ctr"/>
                      <a:r>
                        <a:rPr lang="ru" sz="1300">
                          <a:latin typeface="Times New Roman"/>
                        </a:rPr>
                        <a:t>Раздел III Медицинская реабилитация</a:t>
                      </a:r>
                    </a:p>
                  </a:txBody>
                  <a:tcPr marL="0" marR="0" marT="0" marB="0" anchor="b"/>
                </a:tc>
                <a:tc hMerge="1">
                  <a:txBody>
                    <a:bodyPr/>
                    <a:lstStyle/>
                    <a:p>
                      <a:endParaRPr sz="1000"/>
                    </a:p>
                  </a:txBody>
                  <a:tcPr marL="0" marR="0" marT="0" marB="0"/>
                </a:tc>
                <a:tc hMerge="1">
                  <a:txBody>
                    <a:bodyPr/>
                    <a:lstStyle/>
                    <a:p>
                      <a:endParaRPr sz="1000"/>
                    </a:p>
                  </a:txBody>
                  <a:tcPr marL="0" marR="0" marT="0" marB="0"/>
                </a:tc>
                <a:tc hMerge="1">
                  <a:txBody>
                    <a:bodyPr/>
                    <a:lstStyle/>
                    <a:p>
                      <a:endParaRPr sz="1000"/>
                    </a:p>
                  </a:txBody>
                  <a:tcPr marL="0" marR="0" marT="0" marB="0"/>
                </a:tc>
                <a:tc hMerge="1">
                  <a:txBody>
                    <a:bodyPr/>
                    <a:lstStyle/>
                    <a:p>
                      <a:endParaRPr sz="1000"/>
                    </a:p>
                  </a:txBody>
                  <a:tcPr marL="0" marR="0" marT="0" marB="0"/>
                </a:tc>
                <a:extLst>
                  <a:ext uri="{0D108BD9-81ED-4DB2-BD59-A6C34878D82A}">
                    <a16:rowId xmlns:a16="http://schemas.microsoft.com/office/drawing/2014/main" xmlns="" val="10001"/>
                  </a:ext>
                </a:extLst>
              </a:tr>
              <a:tr h="1674665">
                <a:tc>
                  <a:txBody>
                    <a:bodyPr/>
                    <a:lstStyle/>
                    <a:p>
                      <a:pPr marL="165100" indent="0"/>
                      <a:r>
                        <a:rPr lang="ru" sz="1300">
                          <a:latin typeface="Times New Roman"/>
                        </a:rPr>
                        <a:t>17.</a:t>
                      </a:r>
                    </a:p>
                  </a:txBody>
                  <a:tcPr marL="0" marR="0" marT="0" marB="0"/>
                </a:tc>
                <a:tc>
                  <a:txBody>
                    <a:bodyPr/>
                    <a:lstStyle/>
                    <a:p>
                      <a:pPr indent="0" algn="just">
                        <a:lnSpc>
                          <a:spcPts val="1608"/>
                        </a:lnSpc>
                      </a:pPr>
                      <a:r>
                        <a:rPr lang="ru" sz="1300" dirty="0">
                          <a:latin typeface="Times New Roman"/>
                        </a:rPr>
                        <a:t>Консультация несовершеннолетнего врачом психиатром-наркологом УЗ «Червенская ЦРБ».</a:t>
                      </a:r>
                    </a:p>
                  </a:txBody>
                  <a:tcPr marL="0" marR="0" marT="0" marB="0"/>
                </a:tc>
                <a:tc>
                  <a:txBody>
                    <a:bodyPr/>
                    <a:lstStyle/>
                    <a:p>
                      <a:pPr marL="165100" indent="0"/>
                      <a:r>
                        <a:rPr lang="ru" sz="1300">
                          <a:latin typeface="Times New Roman"/>
                        </a:rPr>
                        <a:t>1 раз в 3 месяца</a:t>
                      </a:r>
                    </a:p>
                  </a:txBody>
                  <a:tcPr marL="0" marR="0" marT="0" marB="0"/>
                </a:tc>
                <a:tc>
                  <a:txBody>
                    <a:bodyPr/>
                    <a:lstStyle/>
                    <a:p>
                      <a:pPr indent="0" algn="just">
                        <a:lnSpc>
                          <a:spcPts val="1632"/>
                        </a:lnSpc>
                      </a:pPr>
                      <a:r>
                        <a:rPr lang="ru" sz="1300" dirty="0">
                          <a:latin typeface="Times New Roman"/>
                        </a:rPr>
                        <a:t>Врач психиатр-нарколог</a:t>
                      </a:r>
                    </a:p>
                    <a:p>
                      <a:pPr indent="0" algn="just">
                        <a:lnSpc>
                          <a:spcPts val="1632"/>
                        </a:lnSpc>
                      </a:pPr>
                      <a:r>
                        <a:rPr lang="ru" sz="1300" dirty="0">
                          <a:latin typeface="Times New Roman"/>
                        </a:rPr>
                        <a:t>УЗ «Червенская ЦРБ».</a:t>
                      </a:r>
                    </a:p>
                  </a:txBody>
                  <a:tcPr marL="0" marR="0" marT="0" marB="0"/>
                </a:tc>
                <a:tc>
                  <a:txBody>
                    <a:bodyPr/>
                    <a:lstStyle/>
                    <a:p>
                      <a:pPr indent="0">
                        <a:lnSpc>
                          <a:spcPts val="1608"/>
                        </a:lnSpc>
                      </a:pPr>
                      <a:r>
                        <a:rPr lang="ru" sz="1300" dirty="0">
                          <a:latin typeface="Times New Roman"/>
                        </a:rPr>
                        <a:t>Отсутствие наркологических заболеваний в процессе проведения комплексной реабилитации несовершеннолетнего, воздержание от приема алкоголя и других психоактивных веществ.</a:t>
                      </a:r>
                    </a:p>
                  </a:txBody>
                  <a:tcPr marL="0" marR="0" marT="0" marB="0" anchor="b"/>
                </a:tc>
                <a:extLst>
                  <a:ext uri="{0D108BD9-81ED-4DB2-BD59-A6C34878D82A}">
                    <a16:rowId xmlns:a16="http://schemas.microsoft.com/office/drawing/2014/main" xmlns="" val="10002"/>
                  </a:ext>
                </a:extLst>
              </a:tr>
              <a:tr h="193475">
                <a:tc gridSpan="5">
                  <a:txBody>
                    <a:bodyPr/>
                    <a:lstStyle/>
                    <a:p>
                      <a:pPr indent="0" algn="ctr"/>
                      <a:r>
                        <a:rPr lang="ru" sz="1300" dirty="0">
                          <a:latin typeface="Times New Roman"/>
                        </a:rPr>
                        <a:t>Раздел IV Профилактика противоправного поведения</a:t>
                      </a:r>
                    </a:p>
                  </a:txBody>
                  <a:tcPr marL="0" marR="0" marT="0" marB="0" anchor="b"/>
                </a:tc>
                <a:tc hMerge="1">
                  <a:txBody>
                    <a:bodyPr/>
                    <a:lstStyle/>
                    <a:p>
                      <a:endParaRPr sz="1000"/>
                    </a:p>
                  </a:txBody>
                  <a:tcPr marL="0" marR="0" marT="0" marB="0"/>
                </a:tc>
                <a:tc hMerge="1">
                  <a:txBody>
                    <a:bodyPr/>
                    <a:lstStyle/>
                    <a:p>
                      <a:endParaRPr sz="1000"/>
                    </a:p>
                  </a:txBody>
                  <a:tcPr marL="0" marR="0" marT="0" marB="0"/>
                </a:tc>
                <a:tc hMerge="1">
                  <a:txBody>
                    <a:bodyPr/>
                    <a:lstStyle/>
                    <a:p>
                      <a:endParaRPr sz="1000"/>
                    </a:p>
                  </a:txBody>
                  <a:tcPr marL="0" marR="0" marT="0" marB="0"/>
                </a:tc>
                <a:tc hMerge="1">
                  <a:txBody>
                    <a:bodyPr/>
                    <a:lstStyle/>
                    <a:p>
                      <a:endParaRPr sz="1000"/>
                    </a:p>
                  </a:txBody>
                  <a:tcPr marL="0" marR="0" marT="0" marB="0"/>
                </a:tc>
                <a:extLst>
                  <a:ext uri="{0D108BD9-81ED-4DB2-BD59-A6C34878D82A}">
                    <a16:rowId xmlns:a16="http://schemas.microsoft.com/office/drawing/2014/main" xmlns="" val="10003"/>
                  </a:ext>
                </a:extLst>
              </a:tr>
              <a:tr h="1116443">
                <a:tc>
                  <a:txBody>
                    <a:bodyPr/>
                    <a:lstStyle/>
                    <a:p>
                      <a:pPr marL="165100" indent="0"/>
                      <a:r>
                        <a:rPr lang="ru" sz="1300">
                          <a:latin typeface="Times New Roman"/>
                        </a:rPr>
                        <a:t>18.</a:t>
                      </a:r>
                    </a:p>
                  </a:txBody>
                  <a:tcPr marL="0" marR="0" marT="0" marB="0"/>
                </a:tc>
                <a:tc>
                  <a:txBody>
                    <a:bodyPr/>
                    <a:lstStyle/>
                    <a:p>
                      <a:pPr indent="0" algn="just">
                        <a:lnSpc>
                          <a:spcPts val="1632"/>
                        </a:lnSpc>
                      </a:pPr>
                      <a:r>
                        <a:rPr lang="ru" sz="1300">
                          <a:latin typeface="Times New Roman"/>
                        </a:rPr>
                        <a:t>Разъяснение несовершеннолетнему норм административного и уголовного законодательства.</a:t>
                      </a:r>
                    </a:p>
                  </a:txBody>
                  <a:tcPr marL="0" marR="0" marT="0" marB="0"/>
                </a:tc>
                <a:tc>
                  <a:txBody>
                    <a:bodyPr/>
                    <a:lstStyle/>
                    <a:p>
                      <a:pPr indent="0" algn="ctr">
                        <a:lnSpc>
                          <a:spcPts val="1608"/>
                        </a:lnSpc>
                      </a:pPr>
                      <a:r>
                        <a:rPr lang="ru" sz="1300">
                          <a:latin typeface="Times New Roman"/>
                        </a:rPr>
                        <a:t>В период реализации первичной индивидуальной реабилитационной программы</a:t>
                      </a:r>
                    </a:p>
                  </a:txBody>
                  <a:tcPr marL="0" marR="0" marT="0" marB="0" anchor="b"/>
                </a:tc>
                <a:tc>
                  <a:txBody>
                    <a:bodyPr/>
                    <a:lstStyle/>
                    <a:p>
                      <a:pPr indent="0" algn="just">
                        <a:lnSpc>
                          <a:spcPts val="1656"/>
                        </a:lnSpc>
                      </a:pPr>
                      <a:r>
                        <a:rPr lang="ru" sz="1300">
                          <a:latin typeface="Times New Roman"/>
                        </a:rPr>
                        <a:t>Начальник ИДН Червенского РОВД.</a:t>
                      </a:r>
                    </a:p>
                  </a:txBody>
                  <a:tcPr marL="0" marR="0" marT="0" marB="0"/>
                </a:tc>
                <a:tc>
                  <a:txBody>
                    <a:bodyPr/>
                    <a:lstStyle/>
                    <a:p>
                      <a:pPr indent="0" algn="just">
                        <a:lnSpc>
                          <a:spcPts val="1608"/>
                        </a:lnSpc>
                      </a:pPr>
                      <a:r>
                        <a:rPr lang="ru" sz="1300">
                          <a:latin typeface="Times New Roman"/>
                        </a:rPr>
                        <a:t>Соблюдение норм поведения в общественных местах, правовое просвещение несовершеннолетнего.</a:t>
                      </a:r>
                    </a:p>
                  </a:txBody>
                  <a:tcPr marL="0" marR="0" marT="0" marB="0"/>
                </a:tc>
                <a:extLst>
                  <a:ext uri="{0D108BD9-81ED-4DB2-BD59-A6C34878D82A}">
                    <a16:rowId xmlns:a16="http://schemas.microsoft.com/office/drawing/2014/main" xmlns="" val="10004"/>
                  </a:ext>
                </a:extLst>
              </a:tr>
              <a:tr h="939581">
                <a:tc>
                  <a:txBody>
                    <a:bodyPr/>
                    <a:lstStyle/>
                    <a:p>
                      <a:pPr marL="165100" indent="0"/>
                      <a:r>
                        <a:rPr lang="ru" sz="1300">
                          <a:latin typeface="Times New Roman"/>
                        </a:rPr>
                        <a:t>19.</a:t>
                      </a:r>
                    </a:p>
                  </a:txBody>
                  <a:tcPr marL="0" marR="0" marT="0" marB="0"/>
                </a:tc>
                <a:tc>
                  <a:txBody>
                    <a:bodyPr/>
                    <a:lstStyle/>
                    <a:p>
                      <a:pPr indent="0" algn="just">
                        <a:lnSpc>
                          <a:spcPts val="1608"/>
                        </a:lnSpc>
                      </a:pPr>
                      <a:r>
                        <a:rPr lang="ru" sz="1300">
                          <a:latin typeface="Times New Roman"/>
                        </a:rPr>
                        <a:t>Контроль за поведением Ильи во время нахождения на территории Червенского района.</a:t>
                      </a:r>
                    </a:p>
                  </a:txBody>
                  <a:tcPr marL="0" marR="0" marT="0" marB="0"/>
                </a:tc>
                <a:tc>
                  <a:txBody>
                    <a:bodyPr/>
                    <a:lstStyle/>
                    <a:p>
                      <a:pPr indent="0" algn="ctr">
                        <a:lnSpc>
                          <a:spcPts val="1608"/>
                        </a:lnSpc>
                      </a:pPr>
                      <a:r>
                        <a:rPr lang="ru" sz="1300">
                          <a:latin typeface="Times New Roman"/>
                        </a:rPr>
                        <a:t>В период реализации первичной индивидуальной реабилитационной</a:t>
                      </a:r>
                    </a:p>
                  </a:txBody>
                  <a:tcPr marL="0" marR="0" marT="0" marB="0" anchor="b"/>
                </a:tc>
                <a:tc>
                  <a:txBody>
                    <a:bodyPr/>
                    <a:lstStyle/>
                    <a:p>
                      <a:pPr indent="0" algn="just">
                        <a:lnSpc>
                          <a:spcPts val="1632"/>
                        </a:lnSpc>
                      </a:pPr>
                      <a:r>
                        <a:rPr lang="ru" sz="1300">
                          <a:latin typeface="Times New Roman"/>
                        </a:rPr>
                        <a:t>Начальник ИДН Червенского РОВД.</a:t>
                      </a:r>
                    </a:p>
                  </a:txBody>
                  <a:tcPr marL="0" marR="0" marT="0" marB="0"/>
                </a:tc>
                <a:tc>
                  <a:txBody>
                    <a:bodyPr/>
                    <a:lstStyle/>
                    <a:p>
                      <a:pPr indent="0">
                        <a:lnSpc>
                          <a:spcPts val="1608"/>
                        </a:lnSpc>
                      </a:pPr>
                      <a:r>
                        <a:rPr lang="ru" sz="1300" dirty="0">
                          <a:latin typeface="Times New Roman"/>
                        </a:rPr>
                        <a:t>Отсутствие фактов совершения несовершеннолетним правонарушений и преступлений.</a:t>
                      </a:r>
                    </a:p>
                  </a:txBody>
                  <a:tcPr marL="0" marR="0" marT="0" marB="0" anchor="b"/>
                </a:tc>
                <a:extLst>
                  <a:ext uri="{0D108BD9-81ED-4DB2-BD59-A6C34878D82A}">
                    <a16:rowId xmlns:a16="http://schemas.microsoft.com/office/drawing/2014/main" xmlns="" val="10005"/>
                  </a:ext>
                </a:extLst>
              </a:tr>
            </a:tbl>
          </a:graphicData>
        </a:graphic>
      </p:graphicFrame>
      <p:sp>
        <p:nvSpPr>
          <p:cNvPr id="3" name="Стрелка вправо 2"/>
          <p:cNvSpPr/>
          <p:nvPr/>
        </p:nvSpPr>
        <p:spPr>
          <a:xfrm>
            <a:off x="4150453" y="1977937"/>
            <a:ext cx="690982" cy="2058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9178" eaLnBrk="0" fontAlgn="base" hangingPunct="0">
              <a:spcBef>
                <a:spcPct val="0"/>
              </a:spcBef>
              <a:spcAft>
                <a:spcPct val="0"/>
              </a:spcAft>
              <a:defRPr/>
            </a:pPr>
            <a:endParaRPr lang="ru-RU" sz="1632">
              <a:solidFill>
                <a:prstClr val="white"/>
              </a:solidFill>
              <a:latin typeface="Calibri"/>
            </a:endParaRPr>
          </a:p>
        </p:txBody>
      </p:sp>
      <p:sp>
        <p:nvSpPr>
          <p:cNvPr id="4" name="Стрелка вправо 3"/>
          <p:cNvSpPr/>
          <p:nvPr/>
        </p:nvSpPr>
        <p:spPr>
          <a:xfrm>
            <a:off x="3597667" y="3846469"/>
            <a:ext cx="690982" cy="2058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9178" eaLnBrk="0" fontAlgn="base" hangingPunct="0">
              <a:spcBef>
                <a:spcPct val="0"/>
              </a:spcBef>
              <a:spcAft>
                <a:spcPct val="0"/>
              </a:spcAft>
              <a:defRPr/>
            </a:pPr>
            <a:endParaRPr lang="ru-RU" sz="1632">
              <a:solidFill>
                <a:prstClr val="white"/>
              </a:solidFill>
              <a:latin typeface="Calibri"/>
            </a:endParaRPr>
          </a:p>
        </p:txBody>
      </p:sp>
    </p:spTree>
    <p:extLst>
      <p:ext uri="{BB962C8B-B14F-4D97-AF65-F5344CB8AC3E}">
        <p14:creationId xmlns:p14="http://schemas.microsoft.com/office/powerpoint/2010/main" val="3414088660"/>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nSpc>
                <a:spcPct val="107000"/>
              </a:lnSpc>
              <a:spcAft>
                <a:spcPts val="800"/>
              </a:spcAft>
            </a:pPr>
            <a:r>
              <a:rPr lang="ru-RU"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Нормативные правовые </a:t>
            </a:r>
            <a:r>
              <a:rPr lang="ru-RU" b="1" dirty="0" smtClean="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документы</a:t>
            </a:r>
            <a:r>
              <a:rPr lang="ru-RU" dirty="0">
                <a:effectLst/>
                <a:latin typeface="Calibri" panose="020F0502020204030204" pitchFamily="34" charset="0"/>
                <a:ea typeface="Calibri" panose="020F0502020204030204" pitchFamily="34" charset="0"/>
                <a:cs typeface="Times New Roman" panose="02020603050405020304" pitchFamily="18" charset="0"/>
              </a:rPr>
              <a:t/>
            </a:r>
            <a:br>
              <a:rPr lang="ru-RU"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sp>
        <p:nvSpPr>
          <p:cNvPr id="3" name="Объект 2"/>
          <p:cNvSpPr>
            <a:spLocks noGrp="1"/>
          </p:cNvSpPr>
          <p:nvPr>
            <p:ph idx="1"/>
          </p:nvPr>
        </p:nvSpPr>
        <p:spPr>
          <a:xfrm>
            <a:off x="241069" y="1421476"/>
            <a:ext cx="11662756" cy="5220393"/>
          </a:xfrm>
        </p:spPr>
        <p:txBody>
          <a:bodyPr>
            <a:normAutofit fontScale="32500" lnSpcReduction="20000"/>
          </a:bodyPr>
          <a:lstStyle/>
          <a:p>
            <a:pPr algn="just">
              <a:lnSpc>
                <a:spcPct val="107000"/>
              </a:lnSpc>
              <a:spcAft>
                <a:spcPts val="800"/>
              </a:spcAft>
            </a:pPr>
            <a:r>
              <a:rPr lang="ru-RU" sz="5600" dirty="0" smtClean="0">
                <a:effectLst/>
                <a:latin typeface="Times New Roman" panose="02020603050405020304" pitchFamily="18" charset="0"/>
                <a:ea typeface="Calibri" panose="020F0502020204030204" pitchFamily="34" charset="0"/>
                <a:cs typeface="Times New Roman" panose="02020603050405020304" pitchFamily="18" charset="0"/>
              </a:rPr>
              <a:t>Закон </a:t>
            </a:r>
            <a:r>
              <a:rPr lang="ru-RU" sz="5600" dirty="0">
                <a:effectLst/>
                <a:latin typeface="Times New Roman" panose="02020603050405020304" pitchFamily="18" charset="0"/>
                <a:ea typeface="Calibri" panose="020F0502020204030204" pitchFamily="34" charset="0"/>
                <a:cs typeface="Times New Roman" panose="02020603050405020304" pitchFamily="18" charset="0"/>
              </a:rPr>
              <a:t>Республики Беларусь от 31 мая 2003г, № 200-3 «Об основах системы профилактики безнадзорности и правонарушений несовершеннолетних»</a:t>
            </a:r>
          </a:p>
          <a:p>
            <a:pPr algn="just">
              <a:lnSpc>
                <a:spcPct val="107000"/>
              </a:lnSpc>
              <a:spcAft>
                <a:spcPts val="800"/>
              </a:spcAft>
            </a:pPr>
            <a:r>
              <a:rPr lang="ru-RU" sz="5600" dirty="0" smtClean="0">
                <a:effectLst/>
                <a:latin typeface="Times New Roman" panose="02020603050405020304" pitchFamily="18" charset="0"/>
                <a:ea typeface="Calibri" panose="020F0502020204030204" pitchFamily="34" charset="0"/>
                <a:cs typeface="Times New Roman" panose="02020603050405020304" pitchFamily="18" charset="0"/>
              </a:rPr>
              <a:t>Положение </a:t>
            </a:r>
            <a:r>
              <a:rPr lang="ru-RU" sz="5600" dirty="0">
                <a:effectLst/>
                <a:latin typeface="Times New Roman" panose="02020603050405020304" pitchFamily="18" charset="0"/>
                <a:ea typeface="Calibri" panose="020F0502020204030204" pitchFamily="34" charset="0"/>
                <a:cs typeface="Times New Roman" panose="02020603050405020304" pitchFamily="18" charset="0"/>
              </a:rPr>
              <a:t>о порядке комплексной реабилитации несовершеннолетних, потребление которыми наркотических средств, психотропных веществ, их аналогов, токсических или других одурманивающих веществ, употребление алкогольных, слабоалкогольных напитков или пива установлены в соответствии с законодательством утвержденное постановлением Совета Министров Республики Беларусь от </a:t>
            </a:r>
            <a:r>
              <a:rPr lang="ru-RU" sz="5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27.06.2017 г. № 487</a:t>
            </a:r>
          </a:p>
          <a:p>
            <a:pPr algn="just">
              <a:lnSpc>
                <a:spcPct val="107000"/>
              </a:lnSpc>
              <a:spcAft>
                <a:spcPts val="800"/>
              </a:spcAft>
            </a:pPr>
            <a:r>
              <a:rPr lang="ru-RU" sz="5600" dirty="0">
                <a:effectLst/>
                <a:latin typeface="Times New Roman" panose="02020603050405020304" pitchFamily="18" charset="0"/>
                <a:ea typeface="Calibri" panose="020F0502020204030204" pitchFamily="34" charset="0"/>
                <a:cs typeface="Times New Roman" panose="02020603050405020304" pitchFamily="18" charset="0"/>
              </a:rPr>
              <a:t> Инструктивно-методическое письмо </a:t>
            </a:r>
            <a:r>
              <a:rPr lang="ru-RU" sz="56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ru-RU" sz="5600" dirty="0">
                <a:effectLst/>
                <a:latin typeface="Times New Roman" panose="02020603050405020304" pitchFamily="18" charset="0"/>
                <a:ea typeface="Calibri" panose="020F0502020204030204" pitchFamily="34" charset="0"/>
                <a:cs typeface="Times New Roman" panose="02020603050405020304" pitchFamily="18" charset="0"/>
              </a:rPr>
              <a:t>Об особенностях деятельности учреждений образования по реализации норм Положения о порядке комплексной реабилитации несовершеннолетних, потребление которыми наркотических средств, психотропных веществ, их аналогов, токсических или других одурманивающих веществ, употребление алкогольных, слабоалкогольных напитков или пива установлены в соответствии с законодательством» </a:t>
            </a:r>
            <a:r>
              <a:rPr lang="ru-RU" sz="56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от 14.12.2017 г. </a:t>
            </a:r>
            <a:endParaRPr lang="ru-RU" sz="5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ru-RU" sz="5600" dirty="0">
                <a:effectLst/>
                <a:latin typeface="Times New Roman" panose="02020603050405020304" pitchFamily="18" charset="0"/>
                <a:ea typeface="Calibri" panose="020F0502020204030204" pitchFamily="34" charset="0"/>
                <a:cs typeface="Times New Roman" panose="02020603050405020304" pitchFamily="18" charset="0"/>
              </a:rPr>
              <a:t>Методические рекомендации для специалистов учреждений здравоохранения Минской области по применению в практике работы Положения о порядке комплексной реабилитации несовершеннолетних</a:t>
            </a:r>
          </a:p>
          <a:p>
            <a:endParaRPr lang="ru-RU" dirty="0"/>
          </a:p>
        </p:txBody>
      </p:sp>
      <p:pic>
        <p:nvPicPr>
          <p:cNvPr id="4" name="Рисунок 3"/>
          <p:cNvPicPr>
            <a:picLocks noChangeAspect="1"/>
          </p:cNvPicPr>
          <p:nvPr/>
        </p:nvPicPr>
        <p:blipFill>
          <a:blip r:embed="rId3"/>
          <a:stretch>
            <a:fillRect/>
          </a:stretch>
        </p:blipFill>
        <p:spPr>
          <a:xfrm>
            <a:off x="9942020" y="274166"/>
            <a:ext cx="1307473" cy="533398"/>
          </a:xfrm>
          <a:prstGeom prst="rect">
            <a:avLst/>
          </a:prstGeom>
        </p:spPr>
      </p:pic>
    </p:spTree>
    <p:extLst>
      <p:ext uri="{BB962C8B-B14F-4D97-AF65-F5344CB8AC3E}">
        <p14:creationId xmlns:p14="http://schemas.microsoft.com/office/powerpoint/2010/main" val="42017045"/>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834223" y="489446"/>
          <a:ext cx="8736608" cy="6085840"/>
        </p:xfrm>
        <a:graphic>
          <a:graphicData uri="http://schemas.openxmlformats.org/drawingml/2006/table">
            <a:tbl>
              <a:tblPr/>
              <a:tblGrid>
                <a:gridCol w="458803">
                  <a:extLst>
                    <a:ext uri="{9D8B030D-6E8A-4147-A177-3AD203B41FA5}">
                      <a16:colId xmlns:a16="http://schemas.microsoft.com/office/drawing/2014/main" xmlns="" val="20000"/>
                    </a:ext>
                  </a:extLst>
                </a:gridCol>
                <a:gridCol w="3214386">
                  <a:extLst>
                    <a:ext uri="{9D8B030D-6E8A-4147-A177-3AD203B41FA5}">
                      <a16:colId xmlns:a16="http://schemas.microsoft.com/office/drawing/2014/main" xmlns="" val="20001"/>
                    </a:ext>
                  </a:extLst>
                </a:gridCol>
                <a:gridCol w="1417868">
                  <a:extLst>
                    <a:ext uri="{9D8B030D-6E8A-4147-A177-3AD203B41FA5}">
                      <a16:colId xmlns:a16="http://schemas.microsoft.com/office/drawing/2014/main" xmlns="" val="20002"/>
                    </a:ext>
                  </a:extLst>
                </a:gridCol>
                <a:gridCol w="1749533">
                  <a:extLst>
                    <a:ext uri="{9D8B030D-6E8A-4147-A177-3AD203B41FA5}">
                      <a16:colId xmlns:a16="http://schemas.microsoft.com/office/drawing/2014/main" xmlns="" val="20003"/>
                    </a:ext>
                  </a:extLst>
                </a:gridCol>
                <a:gridCol w="1896018">
                  <a:extLst>
                    <a:ext uri="{9D8B030D-6E8A-4147-A177-3AD203B41FA5}">
                      <a16:colId xmlns:a16="http://schemas.microsoft.com/office/drawing/2014/main" xmlns="" val="20004"/>
                    </a:ext>
                  </a:extLst>
                </a:gridCol>
              </a:tblGrid>
              <a:tr h="193475">
                <a:tc>
                  <a:txBody>
                    <a:bodyPr/>
                    <a:lstStyle/>
                    <a:p>
                      <a:endParaRPr sz="1000"/>
                    </a:p>
                  </a:txBody>
                  <a:tcPr marL="0" marR="0" marT="0" marB="0"/>
                </a:tc>
                <a:tc>
                  <a:txBody>
                    <a:bodyPr/>
                    <a:lstStyle/>
                    <a:p>
                      <a:endParaRPr sz="1000"/>
                    </a:p>
                  </a:txBody>
                  <a:tcPr marL="0" marR="0" marT="0" marB="0"/>
                </a:tc>
                <a:tc>
                  <a:txBody>
                    <a:bodyPr/>
                    <a:lstStyle/>
                    <a:p>
                      <a:pPr indent="0" algn="ctr"/>
                      <a:r>
                        <a:rPr lang="ru" sz="1300">
                          <a:latin typeface="Times New Roman"/>
                        </a:rPr>
                        <a:t>программы</a:t>
                      </a:r>
                    </a:p>
                  </a:txBody>
                  <a:tcPr marL="0" marR="0" marT="0" marB="0" anchor="b"/>
                </a:tc>
                <a:tc>
                  <a:txBody>
                    <a:bodyPr/>
                    <a:lstStyle/>
                    <a:p>
                      <a:endParaRPr sz="1000"/>
                    </a:p>
                  </a:txBody>
                  <a:tcPr marL="0" marR="0" marT="0" marB="0"/>
                </a:tc>
                <a:tc>
                  <a:txBody>
                    <a:bodyPr/>
                    <a:lstStyle/>
                    <a:p>
                      <a:endParaRPr sz="1000"/>
                    </a:p>
                  </a:txBody>
                  <a:tcPr marL="0" marR="0" marT="0" marB="0"/>
                </a:tc>
                <a:extLst>
                  <a:ext uri="{0D108BD9-81ED-4DB2-BD59-A6C34878D82A}">
                    <a16:rowId xmlns:a16="http://schemas.microsoft.com/office/drawing/2014/main" xmlns="" val="10000"/>
                  </a:ext>
                </a:extLst>
              </a:tr>
              <a:tr h="1119206">
                <a:tc>
                  <a:txBody>
                    <a:bodyPr/>
                    <a:lstStyle/>
                    <a:p>
                      <a:pPr marL="152400" indent="0"/>
                      <a:r>
                        <a:rPr lang="en-US" sz="1300">
                          <a:latin typeface="Times New Roman"/>
                        </a:rPr>
                        <a:t>20.</a:t>
                      </a:r>
                    </a:p>
                  </a:txBody>
                  <a:tcPr marL="0" marR="0" marT="0" marB="0"/>
                </a:tc>
                <a:tc>
                  <a:txBody>
                    <a:bodyPr/>
                    <a:lstStyle/>
                    <a:p>
                      <a:pPr indent="0" algn="just">
                        <a:lnSpc>
                          <a:spcPts val="1584"/>
                        </a:lnSpc>
                      </a:pPr>
                      <a:r>
                        <a:rPr lang="ru" sz="1300">
                          <a:latin typeface="Times New Roman"/>
                        </a:rPr>
                        <a:t>Проверка несовершеннолетнего на причастность к совершению преступлений</a:t>
                      </a:r>
                    </a:p>
                  </a:txBody>
                  <a:tcPr marL="0" marR="0" marT="0" marB="0"/>
                </a:tc>
                <a:tc>
                  <a:txBody>
                    <a:bodyPr/>
                    <a:lstStyle/>
                    <a:p>
                      <a:pPr indent="0" algn="ctr">
                        <a:lnSpc>
                          <a:spcPts val="1608"/>
                        </a:lnSpc>
                      </a:pPr>
                      <a:r>
                        <a:rPr lang="ru" sz="1300">
                          <a:latin typeface="Times New Roman"/>
                        </a:rPr>
                        <a:t>В период реализации первичной индивидуальной реабилитационной программы</a:t>
                      </a:r>
                    </a:p>
                  </a:txBody>
                  <a:tcPr marL="0" marR="0" marT="0" marB="0" anchor="b"/>
                </a:tc>
                <a:tc>
                  <a:txBody>
                    <a:bodyPr/>
                    <a:lstStyle/>
                    <a:p>
                      <a:pPr indent="0">
                        <a:lnSpc>
                          <a:spcPts val="1632"/>
                        </a:lnSpc>
                      </a:pPr>
                      <a:r>
                        <a:rPr lang="ru" sz="1300">
                          <a:latin typeface="Times New Roman"/>
                        </a:rPr>
                        <a:t>Начальник ИДН Червенского РОВД.</a:t>
                      </a:r>
                    </a:p>
                  </a:txBody>
                  <a:tcPr marL="0" marR="0" marT="0" marB="0"/>
                </a:tc>
                <a:tc>
                  <a:txBody>
                    <a:bodyPr/>
                    <a:lstStyle/>
                    <a:p>
                      <a:pPr indent="0">
                        <a:lnSpc>
                          <a:spcPts val="1608"/>
                        </a:lnSpc>
                      </a:pPr>
                      <a:r>
                        <a:rPr lang="ru" sz="1300">
                          <a:latin typeface="Times New Roman"/>
                        </a:rPr>
                        <a:t>Отсутствие фактов совершения несовершеннолетним правонарушений и преступлений.</a:t>
                      </a:r>
                    </a:p>
                  </a:txBody>
                  <a:tcPr marL="0" marR="0" marT="0" marB="0"/>
                </a:tc>
                <a:extLst>
                  <a:ext uri="{0D108BD9-81ED-4DB2-BD59-A6C34878D82A}">
                    <a16:rowId xmlns:a16="http://schemas.microsoft.com/office/drawing/2014/main" xmlns="" val="10001"/>
                  </a:ext>
                </a:extLst>
              </a:tr>
              <a:tr h="1486749">
                <a:tc>
                  <a:txBody>
                    <a:bodyPr/>
                    <a:lstStyle/>
                    <a:p>
                      <a:pPr marL="152400" indent="0"/>
                      <a:r>
                        <a:rPr lang="en-US" sz="1300">
                          <a:latin typeface="Times New Roman"/>
                        </a:rPr>
                        <a:t>21.</a:t>
                      </a:r>
                    </a:p>
                  </a:txBody>
                  <a:tcPr marL="0" marR="0" marT="0" marB="0"/>
                </a:tc>
                <a:tc>
                  <a:txBody>
                    <a:bodyPr/>
                    <a:lstStyle/>
                    <a:p>
                      <a:pPr indent="0" algn="just">
                        <a:lnSpc>
                          <a:spcPts val="1608"/>
                        </a:lnSpc>
                      </a:pPr>
                      <a:r>
                        <a:rPr lang="ru" sz="1300">
                          <a:latin typeface="Times New Roman"/>
                        </a:rPr>
                        <a:t>Проверка несовершеннолетнего по месту учебы во время проведения акций и комплексных мероприятий на территории Червенского района.</a:t>
                      </a:r>
                    </a:p>
                  </a:txBody>
                  <a:tcPr marL="0" marR="0" marT="0" marB="0"/>
                </a:tc>
                <a:tc>
                  <a:txBody>
                    <a:bodyPr/>
                    <a:lstStyle/>
                    <a:p>
                      <a:pPr indent="0" algn="ctr">
                        <a:lnSpc>
                          <a:spcPts val="1608"/>
                        </a:lnSpc>
                      </a:pPr>
                      <a:r>
                        <a:rPr lang="ru" sz="1300">
                          <a:latin typeface="Times New Roman"/>
                        </a:rPr>
                        <a:t>В период реализации первичной индивидуальной реабилитационной программы</a:t>
                      </a:r>
                    </a:p>
                  </a:txBody>
                  <a:tcPr marL="0" marR="0" marT="0" marB="0"/>
                </a:tc>
                <a:tc>
                  <a:txBody>
                    <a:bodyPr/>
                    <a:lstStyle/>
                    <a:p>
                      <a:pPr indent="0">
                        <a:lnSpc>
                          <a:spcPts val="1632"/>
                        </a:lnSpc>
                      </a:pPr>
                      <a:r>
                        <a:rPr lang="ru" sz="1300">
                          <a:latin typeface="Times New Roman"/>
                        </a:rPr>
                        <a:t>Начальник ИДН Червенского РОВД.</a:t>
                      </a:r>
                    </a:p>
                  </a:txBody>
                  <a:tcPr marL="0" marR="0" marT="0" marB="0"/>
                </a:tc>
                <a:tc>
                  <a:txBody>
                    <a:bodyPr/>
                    <a:lstStyle/>
                    <a:p>
                      <a:pPr indent="0" algn="just">
                        <a:lnSpc>
                          <a:spcPts val="1608"/>
                        </a:lnSpc>
                      </a:pPr>
                      <a:r>
                        <a:rPr lang="ru" sz="1300">
                          <a:latin typeface="Times New Roman"/>
                        </a:rPr>
                        <a:t>Соблюдение норм поведения в общественных местах, отсутствие фактов совершения несовершеннолетним правонарушений и преступлений.</a:t>
                      </a:r>
                    </a:p>
                  </a:txBody>
                  <a:tcPr marL="0" marR="0" marT="0" marB="0" anchor="b"/>
                </a:tc>
                <a:extLst>
                  <a:ext uri="{0D108BD9-81ED-4DB2-BD59-A6C34878D82A}">
                    <a16:rowId xmlns:a16="http://schemas.microsoft.com/office/drawing/2014/main" xmlns="" val="10002"/>
                  </a:ext>
                </a:extLst>
              </a:tr>
              <a:tr h="193475">
                <a:tc gridSpan="5">
                  <a:txBody>
                    <a:bodyPr/>
                    <a:lstStyle/>
                    <a:p>
                      <a:pPr indent="0" algn="ctr"/>
                      <a:r>
                        <a:rPr lang="ru" sz="1300">
                          <a:latin typeface="Times New Roman"/>
                        </a:rPr>
                        <a:t>Раздел V Контроль за реализацией</a:t>
                      </a:r>
                    </a:p>
                  </a:txBody>
                  <a:tcPr marL="0" marR="0" marT="0" marB="0" anchor="b"/>
                </a:tc>
                <a:tc hMerge="1">
                  <a:txBody>
                    <a:bodyPr/>
                    <a:lstStyle/>
                    <a:p>
                      <a:endParaRPr sz="1100"/>
                    </a:p>
                  </a:txBody>
                  <a:tcPr marL="0" marR="0" marT="0" marB="0"/>
                </a:tc>
                <a:tc hMerge="1">
                  <a:txBody>
                    <a:bodyPr/>
                    <a:lstStyle/>
                    <a:p>
                      <a:endParaRPr sz="1100"/>
                    </a:p>
                  </a:txBody>
                  <a:tcPr marL="0" marR="0" marT="0" marB="0"/>
                </a:tc>
                <a:tc hMerge="1">
                  <a:txBody>
                    <a:bodyPr/>
                    <a:lstStyle/>
                    <a:p>
                      <a:endParaRPr sz="1100"/>
                    </a:p>
                  </a:txBody>
                  <a:tcPr marL="0" marR="0" marT="0" marB="0"/>
                </a:tc>
                <a:tc hMerge="1">
                  <a:txBody>
                    <a:bodyPr/>
                    <a:lstStyle/>
                    <a:p>
                      <a:endParaRPr sz="1100"/>
                    </a:p>
                  </a:txBody>
                  <a:tcPr marL="0" marR="0" marT="0" marB="0"/>
                </a:tc>
                <a:extLst>
                  <a:ext uri="{0D108BD9-81ED-4DB2-BD59-A6C34878D82A}">
                    <a16:rowId xmlns:a16="http://schemas.microsoft.com/office/drawing/2014/main" xmlns="" val="10003"/>
                  </a:ext>
                </a:extLst>
              </a:tr>
              <a:tr h="931290">
                <a:tc>
                  <a:txBody>
                    <a:bodyPr/>
                    <a:lstStyle/>
                    <a:p>
                      <a:pPr marL="152400" indent="0"/>
                      <a:r>
                        <a:rPr lang="ru" sz="1300">
                          <a:latin typeface="Times New Roman"/>
                        </a:rPr>
                        <a:t>22.</a:t>
                      </a:r>
                    </a:p>
                  </a:txBody>
                  <a:tcPr marL="0" marR="0" marT="0" marB="0"/>
                </a:tc>
                <a:tc>
                  <a:txBody>
                    <a:bodyPr/>
                    <a:lstStyle/>
                    <a:p>
                      <a:pPr indent="0" algn="just">
                        <a:lnSpc>
                          <a:spcPts val="1608"/>
                        </a:lnSpc>
                      </a:pPr>
                      <a:r>
                        <a:rPr lang="ru" sz="1300">
                          <a:latin typeface="Times New Roman"/>
                        </a:rPr>
                        <a:t>Всем заинтересованным информировать ГУО «СПЦ Червенского района» о выполнении первичной индивидуальной реабилитационной программы.</a:t>
                      </a:r>
                    </a:p>
                  </a:txBody>
                  <a:tcPr marL="0" marR="0" marT="0" marB="0"/>
                </a:tc>
                <a:tc>
                  <a:txBody>
                    <a:bodyPr/>
                    <a:lstStyle/>
                    <a:p>
                      <a:pPr indent="0" algn="ctr">
                        <a:lnSpc>
                          <a:spcPts val="1608"/>
                        </a:lnSpc>
                      </a:pPr>
                      <a:r>
                        <a:rPr lang="ru" sz="1300">
                          <a:latin typeface="Times New Roman"/>
                        </a:rPr>
                        <a:t>Ежеквартально (не позднее 5 числа месяца, следующего за отчетным)</a:t>
                      </a:r>
                    </a:p>
                  </a:txBody>
                  <a:tcPr marL="0" marR="0" marT="0" marB="0" anchor="b"/>
                </a:tc>
                <a:tc>
                  <a:txBody>
                    <a:bodyPr/>
                    <a:lstStyle/>
                    <a:p>
                      <a:pPr indent="0">
                        <a:lnSpc>
                          <a:spcPts val="1608"/>
                        </a:lnSpc>
                      </a:pPr>
                      <a:r>
                        <a:rPr lang="ru" sz="1300">
                          <a:latin typeface="Times New Roman"/>
                        </a:rPr>
                        <a:t>Руководители заинтересованных органов, учреждений о организаций.</a:t>
                      </a:r>
                    </a:p>
                  </a:txBody>
                  <a:tcPr marL="0" marR="0" marT="0" marB="0"/>
                </a:tc>
                <a:tc>
                  <a:txBody>
                    <a:bodyPr/>
                    <a:lstStyle/>
                    <a:p>
                      <a:pPr indent="0">
                        <a:lnSpc>
                          <a:spcPts val="1608"/>
                        </a:lnSpc>
                      </a:pPr>
                      <a:r>
                        <a:rPr lang="ru" sz="1300">
                          <a:latin typeface="Times New Roman"/>
                        </a:rPr>
                        <a:t>Оценка эффективности</a:t>
                      </a:r>
                    </a:p>
                    <a:p>
                      <a:pPr indent="0">
                        <a:lnSpc>
                          <a:spcPts val="1608"/>
                        </a:lnSpc>
                      </a:pPr>
                      <a:r>
                        <a:rPr lang="ru" sz="1300">
                          <a:latin typeface="Times New Roman"/>
                        </a:rPr>
                        <a:t>проводимых</a:t>
                      </a:r>
                    </a:p>
                    <a:p>
                      <a:pPr indent="0">
                        <a:lnSpc>
                          <a:spcPts val="1608"/>
                        </a:lnSpc>
                      </a:pPr>
                      <a:r>
                        <a:rPr lang="ru" sz="1300">
                          <a:latin typeface="Times New Roman"/>
                        </a:rPr>
                        <a:t>мероприятий.</a:t>
                      </a:r>
                    </a:p>
                  </a:txBody>
                  <a:tcPr marL="0" marR="0" marT="0" marB="0"/>
                </a:tc>
                <a:extLst>
                  <a:ext uri="{0D108BD9-81ED-4DB2-BD59-A6C34878D82A}">
                    <a16:rowId xmlns:a16="http://schemas.microsoft.com/office/drawing/2014/main" xmlns="" val="10004"/>
                  </a:ext>
                </a:extLst>
              </a:tr>
              <a:tr h="934053">
                <a:tc>
                  <a:txBody>
                    <a:bodyPr/>
                    <a:lstStyle/>
                    <a:p>
                      <a:pPr marL="152400" indent="0"/>
                      <a:r>
                        <a:rPr lang="ru" sz="1300">
                          <a:latin typeface="Times New Roman"/>
                        </a:rPr>
                        <a:t>23.</a:t>
                      </a:r>
                    </a:p>
                  </a:txBody>
                  <a:tcPr marL="0" marR="0" marT="0" marB="0"/>
                </a:tc>
                <a:tc>
                  <a:txBody>
                    <a:bodyPr/>
                    <a:lstStyle/>
                    <a:p>
                      <a:pPr indent="0" algn="just">
                        <a:lnSpc>
                          <a:spcPts val="1608"/>
                        </a:lnSpc>
                      </a:pPr>
                      <a:r>
                        <a:rPr lang="ru" sz="1300">
                          <a:latin typeface="Times New Roman"/>
                        </a:rPr>
                        <a:t>Анализировать выполнение первичной индивидуальной реабилитационной программы с докладом о выполнении на заседании КДН.</a:t>
                      </a:r>
                    </a:p>
                  </a:txBody>
                  <a:tcPr marL="0" marR="0" marT="0" marB="0"/>
                </a:tc>
                <a:tc>
                  <a:txBody>
                    <a:bodyPr/>
                    <a:lstStyle/>
                    <a:p>
                      <a:pPr indent="0" algn="ctr">
                        <a:lnSpc>
                          <a:spcPts val="1608"/>
                        </a:lnSpc>
                      </a:pPr>
                      <a:r>
                        <a:rPr lang="ru" sz="1300">
                          <a:latin typeface="Times New Roman"/>
                        </a:rPr>
                        <a:t>Ежеквартально (не позднее 10 числа месяца, следующего за отчетным)</a:t>
                      </a:r>
                    </a:p>
                  </a:txBody>
                  <a:tcPr marL="0" marR="0" marT="0" marB="0" anchor="b"/>
                </a:tc>
                <a:tc>
                  <a:txBody>
                    <a:bodyPr/>
                    <a:lstStyle/>
                    <a:p>
                      <a:pPr indent="0" algn="just">
                        <a:lnSpc>
                          <a:spcPts val="1608"/>
                        </a:lnSpc>
                      </a:pPr>
                      <a:r>
                        <a:rPr lang="ru" sz="1300" dirty="0">
                          <a:latin typeface="Times New Roman"/>
                        </a:rPr>
                        <a:t>Директор ГУО «Червенский районный СПЦ» </a:t>
                      </a:r>
                      <a:r>
                        <a:rPr lang="ru" sz="1300" dirty="0">
                          <a:solidFill>
                            <a:schemeClr val="bg1"/>
                          </a:solidFill>
                          <a:latin typeface="Times New Roman"/>
                        </a:rPr>
                        <a:t>Поплевко А.Н.</a:t>
                      </a:r>
                    </a:p>
                  </a:txBody>
                  <a:tcPr marL="0" marR="0" marT="0" marB="0"/>
                </a:tc>
                <a:tc>
                  <a:txBody>
                    <a:bodyPr/>
                    <a:lstStyle/>
                    <a:p>
                      <a:pPr indent="0">
                        <a:lnSpc>
                          <a:spcPts val="1608"/>
                        </a:lnSpc>
                      </a:pPr>
                      <a:r>
                        <a:rPr lang="ru" sz="1300">
                          <a:latin typeface="Times New Roman"/>
                        </a:rPr>
                        <a:t>Оценка эффективности</a:t>
                      </a:r>
                    </a:p>
                    <a:p>
                      <a:pPr indent="0">
                        <a:lnSpc>
                          <a:spcPts val="1608"/>
                        </a:lnSpc>
                      </a:pPr>
                      <a:r>
                        <a:rPr lang="ru" sz="1300">
                          <a:latin typeface="Times New Roman"/>
                        </a:rPr>
                        <a:t>проводимых</a:t>
                      </a:r>
                    </a:p>
                    <a:p>
                      <a:pPr indent="0">
                        <a:lnSpc>
                          <a:spcPts val="1608"/>
                        </a:lnSpc>
                      </a:pPr>
                      <a:r>
                        <a:rPr lang="ru" sz="1300">
                          <a:latin typeface="Times New Roman"/>
                        </a:rPr>
                        <a:t>мероприятий.</a:t>
                      </a:r>
                    </a:p>
                  </a:txBody>
                  <a:tcPr marL="0" marR="0" marT="0" marB="0"/>
                </a:tc>
                <a:extLst>
                  <a:ext uri="{0D108BD9-81ED-4DB2-BD59-A6C34878D82A}">
                    <a16:rowId xmlns:a16="http://schemas.microsoft.com/office/drawing/2014/main" xmlns="" val="10005"/>
                  </a:ext>
                </a:extLst>
              </a:tr>
              <a:tr h="751664">
                <a:tc>
                  <a:txBody>
                    <a:bodyPr/>
                    <a:lstStyle/>
                    <a:p>
                      <a:pPr marL="152400" indent="0"/>
                      <a:r>
                        <a:rPr lang="ru" sz="1300">
                          <a:latin typeface="Times New Roman"/>
                        </a:rPr>
                        <a:t>24.</a:t>
                      </a:r>
                    </a:p>
                  </a:txBody>
                  <a:tcPr marL="0" marR="0" marT="0" marB="0"/>
                </a:tc>
                <a:tc>
                  <a:txBody>
                    <a:bodyPr/>
                    <a:lstStyle/>
                    <a:p>
                      <a:pPr indent="0" algn="just">
                        <a:lnSpc>
                          <a:spcPts val="1608"/>
                        </a:lnSpc>
                      </a:pPr>
                      <a:r>
                        <a:rPr lang="ru" sz="1300">
                          <a:latin typeface="Times New Roman"/>
                        </a:rPr>
                        <a:t>Проводить анализ реализации первичной индивидуальной реабилитационной программы на заседаниях комиссии по делам несовершеннолетних.</a:t>
                      </a:r>
                    </a:p>
                  </a:txBody>
                  <a:tcPr marL="0" marR="0" marT="0" marB="0" anchor="b"/>
                </a:tc>
                <a:tc>
                  <a:txBody>
                    <a:bodyPr/>
                    <a:lstStyle/>
                    <a:p>
                      <a:pPr marL="203200" indent="0"/>
                      <a:r>
                        <a:rPr lang="ru" sz="1300">
                          <a:latin typeface="Times New Roman"/>
                        </a:rPr>
                        <a:t>Ежеквартально</a:t>
                      </a:r>
                    </a:p>
                  </a:txBody>
                  <a:tcPr marL="0" marR="0" marT="0" marB="0"/>
                </a:tc>
                <a:tc>
                  <a:txBody>
                    <a:bodyPr/>
                    <a:lstStyle/>
                    <a:p>
                      <a:pPr indent="0">
                        <a:lnSpc>
                          <a:spcPts val="1608"/>
                        </a:lnSpc>
                      </a:pPr>
                      <a:r>
                        <a:rPr lang="ru" sz="1300" dirty="0">
                          <a:latin typeface="Times New Roman"/>
                        </a:rPr>
                        <a:t>зам. председателя КДН Червенского </a:t>
                      </a:r>
                      <a:r>
                        <a:rPr lang="ru" sz="1300" dirty="0" smtClean="0">
                          <a:latin typeface="Times New Roman"/>
                        </a:rPr>
                        <a:t>райисполкома </a:t>
                      </a:r>
                      <a:r>
                        <a:rPr lang="ru" sz="1300" dirty="0" smtClean="0">
                          <a:solidFill>
                            <a:schemeClr val="bg1"/>
                          </a:solidFill>
                          <a:latin typeface="Times New Roman"/>
                        </a:rPr>
                        <a:t>Стежко Н.Г.</a:t>
                      </a:r>
                      <a:endParaRPr lang="ru" sz="1300" dirty="0">
                        <a:solidFill>
                          <a:schemeClr val="bg1"/>
                        </a:solidFill>
                        <a:latin typeface="Times New Roman"/>
                      </a:endParaRPr>
                    </a:p>
                  </a:txBody>
                  <a:tcPr marL="0" marR="0" marT="0" marB="0" anchor="b"/>
                </a:tc>
                <a:tc>
                  <a:txBody>
                    <a:bodyPr/>
                    <a:lstStyle/>
                    <a:p>
                      <a:pPr indent="0">
                        <a:lnSpc>
                          <a:spcPts val="1608"/>
                        </a:lnSpc>
                      </a:pPr>
                      <a:r>
                        <a:rPr lang="ru" sz="1300" dirty="0">
                          <a:latin typeface="Times New Roman"/>
                        </a:rPr>
                        <a:t>Оценка эффективности</a:t>
                      </a:r>
                    </a:p>
                    <a:p>
                      <a:pPr indent="0">
                        <a:lnSpc>
                          <a:spcPts val="1608"/>
                        </a:lnSpc>
                      </a:pPr>
                      <a:r>
                        <a:rPr lang="ru" sz="1300" dirty="0">
                          <a:latin typeface="Times New Roman"/>
                        </a:rPr>
                        <a:t>проводимых</a:t>
                      </a:r>
                    </a:p>
                    <a:p>
                      <a:pPr indent="0">
                        <a:lnSpc>
                          <a:spcPts val="1608"/>
                        </a:lnSpc>
                      </a:pPr>
                      <a:r>
                        <a:rPr lang="ru" sz="1300" dirty="0">
                          <a:latin typeface="Times New Roman"/>
                        </a:rPr>
                        <a:t>мероприятий.</a:t>
                      </a:r>
                    </a:p>
                  </a:txBody>
                  <a:tcPr marL="0" marR="0" marT="0" marB="0"/>
                </a:tc>
                <a:extLst>
                  <a:ext uri="{0D108BD9-81ED-4DB2-BD59-A6C34878D82A}">
                    <a16:rowId xmlns:a16="http://schemas.microsoft.com/office/drawing/2014/main" xmlns="" val="10006"/>
                  </a:ext>
                </a:extLst>
              </a:tr>
            </a:tbl>
          </a:graphicData>
        </a:graphic>
      </p:graphicFrame>
      <p:sp>
        <p:nvSpPr>
          <p:cNvPr id="3" name="Стрелка вправо 2"/>
          <p:cNvSpPr/>
          <p:nvPr/>
        </p:nvSpPr>
        <p:spPr>
          <a:xfrm>
            <a:off x="4274254" y="3293682"/>
            <a:ext cx="690982" cy="207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9178" eaLnBrk="0" fontAlgn="base" hangingPunct="0">
              <a:spcBef>
                <a:spcPct val="0"/>
              </a:spcBef>
              <a:spcAft>
                <a:spcPct val="0"/>
              </a:spcAft>
              <a:defRPr/>
            </a:pPr>
            <a:endParaRPr lang="ru-RU" sz="1632">
              <a:solidFill>
                <a:prstClr val="white"/>
              </a:solidFill>
              <a:latin typeface="Calibri"/>
            </a:endParaRPr>
          </a:p>
        </p:txBody>
      </p:sp>
    </p:spTree>
    <p:extLst>
      <p:ext uri="{BB962C8B-B14F-4D97-AF65-F5344CB8AC3E}">
        <p14:creationId xmlns:p14="http://schemas.microsoft.com/office/powerpoint/2010/main" val="2932871588"/>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834223" y="489446"/>
          <a:ext cx="8736608" cy="601926"/>
        </p:xfrm>
        <a:graphic>
          <a:graphicData uri="http://schemas.openxmlformats.org/drawingml/2006/table">
            <a:tbl>
              <a:tblPr/>
              <a:tblGrid>
                <a:gridCol w="458803">
                  <a:extLst>
                    <a:ext uri="{9D8B030D-6E8A-4147-A177-3AD203B41FA5}">
                      <a16:colId xmlns:a16="http://schemas.microsoft.com/office/drawing/2014/main" xmlns="" val="20000"/>
                    </a:ext>
                  </a:extLst>
                </a:gridCol>
                <a:gridCol w="3214386">
                  <a:extLst>
                    <a:ext uri="{9D8B030D-6E8A-4147-A177-3AD203B41FA5}">
                      <a16:colId xmlns:a16="http://schemas.microsoft.com/office/drawing/2014/main" xmlns="" val="20001"/>
                    </a:ext>
                  </a:extLst>
                </a:gridCol>
                <a:gridCol w="1417868">
                  <a:extLst>
                    <a:ext uri="{9D8B030D-6E8A-4147-A177-3AD203B41FA5}">
                      <a16:colId xmlns:a16="http://schemas.microsoft.com/office/drawing/2014/main" xmlns="" val="20002"/>
                    </a:ext>
                  </a:extLst>
                </a:gridCol>
                <a:gridCol w="1749533">
                  <a:extLst>
                    <a:ext uri="{9D8B030D-6E8A-4147-A177-3AD203B41FA5}">
                      <a16:colId xmlns:a16="http://schemas.microsoft.com/office/drawing/2014/main" xmlns="" val="20003"/>
                    </a:ext>
                  </a:extLst>
                </a:gridCol>
                <a:gridCol w="1896018">
                  <a:extLst>
                    <a:ext uri="{9D8B030D-6E8A-4147-A177-3AD203B41FA5}">
                      <a16:colId xmlns:a16="http://schemas.microsoft.com/office/drawing/2014/main" xmlns="" val="20004"/>
                    </a:ext>
                  </a:extLst>
                </a:gridCol>
              </a:tblGrid>
              <a:tr h="204669">
                <a:tc>
                  <a:txBody>
                    <a:bodyPr/>
                    <a:lstStyle/>
                    <a:p>
                      <a:pPr marL="152400" indent="0"/>
                      <a:r>
                        <a:rPr lang="ru" sz="1300">
                          <a:latin typeface="Times New Roman"/>
                        </a:rPr>
                        <a:t>25.</a:t>
                      </a:r>
                    </a:p>
                  </a:txBody>
                  <a:tcPr marL="0" marR="0" marT="0" marB="0" anchor="b"/>
                </a:tc>
                <a:tc>
                  <a:txBody>
                    <a:bodyPr/>
                    <a:lstStyle/>
                    <a:p>
                      <a:pPr indent="0"/>
                      <a:r>
                        <a:rPr lang="ru" sz="1300">
                          <a:latin typeface="Times New Roman"/>
                        </a:rPr>
                        <a:t>Вносить изменения и дополнения</a:t>
                      </a:r>
                    </a:p>
                  </a:txBody>
                  <a:tcPr marL="0" marR="0" marT="0" marB="0" anchor="b"/>
                </a:tc>
                <a:tc>
                  <a:txBody>
                    <a:bodyPr/>
                    <a:lstStyle/>
                    <a:p>
                      <a:pPr indent="0" algn="ctr"/>
                      <a:r>
                        <a:rPr lang="ru" sz="1300">
                          <a:latin typeface="Times New Roman"/>
                        </a:rPr>
                        <a:t>При</a:t>
                      </a:r>
                    </a:p>
                  </a:txBody>
                  <a:tcPr marL="0" marR="0" marT="0" marB="0" anchor="b"/>
                </a:tc>
                <a:tc>
                  <a:txBody>
                    <a:bodyPr/>
                    <a:lstStyle/>
                    <a:p>
                      <a:pPr indent="0"/>
                      <a:r>
                        <a:rPr lang="ru" sz="1300">
                          <a:latin typeface="Times New Roman"/>
                        </a:rPr>
                        <a:t>Исполнители</a:t>
                      </a:r>
                    </a:p>
                  </a:txBody>
                  <a:tcPr marL="0" marR="0" marT="0" marB="0" anchor="b"/>
                </a:tc>
                <a:tc>
                  <a:txBody>
                    <a:bodyPr/>
                    <a:lstStyle/>
                    <a:p>
                      <a:pPr indent="0"/>
                      <a:r>
                        <a:rPr lang="ru" sz="1300">
                          <a:latin typeface="Times New Roman"/>
                        </a:rPr>
                        <a:t>Оценка эффективности</a:t>
                      </a:r>
                    </a:p>
                  </a:txBody>
                  <a:tcPr marL="0" marR="0" marT="0" marB="0" anchor="b"/>
                </a:tc>
                <a:extLst>
                  <a:ext uri="{0D108BD9-81ED-4DB2-BD59-A6C34878D82A}">
                    <a16:rowId xmlns:a16="http://schemas.microsoft.com/office/drawing/2014/main" xmlns="" val="10000"/>
                  </a:ext>
                </a:extLst>
              </a:tr>
              <a:tr h="199137">
                <a:tc>
                  <a:txBody>
                    <a:bodyPr/>
                    <a:lstStyle/>
                    <a:p>
                      <a:endParaRPr sz="1000"/>
                    </a:p>
                  </a:txBody>
                  <a:tcPr marL="0" marR="0" marT="0" marB="0"/>
                </a:tc>
                <a:tc>
                  <a:txBody>
                    <a:bodyPr/>
                    <a:lstStyle/>
                    <a:p>
                      <a:pPr indent="0"/>
                      <a:r>
                        <a:rPr lang="ru" sz="1300">
                          <a:latin typeface="Times New Roman"/>
                        </a:rPr>
                        <a:t>в первичную индивидуальную</a:t>
                      </a:r>
                    </a:p>
                  </a:txBody>
                  <a:tcPr marL="0" marR="0" marT="0" marB="0" anchor="b"/>
                </a:tc>
                <a:tc>
                  <a:txBody>
                    <a:bodyPr/>
                    <a:lstStyle/>
                    <a:p>
                      <a:pPr marL="203200" indent="0"/>
                      <a:r>
                        <a:rPr lang="ru" sz="1300">
                          <a:latin typeface="Times New Roman"/>
                        </a:rPr>
                        <a:t>необходимости</a:t>
                      </a:r>
                    </a:p>
                  </a:txBody>
                  <a:tcPr marL="0" marR="0" marT="0" marB="0" anchor="b"/>
                </a:tc>
                <a:tc>
                  <a:txBody>
                    <a:bodyPr/>
                    <a:lstStyle/>
                    <a:p>
                      <a:pPr indent="0"/>
                      <a:r>
                        <a:rPr lang="ru" sz="1300">
                          <a:latin typeface="Times New Roman"/>
                        </a:rPr>
                        <a:t>реабилитационной</a:t>
                      </a:r>
                    </a:p>
                  </a:txBody>
                  <a:tcPr marL="0" marR="0" marT="0" marB="0" anchor="b"/>
                </a:tc>
                <a:tc>
                  <a:txBody>
                    <a:bodyPr/>
                    <a:lstStyle/>
                    <a:p>
                      <a:pPr indent="0"/>
                      <a:r>
                        <a:rPr lang="ru" sz="1300">
                          <a:latin typeface="Times New Roman"/>
                        </a:rPr>
                        <a:t>проводимых</a:t>
                      </a:r>
                    </a:p>
                  </a:txBody>
                  <a:tcPr marL="0" marR="0" marT="0" marB="0" anchor="b"/>
                </a:tc>
                <a:extLst>
                  <a:ext uri="{0D108BD9-81ED-4DB2-BD59-A6C34878D82A}">
                    <a16:rowId xmlns:a16="http://schemas.microsoft.com/office/drawing/2014/main" xmlns="" val="10001"/>
                  </a:ext>
                </a:extLst>
              </a:tr>
              <a:tr h="193606">
                <a:tc>
                  <a:txBody>
                    <a:bodyPr/>
                    <a:lstStyle/>
                    <a:p>
                      <a:endParaRPr sz="800"/>
                    </a:p>
                  </a:txBody>
                  <a:tcPr marL="0" marR="0" marT="0" marB="0"/>
                </a:tc>
                <a:tc>
                  <a:txBody>
                    <a:bodyPr/>
                    <a:lstStyle/>
                    <a:p>
                      <a:pPr indent="0"/>
                      <a:r>
                        <a:rPr lang="ru" sz="1300">
                          <a:latin typeface="Times New Roman"/>
                        </a:rPr>
                        <a:t>реабилитационную программу.</a:t>
                      </a:r>
                    </a:p>
                  </a:txBody>
                  <a:tcPr marL="0" marR="0" marT="0" marB="0" anchor="b"/>
                </a:tc>
                <a:tc>
                  <a:txBody>
                    <a:bodyPr/>
                    <a:lstStyle/>
                    <a:p>
                      <a:endParaRPr sz="800"/>
                    </a:p>
                  </a:txBody>
                  <a:tcPr marL="0" marR="0" marT="0" marB="0"/>
                </a:tc>
                <a:tc>
                  <a:txBody>
                    <a:bodyPr/>
                    <a:lstStyle/>
                    <a:p>
                      <a:pPr indent="0"/>
                      <a:r>
                        <a:rPr lang="ru" sz="1300">
                          <a:latin typeface="Times New Roman"/>
                        </a:rPr>
                        <a:t>программы</a:t>
                      </a:r>
                    </a:p>
                  </a:txBody>
                  <a:tcPr marL="0" marR="0" marT="0" marB="0" anchor="b"/>
                </a:tc>
                <a:tc>
                  <a:txBody>
                    <a:bodyPr/>
                    <a:lstStyle/>
                    <a:p>
                      <a:pPr indent="0"/>
                      <a:r>
                        <a:rPr lang="ru" sz="1300">
                          <a:latin typeface="Times New Roman"/>
                        </a:rPr>
                        <a:t>мероприятий.</a:t>
                      </a:r>
                    </a:p>
                  </a:txBody>
                  <a:tcPr marL="0" marR="0" marT="0" marB="0" anchor="b"/>
                </a:tc>
                <a:extLst>
                  <a:ext uri="{0D108BD9-81ED-4DB2-BD59-A6C34878D82A}">
                    <a16:rowId xmlns:a16="http://schemas.microsoft.com/office/drawing/2014/main" xmlns="" val="10002"/>
                  </a:ext>
                </a:extLst>
              </a:tr>
            </a:tbl>
          </a:graphicData>
        </a:graphic>
      </p:graphicFrame>
      <p:sp>
        <p:nvSpPr>
          <p:cNvPr id="15388" name="Rectangle 2"/>
          <p:cNvSpPr>
            <a:spLocks noChangeArrowheads="1"/>
          </p:cNvSpPr>
          <p:nvPr/>
        </p:nvSpPr>
        <p:spPr bwMode="auto">
          <a:xfrm>
            <a:off x="1887486" y="1343098"/>
            <a:ext cx="5117589" cy="17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829178" fontAlgn="base">
              <a:spcBef>
                <a:spcPts val="1519"/>
              </a:spcBef>
              <a:spcAft>
                <a:spcPct val="0"/>
              </a:spcAft>
            </a:pPr>
            <a:r>
              <a:rPr lang="ru-RU" altLang="ru-RU" sz="1270">
                <a:solidFill>
                  <a:prstClr val="black"/>
                </a:solidFill>
                <a:latin typeface="Times New Roman" panose="02020603050405020304" pitchFamily="18" charset="0"/>
              </a:rPr>
              <a:t>Директор ГУО «Червенский районный социально-педагогический центр»</a:t>
            </a:r>
          </a:p>
        </p:txBody>
      </p:sp>
      <p:sp>
        <p:nvSpPr>
          <p:cNvPr id="15389" name="Rectangle 3"/>
          <p:cNvSpPr>
            <a:spLocks noChangeArrowheads="1"/>
          </p:cNvSpPr>
          <p:nvPr/>
        </p:nvSpPr>
        <p:spPr bwMode="auto">
          <a:xfrm>
            <a:off x="2332306" y="1895883"/>
            <a:ext cx="427545" cy="18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829178" fontAlgn="base">
              <a:spcBef>
                <a:spcPct val="0"/>
              </a:spcBef>
              <a:spcAft>
                <a:spcPct val="0"/>
              </a:spcAft>
            </a:pPr>
            <a:r>
              <a:rPr lang="ru-RU" altLang="ru-RU" sz="1270">
                <a:solidFill>
                  <a:prstClr val="black"/>
                </a:solidFill>
                <a:latin typeface="Times New Roman" panose="02020603050405020304" pitchFamily="18" charset="0"/>
              </a:rPr>
              <a:t>(дата)</a:t>
            </a:r>
          </a:p>
        </p:txBody>
      </p:sp>
      <p:sp>
        <p:nvSpPr>
          <p:cNvPr id="15390" name="Rectangle 4"/>
          <p:cNvSpPr>
            <a:spLocks noChangeArrowheads="1"/>
          </p:cNvSpPr>
          <p:nvPr/>
        </p:nvSpPr>
        <p:spPr bwMode="auto">
          <a:xfrm>
            <a:off x="5433090" y="1895883"/>
            <a:ext cx="699620" cy="18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829178" fontAlgn="base">
              <a:spcBef>
                <a:spcPct val="0"/>
              </a:spcBef>
              <a:spcAft>
                <a:spcPct val="0"/>
              </a:spcAft>
            </a:pPr>
            <a:r>
              <a:rPr lang="ru-RU" altLang="ru-RU" sz="1270">
                <a:solidFill>
                  <a:prstClr val="black"/>
                </a:solidFill>
                <a:latin typeface="Times New Roman" panose="02020603050405020304" pitchFamily="18" charset="0"/>
              </a:rPr>
              <a:t>(подпись)</a:t>
            </a:r>
          </a:p>
        </p:txBody>
      </p:sp>
      <p:sp>
        <p:nvSpPr>
          <p:cNvPr id="15391" name="Rectangle 5"/>
          <p:cNvSpPr>
            <a:spLocks noChangeArrowheads="1"/>
          </p:cNvSpPr>
          <p:nvPr/>
        </p:nvSpPr>
        <p:spPr bwMode="auto">
          <a:xfrm>
            <a:off x="8205656" y="1895883"/>
            <a:ext cx="1508645" cy="18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829178" fontAlgn="base">
              <a:spcBef>
                <a:spcPct val="0"/>
              </a:spcBef>
              <a:spcAft>
                <a:spcPct val="0"/>
              </a:spcAft>
            </a:pPr>
            <a:r>
              <a:rPr lang="ru-RU" altLang="ru-RU" sz="1270">
                <a:solidFill>
                  <a:prstClr val="black"/>
                </a:solidFill>
                <a:latin typeface="Times New Roman" panose="02020603050405020304" pitchFamily="18" charset="0"/>
              </a:rPr>
              <a:t>(инициалы, фамилия)</a:t>
            </a:r>
          </a:p>
        </p:txBody>
      </p:sp>
      <p:sp>
        <p:nvSpPr>
          <p:cNvPr id="7" name="Rectangle 6"/>
          <p:cNvSpPr/>
          <p:nvPr/>
        </p:nvSpPr>
        <p:spPr>
          <a:xfrm>
            <a:off x="1884607" y="5884867"/>
            <a:ext cx="883882" cy="223130"/>
          </a:xfrm>
          <a:prstGeom prst="rect">
            <a:avLst/>
          </a:prstGeom>
        </p:spPr>
        <p:txBody>
          <a:bodyPr lIns="0" tIns="0" rIns="0" bIns="0"/>
          <a:lstStyle/>
          <a:p>
            <a:pPr defTabSz="829178">
              <a:lnSpc>
                <a:spcPts val="936"/>
              </a:lnSpc>
              <a:defRPr/>
            </a:pPr>
            <a:r>
              <a:rPr lang="ru" sz="771">
                <a:solidFill>
                  <a:prstClr val="black"/>
                </a:solidFill>
                <a:latin typeface="Times New Roman"/>
              </a:rPr>
              <a:t>Малишевский Ф.А. 22344</a:t>
            </a:r>
          </a:p>
        </p:txBody>
      </p:sp>
    </p:spTree>
    <p:extLst>
      <p:ext uri="{BB962C8B-B14F-4D97-AF65-F5344CB8AC3E}">
        <p14:creationId xmlns:p14="http://schemas.microsoft.com/office/powerpoint/2010/main" val="1378715271"/>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8000">
              <a:schemeClr val="bg2"/>
            </a:gs>
            <a:gs pos="85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8" name="Заголовок 1"/>
          <p:cNvSpPr txBox="1">
            <a:spLocks/>
          </p:cNvSpPr>
          <p:nvPr/>
        </p:nvSpPr>
        <p:spPr>
          <a:xfrm>
            <a:off x="1683421" y="1538969"/>
            <a:ext cx="8407023" cy="2080580"/>
          </a:xfrm>
          <a:prstGeom prst="rect">
            <a:avLst/>
          </a:prstGeom>
        </p:spPr>
        <p:txBody>
          <a:bodyPr vert="horz" lIns="91440" tIns="45720" rIns="91440" bIns="45720" rtlCol="0" anchor="b">
            <a:noAutofit/>
          </a:bodyPr>
          <a:lstStyle>
            <a:lvl1pPr algn="ct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endParaRPr lang="ru-RU" sz="2000" b="1" dirty="0">
              <a:solidFill>
                <a:schemeClr val="tx1"/>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206952" y="4672697"/>
            <a:ext cx="2952937" cy="1580187"/>
          </a:xfrm>
          <a:prstGeom prst="rect">
            <a:avLst/>
          </a:prstGeom>
        </p:spPr>
      </p:pic>
      <p:sp>
        <p:nvSpPr>
          <p:cNvPr id="4" name="Прямоугольник 3"/>
          <p:cNvSpPr/>
          <p:nvPr/>
        </p:nvSpPr>
        <p:spPr>
          <a:xfrm>
            <a:off x="2000490" y="1886761"/>
            <a:ext cx="8005823" cy="1384995"/>
          </a:xfrm>
          <a:prstGeom prst="rect">
            <a:avLst/>
          </a:prstGeom>
        </p:spPr>
        <p:txBody>
          <a:bodyPr wrap="square">
            <a:spAutoFit/>
          </a:bodyPr>
          <a:lstStyle/>
          <a:p>
            <a:pPr algn="ctr"/>
            <a:r>
              <a:rPr lang="ru-RU" sz="2800" b="1" dirty="0" smtClean="0">
                <a:latin typeface="Times New Roman" panose="02020603050405020304" pitchFamily="18" charset="0"/>
                <a:cs typeface="Times New Roman" panose="02020603050405020304" pitchFamily="18" charset="0"/>
              </a:rPr>
              <a:t>«Эффективные </a:t>
            </a:r>
            <a:r>
              <a:rPr lang="ru-RU" sz="2800" b="1" dirty="0">
                <a:latin typeface="Times New Roman" panose="02020603050405020304" pitchFamily="18" charset="0"/>
                <a:cs typeface="Times New Roman" panose="02020603050405020304" pitchFamily="18" charset="0"/>
              </a:rPr>
              <a:t>формы и методы работы с</a:t>
            </a:r>
          </a:p>
          <a:p>
            <a:pPr algn="ctr"/>
            <a:r>
              <a:rPr lang="ru-RU" sz="2800" b="1" dirty="0">
                <a:latin typeface="Times New Roman" panose="02020603050405020304" pitchFamily="18" charset="0"/>
                <a:cs typeface="Times New Roman" panose="02020603050405020304" pitchFamily="18" charset="0"/>
              </a:rPr>
              <a:t>несовершеннолетними в рамках реализации</a:t>
            </a:r>
          </a:p>
          <a:p>
            <a:pPr algn="ctr"/>
            <a:r>
              <a:rPr lang="ru-RU" sz="2800" b="1" dirty="0">
                <a:latin typeface="Times New Roman" panose="02020603050405020304" pitchFamily="18" charset="0"/>
                <a:cs typeface="Times New Roman" panose="02020603050405020304" pitchFamily="18" charset="0"/>
              </a:rPr>
              <a:t>программы комплексной </a:t>
            </a:r>
            <a:r>
              <a:rPr lang="ru-RU" sz="2800" b="1" dirty="0" smtClean="0">
                <a:latin typeface="Times New Roman" panose="02020603050405020304" pitchFamily="18" charset="0"/>
                <a:cs typeface="Times New Roman" panose="02020603050405020304" pitchFamily="18" charset="0"/>
              </a:rPr>
              <a:t>реабилитации»</a:t>
            </a:r>
            <a:endParaRPr lang="ru-RU" sz="2800" b="1"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2955401" y="4101655"/>
            <a:ext cx="6096000" cy="1631216"/>
          </a:xfrm>
          <a:prstGeom prst="rect">
            <a:avLst/>
          </a:prstGeom>
        </p:spPr>
        <p:txBody>
          <a:bodyPr>
            <a:spAutoFit/>
          </a:bodyPr>
          <a:lstStyle/>
          <a:p>
            <a:pPr lvl="0" algn="ctr"/>
            <a:r>
              <a:rPr lang="ru-RU" sz="2800" dirty="0">
                <a:solidFill>
                  <a:prstClr val="white"/>
                </a:solidFill>
                <a:latin typeface="Times New Roman" panose="02020603050405020304" pitchFamily="18" charset="0"/>
                <a:cs typeface="Times New Roman" panose="02020603050405020304" pitchFamily="18" charset="0"/>
              </a:rPr>
              <a:t>Гой Екатерина Викторовна, </a:t>
            </a:r>
            <a:endParaRPr lang="ru-RU" sz="2800" dirty="0" smtClean="0">
              <a:solidFill>
                <a:prstClr val="white"/>
              </a:solidFill>
              <a:latin typeface="Times New Roman" panose="02020603050405020304" pitchFamily="18" charset="0"/>
              <a:cs typeface="Times New Roman" panose="02020603050405020304" pitchFamily="18" charset="0"/>
            </a:endParaRPr>
          </a:p>
          <a:p>
            <a:pPr lvl="0" algn="ctr"/>
            <a:r>
              <a:rPr lang="ru-RU" sz="2400" dirty="0" smtClean="0">
                <a:solidFill>
                  <a:prstClr val="white"/>
                </a:solidFill>
                <a:latin typeface="Times New Roman" panose="02020603050405020304" pitchFamily="18" charset="0"/>
                <a:cs typeface="Times New Roman" panose="02020603050405020304" pitchFamily="18" charset="0"/>
              </a:rPr>
              <a:t>педагог </a:t>
            </a:r>
            <a:r>
              <a:rPr lang="ru-RU" sz="2400" dirty="0">
                <a:solidFill>
                  <a:prstClr val="white"/>
                </a:solidFill>
                <a:latin typeface="Times New Roman" panose="02020603050405020304" pitchFamily="18" charset="0"/>
                <a:cs typeface="Times New Roman" panose="02020603050405020304" pitchFamily="18" charset="0"/>
              </a:rPr>
              <a:t>социальный </a:t>
            </a:r>
            <a:endParaRPr lang="ru-RU" sz="2400" dirty="0" smtClean="0">
              <a:solidFill>
                <a:prstClr val="white"/>
              </a:solidFill>
              <a:latin typeface="Times New Roman" panose="02020603050405020304" pitchFamily="18" charset="0"/>
              <a:cs typeface="Times New Roman" panose="02020603050405020304" pitchFamily="18" charset="0"/>
            </a:endParaRPr>
          </a:p>
          <a:p>
            <a:pPr lvl="0" algn="ctr"/>
            <a:r>
              <a:rPr lang="ru-RU" sz="2400" dirty="0" smtClean="0">
                <a:solidFill>
                  <a:prstClr val="white"/>
                </a:solidFill>
                <a:latin typeface="Times New Roman" panose="02020603050405020304" pitchFamily="18" charset="0"/>
                <a:cs typeface="Times New Roman" panose="02020603050405020304" pitchFamily="18" charset="0"/>
              </a:rPr>
              <a:t>ГУО «Социально-педагогический </a:t>
            </a:r>
            <a:r>
              <a:rPr lang="ru-RU" sz="2400" dirty="0">
                <a:solidFill>
                  <a:prstClr val="white"/>
                </a:solidFill>
                <a:latin typeface="Times New Roman" panose="02020603050405020304" pitchFamily="18" charset="0"/>
                <a:cs typeface="Times New Roman" panose="02020603050405020304" pitchFamily="18" charset="0"/>
              </a:rPr>
              <a:t>центр Октябрьского </a:t>
            </a:r>
            <a:r>
              <a:rPr lang="ru-RU" sz="2400" dirty="0" smtClean="0">
                <a:solidFill>
                  <a:prstClr val="white"/>
                </a:solidFill>
                <a:latin typeface="Times New Roman" panose="02020603050405020304" pitchFamily="18" charset="0"/>
                <a:cs typeface="Times New Roman" panose="02020603050405020304" pitchFamily="18" charset="0"/>
              </a:rPr>
              <a:t>района г</a:t>
            </a:r>
            <a:r>
              <a:rPr lang="ru-RU" sz="2400" dirty="0">
                <a:solidFill>
                  <a:prstClr val="white"/>
                </a:solidFill>
                <a:latin typeface="Times New Roman" panose="02020603050405020304" pitchFamily="18" charset="0"/>
                <a:cs typeface="Times New Roman" panose="02020603050405020304" pitchFamily="18" charset="0"/>
              </a:rPr>
              <a:t>. </a:t>
            </a:r>
            <a:r>
              <a:rPr lang="ru-RU" sz="2400" dirty="0" smtClean="0">
                <a:solidFill>
                  <a:prstClr val="white"/>
                </a:solidFill>
                <a:latin typeface="Times New Roman" panose="02020603050405020304" pitchFamily="18" charset="0"/>
                <a:cs typeface="Times New Roman" panose="02020603050405020304" pitchFamily="18" charset="0"/>
              </a:rPr>
              <a:t>Гродно»</a:t>
            </a:r>
            <a:endParaRPr lang="ru-RU" sz="24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81821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810000" y="764704"/>
            <a:ext cx="6172200" cy="1224136"/>
          </a:xfrm>
        </p:spPr>
        <p:txBody>
          <a:bodyPr>
            <a:normAutofit fontScale="90000"/>
          </a:bodyPr>
          <a:lstStyle/>
          <a:p>
            <a:pPr algn="ctr"/>
            <a:r>
              <a:rPr lang="ru-RU" dirty="0" smtClean="0">
                <a:solidFill>
                  <a:schemeClr val="tx2">
                    <a:lumMod val="75000"/>
                  </a:schemeClr>
                </a:solidFill>
                <a:latin typeface="Arial" pitchFamily="34" charset="0"/>
                <a:cs typeface="Arial" pitchFamily="34" charset="0"/>
              </a:rPr>
              <a:t>Государственное учреждение образования </a:t>
            </a:r>
            <a:br>
              <a:rPr lang="ru-RU" dirty="0" smtClean="0">
                <a:solidFill>
                  <a:schemeClr val="tx2">
                    <a:lumMod val="75000"/>
                  </a:schemeClr>
                </a:solidFill>
                <a:latin typeface="Arial" pitchFamily="34" charset="0"/>
                <a:cs typeface="Arial" pitchFamily="34" charset="0"/>
              </a:rPr>
            </a:br>
            <a:r>
              <a:rPr lang="ru-RU" dirty="0" smtClean="0">
                <a:solidFill>
                  <a:schemeClr val="tx2">
                    <a:lumMod val="75000"/>
                  </a:schemeClr>
                </a:solidFill>
                <a:latin typeface="Arial" pitchFamily="34" charset="0"/>
                <a:cs typeface="Arial" pitchFamily="34" charset="0"/>
              </a:rPr>
              <a:t>«Социально-педагогический центр Октябрьского района г. Гродно»</a:t>
            </a:r>
            <a:endParaRPr lang="ru-RU" dirty="0">
              <a:solidFill>
                <a:schemeClr val="tx2">
                  <a:lumMod val="75000"/>
                </a:schemeClr>
              </a:solidFill>
              <a:latin typeface="Arial" pitchFamily="34" charset="0"/>
              <a:cs typeface="Arial" pitchFamily="34" charset="0"/>
            </a:endParaRPr>
          </a:p>
        </p:txBody>
      </p:sp>
      <p:sp>
        <p:nvSpPr>
          <p:cNvPr id="3" name="Подзаголовок 2"/>
          <p:cNvSpPr>
            <a:spLocks noGrp="1"/>
          </p:cNvSpPr>
          <p:nvPr>
            <p:ph type="subTitle" idx="1"/>
          </p:nvPr>
        </p:nvSpPr>
        <p:spPr>
          <a:xfrm>
            <a:off x="3810000" y="2420888"/>
            <a:ext cx="6172200" cy="3954034"/>
          </a:xfrm>
        </p:spPr>
        <p:txBody>
          <a:bodyPr/>
          <a:lstStyle/>
          <a:p>
            <a:endParaRPr lang="ru-RU" dirty="0"/>
          </a:p>
        </p:txBody>
      </p:sp>
      <p:pic>
        <p:nvPicPr>
          <p:cNvPr id="1026" name="Picture 2"/>
          <p:cNvPicPr>
            <a:picLocks noChangeAspect="1" noChangeArrowheads="1"/>
          </p:cNvPicPr>
          <p:nvPr/>
        </p:nvPicPr>
        <p:blipFill>
          <a:blip r:embed="rId3" cstate="print"/>
          <a:srcRect/>
          <a:stretch>
            <a:fillRect/>
          </a:stretch>
        </p:blipFill>
        <p:spPr bwMode="auto">
          <a:xfrm>
            <a:off x="3791744" y="2276872"/>
            <a:ext cx="6192688" cy="4104456"/>
          </a:xfrm>
          <a:prstGeom prst="rect">
            <a:avLst/>
          </a:prstGeom>
          <a:noFill/>
          <a:ln w="9525">
            <a:noFill/>
            <a:miter lim="800000"/>
            <a:headEnd/>
            <a:tailEnd/>
          </a:ln>
          <a:effectLst/>
        </p:spPr>
      </p:pic>
    </p:spTree>
    <p:extLst>
      <p:ext uri="{BB962C8B-B14F-4D97-AF65-F5344CB8AC3E}">
        <p14:creationId xmlns:p14="http://schemas.microsoft.com/office/powerpoint/2010/main" val="3981243505"/>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274638"/>
            <a:ext cx="7467600" cy="2506290"/>
          </a:xfrm>
        </p:spPr>
        <p:txBody>
          <a:bodyPr>
            <a:normAutofit fontScale="90000"/>
          </a:bodyPr>
          <a:lstStyle/>
          <a:p>
            <a:pPr algn="ctr"/>
            <a:r>
              <a:rPr lang="ru-RU" dirty="0" smtClean="0">
                <a:solidFill>
                  <a:schemeClr val="tx2">
                    <a:lumMod val="75000"/>
                  </a:schemeClr>
                </a:solidFill>
                <a:latin typeface="Arial" pitchFamily="34" charset="0"/>
                <a:cs typeface="Arial" pitchFamily="34" charset="0"/>
              </a:rPr>
              <a:t>Методы работы, </a:t>
            </a:r>
            <a:br>
              <a:rPr lang="ru-RU" dirty="0" smtClean="0">
                <a:solidFill>
                  <a:schemeClr val="tx2">
                    <a:lumMod val="75000"/>
                  </a:schemeClr>
                </a:solidFill>
                <a:latin typeface="Arial" pitchFamily="34" charset="0"/>
                <a:cs typeface="Arial" pitchFamily="34" charset="0"/>
              </a:rPr>
            </a:br>
            <a:r>
              <a:rPr lang="ru-RU" dirty="0" smtClean="0">
                <a:solidFill>
                  <a:schemeClr val="tx2">
                    <a:lumMod val="75000"/>
                  </a:schemeClr>
                </a:solidFill>
                <a:latin typeface="Arial" pitchFamily="34" charset="0"/>
                <a:cs typeface="Arial" pitchFamily="34" charset="0"/>
              </a:rPr>
              <a:t>которые показали себя наиболее действенными в программах комплексной реабилитации </a:t>
            </a:r>
            <a:br>
              <a:rPr lang="ru-RU" dirty="0" smtClean="0">
                <a:solidFill>
                  <a:schemeClr val="tx2">
                    <a:lumMod val="75000"/>
                  </a:schemeClr>
                </a:solidFill>
                <a:latin typeface="Arial" pitchFamily="34" charset="0"/>
                <a:cs typeface="Arial" pitchFamily="34" charset="0"/>
              </a:rPr>
            </a:br>
            <a:r>
              <a:rPr lang="ru-RU" dirty="0" smtClean="0">
                <a:solidFill>
                  <a:schemeClr val="tx2">
                    <a:lumMod val="75000"/>
                  </a:schemeClr>
                </a:solidFill>
                <a:latin typeface="Arial" pitchFamily="34" charset="0"/>
                <a:cs typeface="Arial" pitchFamily="34" charset="0"/>
              </a:rPr>
              <a:t>с  несовершеннолетними. </a:t>
            </a:r>
            <a:r>
              <a:rPr lang="ru-RU" dirty="0" smtClean="0">
                <a:latin typeface="Arial" pitchFamily="34" charset="0"/>
                <a:cs typeface="Arial" pitchFamily="34" charset="0"/>
              </a:rPr>
              <a:t/>
            </a:r>
            <a:br>
              <a:rPr lang="ru-RU" dirty="0" smtClean="0">
                <a:latin typeface="Arial" pitchFamily="34" charset="0"/>
                <a:cs typeface="Arial" pitchFamily="34" charset="0"/>
              </a:rPr>
            </a:br>
            <a:endParaRPr lang="ru-RU" dirty="0">
              <a:solidFill>
                <a:schemeClr val="tx2">
                  <a:lumMod val="75000"/>
                </a:schemeClr>
              </a:solidFill>
              <a:latin typeface="Arial" pitchFamily="34" charset="0"/>
              <a:cs typeface="Arial" pitchFamily="34" charset="0"/>
            </a:endParaRPr>
          </a:p>
        </p:txBody>
      </p:sp>
      <p:pic>
        <p:nvPicPr>
          <p:cNvPr id="4" name="Содержимое 3" descr="img123.jpg"/>
          <p:cNvPicPr>
            <a:picLocks noGrp="1" noChangeAspect="1"/>
          </p:cNvPicPr>
          <p:nvPr>
            <p:ph sz="quarter" idx="1"/>
          </p:nvPr>
        </p:nvPicPr>
        <p:blipFill>
          <a:blip r:embed="rId2" cstate="print"/>
          <a:stretch>
            <a:fillRect/>
          </a:stretch>
        </p:blipFill>
        <p:spPr>
          <a:xfrm>
            <a:off x="2279576" y="2348880"/>
            <a:ext cx="7416824" cy="4104456"/>
          </a:xfrm>
        </p:spPr>
      </p:pic>
      <p:sp>
        <p:nvSpPr>
          <p:cNvPr id="5" name="Овал 4"/>
          <p:cNvSpPr/>
          <p:nvPr/>
        </p:nvSpPr>
        <p:spPr>
          <a:xfrm>
            <a:off x="3647728" y="4221088"/>
            <a:ext cx="1008112" cy="504056"/>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1F497D">
                    <a:lumMod val="75000"/>
                  </a:srgbClr>
                </a:solidFill>
                <a:latin typeface="Arial" pitchFamily="34" charset="0"/>
                <a:cs typeface="Arial" pitchFamily="34" charset="0"/>
              </a:rPr>
              <a:t>СПЦ</a:t>
            </a:r>
          </a:p>
        </p:txBody>
      </p:sp>
    </p:spTree>
    <p:extLst>
      <p:ext uri="{BB962C8B-B14F-4D97-AF65-F5344CB8AC3E}">
        <p14:creationId xmlns:p14="http://schemas.microsoft.com/office/powerpoint/2010/main" val="30338320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274638"/>
            <a:ext cx="7467600" cy="2938338"/>
          </a:xfrm>
        </p:spPr>
        <p:txBody>
          <a:bodyPr>
            <a:normAutofit fontScale="90000"/>
          </a:bodyPr>
          <a:lstStyle/>
          <a:p>
            <a:pPr algn="ctr"/>
            <a:r>
              <a:rPr lang="ru-RU" dirty="0" smtClean="0">
                <a:solidFill>
                  <a:schemeClr val="tx2">
                    <a:lumMod val="75000"/>
                  </a:schemeClr>
                </a:solidFill>
                <a:latin typeface="Arial" pitchFamily="34" charset="0"/>
                <a:cs typeface="Arial" pitchFamily="34" charset="0"/>
              </a:rPr>
              <a:t>На базе государственного учреждения образования «Социально-педагогический центр Октябрьского района г. Гродно» </a:t>
            </a:r>
            <a:br>
              <a:rPr lang="ru-RU" dirty="0" smtClean="0">
                <a:solidFill>
                  <a:schemeClr val="tx2">
                    <a:lumMod val="75000"/>
                  </a:schemeClr>
                </a:solidFill>
                <a:latin typeface="Arial" pitchFamily="34" charset="0"/>
                <a:cs typeface="Arial" pitchFamily="34" charset="0"/>
              </a:rPr>
            </a:br>
            <a:r>
              <a:rPr lang="ru-RU" dirty="0" smtClean="0">
                <a:solidFill>
                  <a:schemeClr val="tx2">
                    <a:lumMod val="75000"/>
                  </a:schemeClr>
                </a:solidFill>
                <a:latin typeface="Arial" pitchFamily="34" charset="0"/>
                <a:cs typeface="Arial" pitchFamily="34" charset="0"/>
              </a:rPr>
              <a:t>за 2025 год комплексная реабилитация проводилась в отношении </a:t>
            </a:r>
            <a:br>
              <a:rPr lang="ru-RU" dirty="0" smtClean="0">
                <a:solidFill>
                  <a:schemeClr val="tx2">
                    <a:lumMod val="75000"/>
                  </a:schemeClr>
                </a:solidFill>
                <a:latin typeface="Arial" pitchFamily="34" charset="0"/>
                <a:cs typeface="Arial" pitchFamily="34" charset="0"/>
              </a:rPr>
            </a:br>
            <a:r>
              <a:rPr lang="ru-RU" b="1" dirty="0" smtClean="0">
                <a:solidFill>
                  <a:schemeClr val="tx2">
                    <a:lumMod val="75000"/>
                  </a:schemeClr>
                </a:solidFill>
                <a:latin typeface="Arial" pitchFamily="34" charset="0"/>
                <a:cs typeface="Arial" pitchFamily="34" charset="0"/>
              </a:rPr>
              <a:t>16 несовершеннолетних.</a:t>
            </a:r>
            <a:r>
              <a:rPr lang="ru-RU" dirty="0" smtClean="0">
                <a:latin typeface="Arial" pitchFamily="34" charset="0"/>
                <a:cs typeface="Arial" pitchFamily="34" charset="0"/>
              </a:rPr>
              <a:t/>
            </a:r>
            <a:br>
              <a:rPr lang="ru-RU" dirty="0" smtClean="0">
                <a:latin typeface="Arial" pitchFamily="34" charset="0"/>
                <a:cs typeface="Arial" pitchFamily="34" charset="0"/>
              </a:rPr>
            </a:br>
            <a:endParaRPr lang="ru-RU" dirty="0"/>
          </a:p>
        </p:txBody>
      </p:sp>
      <p:pic>
        <p:nvPicPr>
          <p:cNvPr id="5" name="Содержимое 4" descr="maxresdefault (1).jpg"/>
          <p:cNvPicPr>
            <a:picLocks noGrp="1" noChangeAspect="1"/>
          </p:cNvPicPr>
          <p:nvPr>
            <p:ph sz="quarter" idx="1"/>
          </p:nvPr>
        </p:nvPicPr>
        <p:blipFill>
          <a:blip r:embed="rId2" cstate="print"/>
          <a:stretch>
            <a:fillRect/>
          </a:stretch>
        </p:blipFill>
        <p:spPr>
          <a:xfrm>
            <a:off x="2783632" y="3068961"/>
            <a:ext cx="6053666" cy="3405187"/>
          </a:xfrm>
        </p:spPr>
      </p:pic>
    </p:spTree>
    <p:extLst>
      <p:ext uri="{BB962C8B-B14F-4D97-AF65-F5344CB8AC3E}">
        <p14:creationId xmlns:p14="http://schemas.microsoft.com/office/powerpoint/2010/main" val="2972444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274638"/>
            <a:ext cx="7467600" cy="2074242"/>
          </a:xfrm>
        </p:spPr>
        <p:txBody>
          <a:bodyPr>
            <a:normAutofit fontScale="90000"/>
          </a:bodyPr>
          <a:lstStyle/>
          <a:p>
            <a:pPr algn="just"/>
            <a:r>
              <a:rPr lang="ru-RU" dirty="0" smtClean="0">
                <a:solidFill>
                  <a:schemeClr val="tx2">
                    <a:lumMod val="75000"/>
                  </a:schemeClr>
                </a:solidFill>
                <a:latin typeface="Arial" pitchFamily="34" charset="0"/>
                <a:cs typeface="Arial" pitchFamily="34" charset="0"/>
              </a:rPr>
              <a:t>В работе с несовершеннолетними специалисты центра используют</a:t>
            </a:r>
            <a:br>
              <a:rPr lang="ru-RU" dirty="0" smtClean="0">
                <a:solidFill>
                  <a:schemeClr val="tx2">
                    <a:lumMod val="75000"/>
                  </a:schemeClr>
                </a:solidFill>
                <a:latin typeface="Arial" pitchFamily="34" charset="0"/>
                <a:cs typeface="Arial" pitchFamily="34" charset="0"/>
              </a:rPr>
            </a:br>
            <a:r>
              <a:rPr lang="ru-RU" dirty="0" smtClean="0">
                <a:solidFill>
                  <a:schemeClr val="tx2">
                    <a:lumMod val="75000"/>
                  </a:schemeClr>
                </a:solidFill>
                <a:latin typeface="Arial" pitchFamily="34" charset="0"/>
                <a:cs typeface="Arial" pitchFamily="34" charset="0"/>
              </a:rPr>
              <a:t>индивидуальные и групповые формы работы. </a:t>
            </a:r>
            <a:r>
              <a:rPr lang="ru-RU" dirty="0" smtClean="0">
                <a:latin typeface="Arial" pitchFamily="34" charset="0"/>
                <a:cs typeface="Arial" pitchFamily="34" charset="0"/>
              </a:rPr>
              <a:t/>
            </a:r>
            <a:br>
              <a:rPr lang="ru-RU" dirty="0" smtClean="0">
                <a:latin typeface="Arial" pitchFamily="34" charset="0"/>
                <a:cs typeface="Arial" pitchFamily="34" charset="0"/>
              </a:rPr>
            </a:br>
            <a:endParaRPr lang="ru-RU" dirty="0"/>
          </a:p>
        </p:txBody>
      </p:sp>
      <p:pic>
        <p:nvPicPr>
          <p:cNvPr id="4" name="Содержимое 3" descr="Risunok1_sravnenie-1140x667.png"/>
          <p:cNvPicPr>
            <a:picLocks noGrp="1" noChangeAspect="1"/>
          </p:cNvPicPr>
          <p:nvPr>
            <p:ph sz="quarter" idx="1"/>
          </p:nvPr>
        </p:nvPicPr>
        <p:blipFill>
          <a:blip r:embed="rId2" cstate="print"/>
          <a:stretch>
            <a:fillRect/>
          </a:stretch>
        </p:blipFill>
        <p:spPr>
          <a:xfrm>
            <a:off x="1991544" y="1916833"/>
            <a:ext cx="7467600" cy="4370365"/>
          </a:xfrm>
        </p:spPr>
      </p:pic>
    </p:spTree>
    <p:extLst>
      <p:ext uri="{BB962C8B-B14F-4D97-AF65-F5344CB8AC3E}">
        <p14:creationId xmlns:p14="http://schemas.microsoft.com/office/powerpoint/2010/main" val="24270689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274638"/>
            <a:ext cx="7467600" cy="2866330"/>
          </a:xfrm>
        </p:spPr>
        <p:txBody>
          <a:bodyPr>
            <a:noAutofit/>
          </a:bodyPr>
          <a:lstStyle/>
          <a:p>
            <a:pPr algn="just"/>
            <a:r>
              <a:rPr lang="ru-RU" sz="2400" dirty="0">
                <a:latin typeface="Arial" pitchFamily="34" charset="0"/>
                <a:cs typeface="Arial" pitchFamily="34" charset="0"/>
              </a:rPr>
              <a:t>ЦЕЛЬ: </a:t>
            </a:r>
            <a:r>
              <a:rPr lang="ru-RU" sz="2400" dirty="0"/>
              <a:t>способствовать формированию </a:t>
            </a:r>
            <a:br>
              <a:rPr lang="ru-RU" sz="2400" dirty="0"/>
            </a:br>
            <a:r>
              <a:rPr lang="ru-RU" sz="2400" dirty="0"/>
              <a:t>у подростков представления о жизненных ценностях, ценностного отношения к своей личности; способствовать развитию стремления к реализации личностного потенциала, саморазвитию, самопознания, поступать </a:t>
            </a:r>
            <a:br>
              <a:rPr lang="ru-RU" sz="2400" dirty="0"/>
            </a:br>
            <a:r>
              <a:rPr lang="ru-RU" sz="2400" dirty="0"/>
              <a:t>в соответствии с собственным решением.</a:t>
            </a:r>
          </a:p>
        </p:txBody>
      </p:sp>
      <p:pic>
        <p:nvPicPr>
          <p:cNvPr id="4" name="Содержимое 3" descr="maxresdefault (2).jpg"/>
          <p:cNvPicPr>
            <a:picLocks noGrp="1" noChangeAspect="1"/>
          </p:cNvPicPr>
          <p:nvPr>
            <p:ph sz="quarter" idx="1"/>
          </p:nvPr>
        </p:nvPicPr>
        <p:blipFill>
          <a:blip r:embed="rId2" cstate="print"/>
          <a:stretch>
            <a:fillRect/>
          </a:stretch>
        </p:blipFill>
        <p:spPr>
          <a:xfrm>
            <a:off x="1981200" y="3212976"/>
            <a:ext cx="7467600" cy="3312368"/>
          </a:xfrm>
        </p:spPr>
      </p:pic>
    </p:spTree>
    <p:extLst>
      <p:ext uri="{BB962C8B-B14F-4D97-AF65-F5344CB8AC3E}">
        <p14:creationId xmlns:p14="http://schemas.microsoft.com/office/powerpoint/2010/main" val="18046703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1124744"/>
            <a:ext cx="2458616" cy="3384376"/>
          </a:xfrm>
        </p:spPr>
        <p:txBody>
          <a:bodyPr>
            <a:normAutofit fontScale="90000"/>
          </a:bodyPr>
          <a:lstStyle/>
          <a:p>
            <a:pPr algn="ct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Упражнение, направленное на определение жизненных ценностей «РОМАШКА»</a:t>
            </a:r>
            <a:endParaRPr lang="ru-RU" dirty="0"/>
          </a:p>
        </p:txBody>
      </p:sp>
      <p:pic>
        <p:nvPicPr>
          <p:cNvPr id="4" name="Содержимое 3" descr="1000027378.jpg"/>
          <p:cNvPicPr>
            <a:picLocks noGrp="1" noChangeAspect="1"/>
          </p:cNvPicPr>
          <p:nvPr>
            <p:ph sz="quarter" idx="1"/>
          </p:nvPr>
        </p:nvPicPr>
        <p:blipFill>
          <a:blip r:embed="rId2" cstate="print"/>
          <a:stretch>
            <a:fillRect/>
          </a:stretch>
        </p:blipFill>
        <p:spPr>
          <a:xfrm>
            <a:off x="5015880" y="260649"/>
            <a:ext cx="4680520" cy="6213177"/>
          </a:xfrm>
        </p:spPr>
      </p:pic>
    </p:spTree>
    <p:extLst>
      <p:ext uri="{BB962C8B-B14F-4D97-AF65-F5344CB8AC3E}">
        <p14:creationId xmlns:p14="http://schemas.microsoft.com/office/powerpoint/2010/main" val="26595235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908720"/>
            <a:ext cx="3168352" cy="3874442"/>
          </a:xfrm>
        </p:spPr>
        <p:txBody>
          <a:bodyPr>
            <a:normAutofit/>
          </a:bodyPr>
          <a:lstStyle/>
          <a:p>
            <a:pPr algn="ctr"/>
            <a:r>
              <a:rPr lang="ru-RU" dirty="0" smtClean="0"/>
              <a:t>УПРАЖНЕНИЕ, направленное на развитие  самопознания «4 КВАДРАТА» </a:t>
            </a:r>
            <a:br>
              <a:rPr lang="ru-RU" dirty="0" smtClean="0"/>
            </a:br>
            <a:endParaRPr lang="ru-RU" dirty="0"/>
          </a:p>
        </p:txBody>
      </p:sp>
      <p:pic>
        <p:nvPicPr>
          <p:cNvPr id="6" name="Содержимое 5" descr="1000027415.jpg"/>
          <p:cNvPicPr>
            <a:picLocks noGrp="1" noChangeAspect="1"/>
          </p:cNvPicPr>
          <p:nvPr>
            <p:ph sz="quarter" idx="1"/>
          </p:nvPr>
        </p:nvPicPr>
        <p:blipFill>
          <a:blip r:embed="rId2" cstate="print"/>
          <a:stretch>
            <a:fillRect/>
          </a:stretch>
        </p:blipFill>
        <p:spPr>
          <a:xfrm>
            <a:off x="5303912" y="332657"/>
            <a:ext cx="4248472" cy="6141169"/>
          </a:xfrm>
        </p:spPr>
      </p:pic>
    </p:spTree>
    <p:extLst>
      <p:ext uri="{BB962C8B-B14F-4D97-AF65-F5344CB8AC3E}">
        <p14:creationId xmlns:p14="http://schemas.microsoft.com/office/powerpoint/2010/main" val="6442849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a:spLocks noGrp="1"/>
          </p:cNvSpPr>
          <p:nvPr>
            <p:ph idx="1"/>
          </p:nvPr>
        </p:nvSpPr>
        <p:spPr>
          <a:xfrm>
            <a:off x="423949" y="1055717"/>
            <a:ext cx="10929851" cy="5121246"/>
          </a:xfrm>
        </p:spPr>
        <p:txBody>
          <a:bodyPr>
            <a:normAutofit/>
          </a:bodyPr>
          <a:lstStyle/>
          <a:p>
            <a:r>
              <a:rPr lang="ru-RU" sz="2600" b="1" u="sng" dirty="0" smtClean="0">
                <a:solidFill>
                  <a:schemeClr val="accent1">
                    <a:lumMod val="75000"/>
                  </a:schemeClr>
                </a:solidFill>
              </a:rPr>
              <a:t>Комплексная  реабилитация несовершеннолетнего </a:t>
            </a:r>
            <a:r>
              <a:rPr lang="ru-RU" sz="2600" dirty="0" smtClean="0"/>
              <a:t>– </a:t>
            </a:r>
            <a:r>
              <a:rPr lang="ru-RU" sz="2600" dirty="0" smtClean="0">
                <a:solidFill>
                  <a:srgbClr val="FF0000"/>
                </a:solidFill>
              </a:rPr>
              <a:t>система</a:t>
            </a:r>
            <a:r>
              <a:rPr lang="ru-RU" sz="2600" dirty="0" smtClean="0"/>
              <a:t> </a:t>
            </a:r>
            <a:r>
              <a:rPr lang="ru-RU" sz="2600" dirty="0" smtClean="0">
                <a:solidFill>
                  <a:srgbClr val="FF0000"/>
                </a:solidFill>
              </a:rPr>
              <a:t>мероприятий </a:t>
            </a:r>
            <a:r>
              <a:rPr lang="ru-RU" sz="2600" dirty="0" smtClean="0"/>
              <a:t>по оказанию:</a:t>
            </a:r>
          </a:p>
          <a:p>
            <a:r>
              <a:rPr lang="ru-RU" sz="2600" dirty="0" smtClean="0"/>
              <a:t> социально-педагогической, психологической помощи, </a:t>
            </a:r>
          </a:p>
          <a:p>
            <a:r>
              <a:rPr lang="ru-RU" sz="2600" dirty="0" smtClean="0"/>
              <a:t>проведению медицинской профилактики и медицинской реабилитации</a:t>
            </a:r>
          </a:p>
          <a:p>
            <a:r>
              <a:rPr lang="ru-RU" sz="2600" dirty="0" smtClean="0"/>
              <a:t> в отношении несовершеннолетнего,</a:t>
            </a:r>
          </a:p>
          <a:p>
            <a:r>
              <a:rPr lang="ru-RU" sz="2600" dirty="0" smtClean="0"/>
              <a:t> направленных </a:t>
            </a:r>
            <a:r>
              <a:rPr lang="ru-RU" sz="2600" b="1" i="1" dirty="0" smtClean="0">
                <a:solidFill>
                  <a:srgbClr val="0070C0"/>
                </a:solidFill>
              </a:rPr>
              <a:t>на восстановление здоровья несовершеннолетнего, формирование у него умений и навыков оценивать, контролировать и конструктивно разрешать проблемные ситуации, формирование ценностных ориентаций и культуры здорового образа жизни</a:t>
            </a:r>
            <a:endParaRPr lang="ru-RU" sz="2600" b="1" i="1" dirty="0">
              <a:solidFill>
                <a:srgbClr val="0070C0"/>
              </a:solidFill>
            </a:endParaRPr>
          </a:p>
        </p:txBody>
      </p:sp>
      <p:pic>
        <p:nvPicPr>
          <p:cNvPr id="5" name="Рисунок 4"/>
          <p:cNvPicPr>
            <a:picLocks noChangeAspect="1"/>
          </p:cNvPicPr>
          <p:nvPr/>
        </p:nvPicPr>
        <p:blipFill>
          <a:blip r:embed="rId3"/>
          <a:stretch>
            <a:fillRect/>
          </a:stretch>
        </p:blipFill>
        <p:spPr>
          <a:xfrm>
            <a:off x="9942020" y="274166"/>
            <a:ext cx="1307473" cy="533398"/>
          </a:xfrm>
          <a:prstGeom prst="rect">
            <a:avLst/>
          </a:prstGeom>
        </p:spPr>
      </p:pic>
    </p:spTree>
    <p:extLst>
      <p:ext uri="{BB962C8B-B14F-4D97-AF65-F5344CB8AC3E}">
        <p14:creationId xmlns:p14="http://schemas.microsoft.com/office/powerpoint/2010/main" val="30767399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548680"/>
            <a:ext cx="7787208" cy="1800200"/>
          </a:xfrm>
        </p:spPr>
        <p:txBody>
          <a:bodyPr>
            <a:normAutofit/>
          </a:bodyPr>
          <a:lstStyle/>
          <a:p>
            <a:pPr algn="ctr"/>
            <a:r>
              <a:rPr lang="ru-RU" dirty="0" smtClean="0"/>
              <a:t>УПРАЖНЕНИЕ, направленное </a:t>
            </a:r>
            <a:br>
              <a:rPr lang="ru-RU" dirty="0" smtClean="0"/>
            </a:br>
            <a:r>
              <a:rPr lang="ru-RU" dirty="0" smtClean="0"/>
              <a:t>на поиск ресурса </a:t>
            </a:r>
            <a:r>
              <a:rPr lang="ru-RU" sz="3600" dirty="0"/>
              <a:t>«+5»</a:t>
            </a:r>
            <a:r>
              <a:rPr lang="ru-RU" dirty="0" smtClean="0"/>
              <a:t/>
            </a:r>
            <a:br>
              <a:rPr lang="ru-RU" dirty="0" smtClean="0"/>
            </a:br>
            <a:endParaRPr lang="ru-RU" dirty="0"/>
          </a:p>
        </p:txBody>
      </p:sp>
      <p:pic>
        <p:nvPicPr>
          <p:cNvPr id="4" name="Содержимое 3" descr="slide-9.jpg"/>
          <p:cNvPicPr>
            <a:picLocks noGrp="1" noChangeAspect="1"/>
          </p:cNvPicPr>
          <p:nvPr>
            <p:ph sz="quarter" idx="1"/>
          </p:nvPr>
        </p:nvPicPr>
        <p:blipFill>
          <a:blip r:embed="rId2" cstate="print"/>
          <a:stretch>
            <a:fillRect/>
          </a:stretch>
        </p:blipFill>
        <p:spPr>
          <a:xfrm>
            <a:off x="2279576" y="1916832"/>
            <a:ext cx="7416824" cy="4464496"/>
          </a:xfrm>
        </p:spPr>
      </p:pic>
    </p:spTree>
    <p:extLst>
      <p:ext uri="{BB962C8B-B14F-4D97-AF65-F5344CB8AC3E}">
        <p14:creationId xmlns:p14="http://schemas.microsoft.com/office/powerpoint/2010/main" val="11908823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dirty="0" smtClean="0"/>
              <a:t>Упражнение</a:t>
            </a:r>
            <a:r>
              <a:rPr lang="ru-RU" b="1" dirty="0" smtClean="0"/>
              <a:t> </a:t>
            </a:r>
            <a:r>
              <a:rPr lang="ru-RU" dirty="0" smtClean="0"/>
              <a:t>, используемое </a:t>
            </a:r>
            <a:br>
              <a:rPr lang="ru-RU" dirty="0" smtClean="0"/>
            </a:br>
            <a:r>
              <a:rPr lang="ru-RU" dirty="0" smtClean="0"/>
              <a:t>для проведения рефлексии «ВЕРТУШКА»</a:t>
            </a:r>
            <a:endParaRPr lang="ru-RU" dirty="0"/>
          </a:p>
        </p:txBody>
      </p:sp>
      <p:pic>
        <p:nvPicPr>
          <p:cNvPr id="4" name="Содержимое 3" descr="45ee05e9-0eed-4c3c-b567-7834f1baf19d.jpg"/>
          <p:cNvPicPr>
            <a:picLocks noGrp="1" noChangeAspect="1"/>
          </p:cNvPicPr>
          <p:nvPr>
            <p:ph sz="quarter" idx="1"/>
          </p:nvPr>
        </p:nvPicPr>
        <p:blipFill>
          <a:blip r:embed="rId2" cstate="print"/>
          <a:stretch>
            <a:fillRect/>
          </a:stretch>
        </p:blipFill>
        <p:spPr>
          <a:xfrm>
            <a:off x="2135560" y="2492896"/>
            <a:ext cx="7488832" cy="4034424"/>
          </a:xfrm>
        </p:spPr>
      </p:pic>
      <p:sp>
        <p:nvSpPr>
          <p:cNvPr id="5" name="Прямоугольник 4"/>
          <p:cNvSpPr/>
          <p:nvPr/>
        </p:nvSpPr>
        <p:spPr>
          <a:xfrm>
            <a:off x="2279576" y="1412776"/>
            <a:ext cx="7416824" cy="707886"/>
          </a:xfrm>
          <a:prstGeom prst="rect">
            <a:avLst/>
          </a:prstGeom>
        </p:spPr>
        <p:txBody>
          <a:bodyPr wrap="square">
            <a:spAutoFit/>
          </a:bodyPr>
          <a:lstStyle/>
          <a:p>
            <a:pPr algn="ctr"/>
            <a:r>
              <a:rPr lang="ru-RU" sz="2000" dirty="0">
                <a:solidFill>
                  <a:prstClr val="black"/>
                </a:solidFill>
                <a:latin typeface="Arial" pitchFamily="34" charset="0"/>
                <a:cs typeface="Arial" pitchFamily="34" charset="0"/>
              </a:rPr>
              <a:t>Необходимо продолжить высказывания:</a:t>
            </a:r>
          </a:p>
          <a:p>
            <a:pPr algn="ctr"/>
            <a:r>
              <a:rPr lang="ru-RU" sz="2000" u="sng" dirty="0">
                <a:solidFill>
                  <a:prstClr val="black"/>
                </a:solidFill>
                <a:latin typeface="Arial" pitchFamily="34" charset="0"/>
                <a:cs typeface="Arial" pitchFamily="34" charset="0"/>
              </a:rPr>
              <a:t>«Я узнал о себе</a:t>
            </a:r>
            <a:r>
              <a:rPr lang="ru-RU" sz="2000" dirty="0">
                <a:solidFill>
                  <a:prstClr val="black"/>
                </a:solidFill>
                <a:latin typeface="Arial" pitchFamily="34" charset="0"/>
                <a:cs typeface="Arial" pitchFamily="34" charset="0"/>
              </a:rPr>
              <a:t>» «</a:t>
            </a:r>
            <a:r>
              <a:rPr lang="ru-RU" sz="2000" u="sng" dirty="0">
                <a:solidFill>
                  <a:prstClr val="black"/>
                </a:solidFill>
                <a:latin typeface="Arial" pitchFamily="34" charset="0"/>
                <a:cs typeface="Arial" pitchFamily="34" charset="0"/>
              </a:rPr>
              <a:t>Я узнал о тебе</a:t>
            </a:r>
            <a:r>
              <a:rPr lang="ru-RU" sz="2000" dirty="0">
                <a:solidFill>
                  <a:prstClr val="black"/>
                </a:solidFill>
                <a:latin typeface="Arial" pitchFamily="34" charset="0"/>
                <a:cs typeface="Arial" pitchFamily="34" charset="0"/>
              </a:rPr>
              <a:t>» «</a:t>
            </a:r>
            <a:r>
              <a:rPr lang="ru-RU" sz="2000" u="sng" dirty="0">
                <a:solidFill>
                  <a:prstClr val="black"/>
                </a:solidFill>
                <a:latin typeface="Arial" pitchFamily="34" charset="0"/>
                <a:cs typeface="Arial" pitchFamily="34" charset="0"/>
              </a:rPr>
              <a:t>Я уважаю в тебе</a:t>
            </a:r>
            <a:r>
              <a:rPr lang="ru-RU" sz="2000" dirty="0">
                <a:solidFill>
                  <a:prstClr val="black"/>
                </a:solidFill>
                <a:latin typeface="Arial" pitchFamily="34" charset="0"/>
                <a:cs typeface="Arial" pitchFamily="34" charset="0"/>
              </a:rPr>
              <a:t>»</a:t>
            </a:r>
          </a:p>
        </p:txBody>
      </p:sp>
    </p:spTree>
    <p:extLst>
      <p:ext uri="{BB962C8B-B14F-4D97-AF65-F5344CB8AC3E}">
        <p14:creationId xmlns:p14="http://schemas.microsoft.com/office/powerpoint/2010/main" val="19294327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screen23.jpg"/>
          <p:cNvPicPr>
            <a:picLocks noGrp="1" noChangeAspect="1"/>
          </p:cNvPicPr>
          <p:nvPr>
            <p:ph sz="quarter" idx="1"/>
          </p:nvPr>
        </p:nvPicPr>
        <p:blipFill>
          <a:blip r:embed="rId2" cstate="print"/>
          <a:stretch>
            <a:fillRect/>
          </a:stretch>
        </p:blipFill>
        <p:spPr>
          <a:xfrm>
            <a:off x="1775520" y="332657"/>
            <a:ext cx="7848872" cy="6141169"/>
          </a:xfrm>
        </p:spPr>
      </p:pic>
    </p:spTree>
    <p:extLst>
      <p:ext uri="{BB962C8B-B14F-4D97-AF65-F5344CB8AC3E}">
        <p14:creationId xmlns:p14="http://schemas.microsoft.com/office/powerpoint/2010/main" val="15632831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8000">
              <a:schemeClr val="bg2"/>
            </a:gs>
            <a:gs pos="85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8" name="Заголовок 1"/>
          <p:cNvSpPr txBox="1">
            <a:spLocks/>
          </p:cNvSpPr>
          <p:nvPr/>
        </p:nvSpPr>
        <p:spPr>
          <a:xfrm>
            <a:off x="1683421" y="1538969"/>
            <a:ext cx="8407023" cy="2080580"/>
          </a:xfrm>
          <a:prstGeom prst="rect">
            <a:avLst/>
          </a:prstGeom>
        </p:spPr>
        <p:txBody>
          <a:bodyPr vert="horz" lIns="91440" tIns="45720" rIns="91440" bIns="45720" rtlCol="0" anchor="b">
            <a:noAutofit/>
          </a:bodyPr>
          <a:lstStyle>
            <a:lvl1pPr algn="ct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endParaRPr lang="ru-RU" sz="2000" b="1" dirty="0">
              <a:solidFill>
                <a:schemeClr val="tx1"/>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741288" y="3089871"/>
            <a:ext cx="5679981" cy="3039493"/>
          </a:xfrm>
          <a:prstGeom prst="rect">
            <a:avLst/>
          </a:prstGeom>
        </p:spPr>
      </p:pic>
      <p:sp>
        <p:nvSpPr>
          <p:cNvPr id="6" name="Текст 3"/>
          <p:cNvSpPr txBox="1">
            <a:spLocks/>
          </p:cNvSpPr>
          <p:nvPr/>
        </p:nvSpPr>
        <p:spPr>
          <a:xfrm>
            <a:off x="4092409" y="580056"/>
            <a:ext cx="5108887" cy="1437864"/>
          </a:xfrm>
          <a:prstGeom prst="rect">
            <a:avLst/>
          </a:prstGeom>
        </p:spPr>
        <p:txBody>
          <a:bodyPr vert="horz" lIns="91440" tIns="45720" rIns="91440" bIns="45720" rtlCol="0">
            <a:noAutofit/>
          </a:bodyPr>
          <a:lstStyle>
            <a:lvl1pPr marL="0" indent="0" algn="l" defTabSz="914400" rtl="0" eaLnBrk="1" latinLnBrk="0" hangingPunct="1">
              <a:lnSpc>
                <a:spcPct val="113000"/>
              </a:lnSpc>
              <a:spcBef>
                <a:spcPts val="0"/>
              </a:spcBef>
              <a:spcAft>
                <a:spcPts val="1500"/>
              </a:spcAft>
              <a:buFont typeface="Franklin Gothic Book" panose="020B0503020102020204" pitchFamily="34" charset="0"/>
              <a:buNone/>
              <a:defRPr sz="16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1400"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9pPr>
          </a:lstStyle>
          <a:p>
            <a:r>
              <a:rPr lang="ru-RU" sz="3200" dirty="0" smtClean="0">
                <a:latin typeface="Times New Roman" panose="02020603050405020304" pitchFamily="18" charset="0"/>
                <a:cs typeface="Times New Roman" panose="02020603050405020304" pitchFamily="18" charset="0"/>
              </a:rPr>
              <a:t>Вопрос-ответ</a:t>
            </a:r>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16260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965" y="963728"/>
            <a:ext cx="4907665" cy="2399462"/>
          </a:xfrm>
        </p:spPr>
        <p:txBody>
          <a:bodyPr/>
          <a:lstStyle/>
          <a:p>
            <a:pPr algn="ctr"/>
            <a:r>
              <a:rPr lang="ru-RU" sz="2800" dirty="0">
                <a:latin typeface="Times New Roman" panose="02020603050405020304" pitchFamily="18" charset="0"/>
                <a:cs typeface="Times New Roman" panose="02020603050405020304" pitchFamily="18" charset="0"/>
              </a:rPr>
              <a:t>"Предупреждение кризисных состояний несовершеннолетних в замещающих семьях и семьях, в которых признано наличие критериев и показателей социально опасного положения"</a:t>
            </a:r>
            <a:endParaRPr lang="ru-RU" sz="2800" b="1" dirty="0">
              <a:solidFill>
                <a:schemeClr val="tx1"/>
              </a:solidFill>
              <a:latin typeface="Times New Roman" panose="02020603050405020304" pitchFamily="18" charset="0"/>
              <a:cs typeface="Times New Roman" panose="02020603050405020304" pitchFamily="18" charset="0"/>
            </a:endParaRPr>
          </a:p>
        </p:txBody>
      </p:sp>
      <p:sp>
        <p:nvSpPr>
          <p:cNvPr id="4" name="Текст 3"/>
          <p:cNvSpPr>
            <a:spLocks noGrp="1"/>
          </p:cNvSpPr>
          <p:nvPr>
            <p:ph type="body" sz="half" idx="2"/>
          </p:nvPr>
        </p:nvSpPr>
        <p:spPr>
          <a:xfrm>
            <a:off x="381965" y="4518611"/>
            <a:ext cx="4490977" cy="1437864"/>
          </a:xfrm>
        </p:spPr>
        <p:txBody>
          <a:bodyPr>
            <a:noAutofit/>
          </a:bodyPr>
          <a:lstStyle/>
          <a:p>
            <a:pPr algn="ctr"/>
            <a:r>
              <a:rPr lang="ru-RU" sz="3200" dirty="0">
                <a:latin typeface="Times New Roman" panose="02020603050405020304" pitchFamily="18" charset="0"/>
                <a:cs typeface="Times New Roman" panose="02020603050405020304" pitchFamily="18" charset="0"/>
              </a:rPr>
              <a:t>Вопросы можно задать </a:t>
            </a:r>
            <a:r>
              <a:rPr lang="ru-RU" sz="3200" dirty="0" smtClean="0">
                <a:latin typeface="Times New Roman" panose="02020603050405020304" pitchFamily="18" charset="0"/>
                <a:cs typeface="Times New Roman" panose="02020603050405020304" pitchFamily="18" charset="0"/>
              </a:rPr>
              <a:t>по 19.01.2026 </a:t>
            </a:r>
            <a:r>
              <a:rPr lang="ru-RU" sz="3200" dirty="0">
                <a:latin typeface="Times New Roman" panose="02020603050405020304" pitchFamily="18" charset="0"/>
                <a:cs typeface="Times New Roman" panose="02020603050405020304" pitchFamily="18" charset="0"/>
              </a:rPr>
              <a:t>(включительно) </a:t>
            </a:r>
          </a:p>
        </p:txBody>
      </p:sp>
      <p:sp>
        <p:nvSpPr>
          <p:cNvPr id="5" name="Текст 3"/>
          <p:cNvSpPr txBox="1">
            <a:spLocks/>
          </p:cNvSpPr>
          <p:nvPr/>
        </p:nvSpPr>
        <p:spPr>
          <a:xfrm>
            <a:off x="6442070" y="0"/>
            <a:ext cx="5108887" cy="1437864"/>
          </a:xfrm>
          <a:prstGeom prst="rect">
            <a:avLst/>
          </a:prstGeom>
        </p:spPr>
        <p:txBody>
          <a:bodyPr vert="horz" lIns="91440" tIns="45720" rIns="91440" bIns="45720" rtlCol="0">
            <a:noAutofit/>
          </a:bodyPr>
          <a:lstStyle>
            <a:lvl1pPr marL="0" indent="0" algn="l" defTabSz="914400" rtl="0" eaLnBrk="1" latinLnBrk="0" hangingPunct="1">
              <a:lnSpc>
                <a:spcPct val="113000"/>
              </a:lnSpc>
              <a:spcBef>
                <a:spcPts val="0"/>
              </a:spcBef>
              <a:spcAft>
                <a:spcPts val="1500"/>
              </a:spcAft>
              <a:buFont typeface="Franklin Gothic Book" panose="020B0503020102020204" pitchFamily="34" charset="0"/>
              <a:buNone/>
              <a:defRPr sz="16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1400"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9pPr>
          </a:lstStyle>
          <a:p>
            <a:r>
              <a:rPr lang="ru-RU" sz="3200" dirty="0" smtClean="0">
                <a:latin typeface="Times New Roman" panose="02020603050405020304" pitchFamily="18" charset="0"/>
                <a:cs typeface="Times New Roman" panose="02020603050405020304" pitchFamily="18" charset="0"/>
              </a:rPr>
              <a:t>Тематика Республиканской методической площадки на февраль 2026</a:t>
            </a:r>
            <a:endParaRPr lang="ru-RU" sz="3200" dirty="0">
              <a:latin typeface="Times New Roman" panose="02020603050405020304" pitchFamily="18" charset="0"/>
              <a:cs typeface="Times New Roman" panose="02020603050405020304" pitchFamily="18"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25271" y="2052877"/>
            <a:ext cx="4149516" cy="4149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01441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solidFill>
                  <a:schemeClr val="tx1"/>
                </a:solidFill>
                <a:latin typeface="Times New Roman" panose="02020603050405020304" pitchFamily="18" charset="0"/>
                <a:cs typeface="Times New Roman" panose="02020603050405020304" pitchFamily="18" charset="0"/>
              </a:rPr>
              <a:t>Отзыв о проведении </a:t>
            </a:r>
            <a:r>
              <a:rPr lang="ru-RU" sz="2800" dirty="0" smtClean="0">
                <a:solidFill>
                  <a:schemeClr val="tx1"/>
                </a:solidFill>
                <a:latin typeface="Times New Roman" panose="02020603050405020304" pitchFamily="18" charset="0"/>
                <a:cs typeface="Times New Roman" panose="02020603050405020304" pitchFamily="18" charset="0"/>
              </a:rPr>
              <a:t>мероприятия</a:t>
            </a:r>
            <a:br>
              <a:rPr lang="ru-RU" sz="2800" dirty="0" smtClean="0">
                <a:solidFill>
                  <a:schemeClr val="tx1"/>
                </a:solidFill>
                <a:latin typeface="Times New Roman" panose="02020603050405020304" pitchFamily="18" charset="0"/>
                <a:cs typeface="Times New Roman" panose="02020603050405020304" pitchFamily="18" charset="0"/>
              </a:rPr>
            </a:br>
            <a:r>
              <a:rPr lang="ru-RU" sz="2800" dirty="0" smtClean="0">
                <a:solidFill>
                  <a:schemeClr val="tx1"/>
                </a:solidFill>
                <a:latin typeface="Times New Roman" panose="02020603050405020304" pitchFamily="18" charset="0"/>
                <a:cs typeface="Times New Roman" panose="02020603050405020304" pitchFamily="18" charset="0"/>
              </a:rPr>
              <a:t>Республиканской </a:t>
            </a:r>
            <a:r>
              <a:rPr lang="ru-RU" sz="2800" dirty="0">
                <a:solidFill>
                  <a:schemeClr val="tx1"/>
                </a:solidFill>
                <a:latin typeface="Times New Roman" panose="02020603050405020304" pitchFamily="18" charset="0"/>
                <a:cs typeface="Times New Roman" panose="02020603050405020304" pitchFamily="18" charset="0"/>
              </a:rPr>
              <a:t>Методической площадки</a:t>
            </a:r>
          </a:p>
        </p:txBody>
      </p:sp>
      <p:sp>
        <p:nvSpPr>
          <p:cNvPr id="4" name="Текст 3"/>
          <p:cNvSpPr>
            <a:spLocks noGrp="1"/>
          </p:cNvSpPr>
          <p:nvPr>
            <p:ph type="body" sz="half" idx="2"/>
          </p:nvPr>
        </p:nvSpPr>
        <p:spPr/>
        <p:txBody>
          <a:bodyPr>
            <a:normAutofit/>
          </a:bodyPr>
          <a:lstStyle/>
          <a:p>
            <a:r>
              <a:rPr lang="en-US" sz="2400" dirty="0"/>
              <a:t>https://forms.gle/KMXpPfjDXD1kZS4a8</a:t>
            </a:r>
            <a:endParaRPr lang="ru-RU" sz="2400" dirty="0"/>
          </a:p>
        </p:txBody>
      </p:sp>
      <p:pic>
        <p:nvPicPr>
          <p:cNvPr id="2050" name="Picture 2" descr="C:\Users\Администратор\Desktop\РМП\qr-code.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84082" y="1671426"/>
            <a:ext cx="3625191" cy="3625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632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6389" y="540865"/>
            <a:ext cx="10515600" cy="1325563"/>
          </a:xfrm>
        </p:spPr>
        <p:txBody>
          <a:bodyPr>
            <a:normAutofit/>
          </a:bodyPr>
          <a:lstStyle/>
          <a:p>
            <a:r>
              <a:rPr lang="ru-RU" sz="3600" b="1" dirty="0" smtClean="0">
                <a:solidFill>
                  <a:srgbClr val="0070C0"/>
                </a:solidFill>
                <a:latin typeface="Times New Roman" panose="02020603050405020304" pitchFamily="18" charset="0"/>
                <a:cs typeface="Times New Roman" panose="02020603050405020304" pitchFamily="18" charset="0"/>
              </a:rPr>
              <a:t>ЭТАПЫ КОМПЛЕКСНОЙ РЕАБИЛИТАЦИИ </a:t>
            </a:r>
            <a:endParaRPr lang="en-US" sz="3600" b="1" dirty="0">
              <a:solidFill>
                <a:srgbClr val="0070C0"/>
              </a:solidFill>
              <a:latin typeface="Times New Roman" panose="02020603050405020304" pitchFamily="18" charset="0"/>
              <a:cs typeface="Times New Roman" panose="02020603050405020304" pitchFamily="18" charset="0"/>
            </a:endParaRPr>
          </a:p>
        </p:txBody>
      </p:sp>
      <p:sp>
        <p:nvSpPr>
          <p:cNvPr id="4" name="Объект 2"/>
          <p:cNvSpPr>
            <a:spLocks noGrp="1"/>
          </p:cNvSpPr>
          <p:nvPr>
            <p:ph idx="1"/>
          </p:nvPr>
        </p:nvSpPr>
        <p:spPr>
          <a:xfrm>
            <a:off x="415636" y="1825625"/>
            <a:ext cx="10938164" cy="4351338"/>
          </a:xfrm>
        </p:spPr>
        <p:txBody>
          <a:bodyPr>
            <a:normAutofit lnSpcReduction="10000"/>
          </a:bodyPr>
          <a:lstStyle/>
          <a:p>
            <a:r>
              <a:rPr lang="ru-RU" sz="2400" b="1" dirty="0">
                <a:solidFill>
                  <a:srgbClr val="0070C0"/>
                </a:solidFill>
              </a:rPr>
              <a:t>начальный</a:t>
            </a:r>
            <a:r>
              <a:rPr lang="ru-RU" sz="2400" dirty="0">
                <a:solidFill>
                  <a:srgbClr val="0070C0"/>
                </a:solidFill>
              </a:rPr>
              <a:t> </a:t>
            </a:r>
            <a:r>
              <a:rPr lang="ru-RU" sz="2400" dirty="0"/>
              <a:t>– реализация первичной индивидуальной реабилитационной </a:t>
            </a:r>
            <a:r>
              <a:rPr lang="ru-RU" sz="2400" dirty="0" smtClean="0"/>
              <a:t>программы</a:t>
            </a:r>
            <a:endParaRPr lang="ru-RU" sz="2400" dirty="0"/>
          </a:p>
          <a:p>
            <a:pPr lvl="1"/>
            <a:r>
              <a:rPr lang="ru-RU" sz="1800" dirty="0" smtClean="0"/>
              <a:t>начинается с момента утверждения председателем КДН </a:t>
            </a:r>
            <a:r>
              <a:rPr lang="ru-RU" sz="1800" b="1" i="1" dirty="0" smtClean="0"/>
              <a:t>первичной индивидуальной реабилитационной программы</a:t>
            </a:r>
            <a:r>
              <a:rPr lang="ru-RU" sz="1800" dirty="0" smtClean="0"/>
              <a:t>, продолжается в течение одного года и прекращается по решению КДН </a:t>
            </a:r>
          </a:p>
          <a:p>
            <a:r>
              <a:rPr lang="ru-RU" sz="2400" b="1" dirty="0">
                <a:solidFill>
                  <a:srgbClr val="0070C0"/>
                </a:solidFill>
              </a:rPr>
              <a:t>развернутый</a:t>
            </a:r>
            <a:r>
              <a:rPr lang="ru-RU" sz="2400" dirty="0">
                <a:solidFill>
                  <a:srgbClr val="0070C0"/>
                </a:solidFill>
              </a:rPr>
              <a:t> </a:t>
            </a:r>
            <a:r>
              <a:rPr lang="ru-RU" sz="2400" dirty="0"/>
              <a:t>– реализация основной индивидуальной реабилитационной программы</a:t>
            </a:r>
          </a:p>
          <a:p>
            <a:pPr lvl="1"/>
            <a:r>
              <a:rPr lang="ru-RU" sz="1800" dirty="0"/>
              <a:t>начинается с момента утверждения руководителем специального лечебно-воспитательного учреждения </a:t>
            </a:r>
            <a:r>
              <a:rPr lang="ru-RU" sz="1800" b="1" i="1" dirty="0"/>
              <a:t>основной индивидуальной реабилитационной программы </a:t>
            </a:r>
            <a:r>
              <a:rPr lang="ru-RU" sz="1800" dirty="0"/>
              <a:t>и прекращается после выпуска несовершеннолетнего из </a:t>
            </a:r>
            <a:r>
              <a:rPr lang="ru-RU" sz="1800" dirty="0" smtClean="0"/>
              <a:t>данного учреждения</a:t>
            </a:r>
          </a:p>
          <a:p>
            <a:r>
              <a:rPr lang="ru-RU" sz="2400" b="1" dirty="0">
                <a:solidFill>
                  <a:srgbClr val="0070C0"/>
                </a:solidFill>
              </a:rPr>
              <a:t>завершающий </a:t>
            </a:r>
            <a:r>
              <a:rPr lang="ru-RU" sz="2400" dirty="0"/>
              <a:t>– реализация завершающей индивидуальной реабилитационной программы. </a:t>
            </a:r>
          </a:p>
          <a:p>
            <a:pPr lvl="1"/>
            <a:r>
              <a:rPr lang="ru-RU" sz="1600" dirty="0"/>
              <a:t>начинается после выпуска несовершеннолетнего из специального лечебно-воспитательного учреждения и утверждения председателем КДН </a:t>
            </a:r>
            <a:r>
              <a:rPr lang="ru-RU" sz="1600" b="1" i="1" dirty="0"/>
              <a:t>завершающей индивидуальной реабилитационной программы</a:t>
            </a:r>
            <a:r>
              <a:rPr lang="ru-RU" sz="1600" dirty="0"/>
              <a:t>, продолжается в течение одного года и прекращается по решению КДН</a:t>
            </a:r>
          </a:p>
          <a:p>
            <a:pPr marL="457200" lvl="1" indent="0">
              <a:buNone/>
            </a:pPr>
            <a:endParaRPr lang="ru-RU" sz="1600" dirty="0"/>
          </a:p>
        </p:txBody>
      </p:sp>
      <p:pic>
        <p:nvPicPr>
          <p:cNvPr id="5" name="Рисунок 4"/>
          <p:cNvPicPr>
            <a:picLocks noChangeAspect="1"/>
          </p:cNvPicPr>
          <p:nvPr/>
        </p:nvPicPr>
        <p:blipFill>
          <a:blip r:embed="rId3"/>
          <a:stretch>
            <a:fillRect/>
          </a:stretch>
        </p:blipFill>
        <p:spPr>
          <a:xfrm>
            <a:off x="9942020" y="274166"/>
            <a:ext cx="1307473" cy="533398"/>
          </a:xfrm>
          <a:prstGeom prst="rect">
            <a:avLst/>
          </a:prstGeom>
        </p:spPr>
      </p:pic>
    </p:spTree>
    <p:extLst>
      <p:ext uri="{BB962C8B-B14F-4D97-AF65-F5344CB8AC3E}">
        <p14:creationId xmlns:p14="http://schemas.microsoft.com/office/powerpoint/2010/main" val="3500081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p:txBody>
          <a:bodyPr>
            <a:normAutofit/>
          </a:bodyPr>
          <a:lstStyle/>
          <a:p>
            <a:r>
              <a:rPr lang="ru-RU" sz="3600" b="1" dirty="0" smtClean="0">
                <a:solidFill>
                  <a:srgbClr val="0070C0"/>
                </a:solidFill>
              </a:rPr>
              <a:t>Алгоритм действий  </a:t>
            </a:r>
            <a:endParaRPr lang="ru-RU" sz="3600" b="1" dirty="0">
              <a:solidFill>
                <a:srgbClr val="0070C0"/>
              </a:solidFill>
            </a:endParaRPr>
          </a:p>
        </p:txBody>
      </p:sp>
      <p:pic>
        <p:nvPicPr>
          <p:cNvPr id="5" name="Рисунок 4"/>
          <p:cNvPicPr>
            <a:picLocks noChangeAspect="1"/>
          </p:cNvPicPr>
          <p:nvPr/>
        </p:nvPicPr>
        <p:blipFill>
          <a:blip r:embed="rId3"/>
          <a:stretch>
            <a:fillRect/>
          </a:stretch>
        </p:blipFill>
        <p:spPr>
          <a:xfrm>
            <a:off x="9942020" y="274166"/>
            <a:ext cx="1307473" cy="533398"/>
          </a:xfrm>
          <a:prstGeom prst="rect">
            <a:avLst/>
          </a:prstGeom>
        </p:spPr>
      </p:pic>
      <p:sp>
        <p:nvSpPr>
          <p:cNvPr id="6" name="Объект 2"/>
          <p:cNvSpPr>
            <a:spLocks noGrp="1"/>
          </p:cNvSpPr>
          <p:nvPr>
            <p:ph idx="1"/>
          </p:nvPr>
        </p:nvSpPr>
        <p:spPr>
          <a:xfrm>
            <a:off x="449263" y="1463675"/>
            <a:ext cx="11196868" cy="5020252"/>
          </a:xfrm>
        </p:spPr>
        <p:txBody>
          <a:bodyPr/>
          <a:lstStyle/>
          <a:p>
            <a:r>
              <a:rPr lang="ru-RU" sz="1800" dirty="0" smtClean="0">
                <a:solidFill>
                  <a:srgbClr val="0070C0"/>
                </a:solidFill>
              </a:rPr>
              <a:t>КДН</a:t>
            </a:r>
            <a:r>
              <a:rPr lang="ru-RU" sz="1800" dirty="0" smtClean="0"/>
              <a:t> принимает </a:t>
            </a:r>
            <a:r>
              <a:rPr lang="ru-RU" sz="1800" dirty="0"/>
              <a:t>решение о проведении комплексной реабилитации несовершеннолетнего. </a:t>
            </a:r>
            <a:endParaRPr lang="ru-RU" sz="1800" dirty="0" smtClean="0"/>
          </a:p>
          <a:p>
            <a:r>
              <a:rPr lang="ru-RU" sz="1800" dirty="0" smtClean="0"/>
              <a:t>Копия </a:t>
            </a:r>
            <a:r>
              <a:rPr lang="ru-RU" sz="1800" dirty="0"/>
              <a:t>решения о проведении комплексной реабилитации несовершеннолетнего в течение </a:t>
            </a:r>
            <a:r>
              <a:rPr lang="ru-RU" sz="1800" b="1" dirty="0" smtClean="0">
                <a:solidFill>
                  <a:srgbClr val="0070C0"/>
                </a:solidFill>
              </a:rPr>
              <a:t>3 рабочих </a:t>
            </a:r>
            <a:r>
              <a:rPr lang="ru-RU" sz="1800" b="1" dirty="0">
                <a:solidFill>
                  <a:srgbClr val="0070C0"/>
                </a:solidFill>
              </a:rPr>
              <a:t>дней</a:t>
            </a:r>
            <a:r>
              <a:rPr lang="ru-RU" sz="1800" dirty="0">
                <a:solidFill>
                  <a:srgbClr val="0070C0"/>
                </a:solidFill>
              </a:rPr>
              <a:t> </a:t>
            </a:r>
            <a:r>
              <a:rPr lang="ru-RU" sz="1800" dirty="0"/>
              <a:t>со дня его принятия направляется </a:t>
            </a:r>
            <a:r>
              <a:rPr lang="ru-RU" sz="1800" dirty="0" smtClean="0"/>
              <a:t>КДН в СПЦ по </a:t>
            </a:r>
            <a:r>
              <a:rPr lang="ru-RU" sz="1800" dirty="0"/>
              <a:t>месту жительства несовершеннолетнего, его законных представителей </a:t>
            </a:r>
            <a:r>
              <a:rPr lang="ru-RU" sz="1800" dirty="0" smtClean="0"/>
              <a:t>(представителя)/ заинтересованные стороны </a:t>
            </a:r>
            <a:endParaRPr lang="ru-RU" sz="1800" dirty="0"/>
          </a:p>
          <a:p>
            <a:r>
              <a:rPr lang="ru-RU" sz="1800" dirty="0" smtClean="0"/>
              <a:t>Учреждение </a:t>
            </a:r>
            <a:r>
              <a:rPr lang="ru-RU" sz="1800" dirty="0"/>
              <a:t>образования </a:t>
            </a:r>
            <a:r>
              <a:rPr lang="ru-RU" sz="1800" dirty="0" smtClean="0"/>
              <a:t>- в </a:t>
            </a:r>
            <a:r>
              <a:rPr lang="ru-RU" sz="1800" dirty="0"/>
              <a:t>течение </a:t>
            </a:r>
            <a:r>
              <a:rPr lang="ru-RU" sz="1800" b="1" dirty="0" smtClean="0">
                <a:solidFill>
                  <a:srgbClr val="0070C0"/>
                </a:solidFill>
              </a:rPr>
              <a:t>5 </a:t>
            </a:r>
            <a:r>
              <a:rPr lang="ru-RU" sz="1800" b="1" dirty="0">
                <a:solidFill>
                  <a:srgbClr val="0070C0"/>
                </a:solidFill>
              </a:rPr>
              <a:t>рабочих дней </a:t>
            </a:r>
            <a:r>
              <a:rPr lang="ru-RU" sz="1800" dirty="0"/>
              <a:t>со дня получения копии решения </a:t>
            </a:r>
            <a:r>
              <a:rPr lang="ru-RU" sz="1800" dirty="0" smtClean="0"/>
              <a:t>КДН - подготавливает </a:t>
            </a:r>
            <a:r>
              <a:rPr lang="ru-RU" sz="1800" dirty="0"/>
              <a:t>предложения по мероприятиям (первичной, завершающей) </a:t>
            </a:r>
            <a:r>
              <a:rPr lang="ru-RU" sz="1800" dirty="0" smtClean="0"/>
              <a:t>ИРП и </a:t>
            </a:r>
            <a:r>
              <a:rPr lang="ru-RU" sz="1800" u="sng" dirty="0">
                <a:solidFill>
                  <a:srgbClr val="0070C0"/>
                </a:solidFill>
              </a:rPr>
              <a:t>за подписью руководителя направляет </a:t>
            </a:r>
            <a:r>
              <a:rPr lang="ru-RU" sz="1800" dirty="0"/>
              <a:t>их в </a:t>
            </a:r>
            <a:r>
              <a:rPr lang="ru-RU" sz="1800" dirty="0" smtClean="0"/>
              <a:t>СПЦ </a:t>
            </a:r>
            <a:r>
              <a:rPr lang="ru-RU" sz="1800" dirty="0"/>
              <a:t>либо в детское </a:t>
            </a:r>
            <a:r>
              <a:rPr lang="ru-RU" sz="1800" dirty="0" err="1"/>
              <a:t>интернатное</a:t>
            </a:r>
            <a:r>
              <a:rPr lang="ru-RU" sz="1800" dirty="0"/>
              <a:t> учреждение. </a:t>
            </a:r>
            <a:endParaRPr lang="ru-RU" sz="1800" dirty="0" smtClean="0"/>
          </a:p>
          <a:p>
            <a:r>
              <a:rPr lang="ru-RU" sz="1800" dirty="0" smtClean="0"/>
              <a:t>Одновременно специалисты учреждения образования </a:t>
            </a:r>
            <a:r>
              <a:rPr lang="ru-RU" sz="1800" dirty="0" smtClean="0">
                <a:solidFill>
                  <a:srgbClr val="0070C0"/>
                </a:solidFill>
              </a:rPr>
              <a:t>передают </a:t>
            </a:r>
            <a:r>
              <a:rPr lang="ru-RU" sz="1800" dirty="0"/>
              <a:t>специалистам СПЦ копии: </a:t>
            </a:r>
            <a:r>
              <a:rPr lang="ru-RU" sz="1800" dirty="0" smtClean="0"/>
              <a:t> </a:t>
            </a:r>
            <a:r>
              <a:rPr lang="ru-RU" sz="1800" b="1" dirty="0" smtClean="0">
                <a:solidFill>
                  <a:srgbClr val="0070C0"/>
                </a:solidFill>
              </a:rPr>
              <a:t>программы  индивидуальной профилактической работы с </a:t>
            </a:r>
            <a:r>
              <a:rPr lang="ru-RU" sz="1800" b="1" dirty="0">
                <a:solidFill>
                  <a:srgbClr val="0070C0"/>
                </a:solidFill>
              </a:rPr>
              <a:t>обучающимся,</a:t>
            </a:r>
            <a:r>
              <a:rPr lang="ru-RU" sz="1800" dirty="0"/>
              <a:t> если в отношении его </a:t>
            </a:r>
            <a:r>
              <a:rPr lang="ru-RU" sz="1800" dirty="0" smtClean="0"/>
              <a:t> проводилась индивидуальная  профилактическая работа; психологической </a:t>
            </a:r>
            <a:r>
              <a:rPr lang="ru-RU" sz="1800" dirty="0">
                <a:solidFill>
                  <a:srgbClr val="0070C0"/>
                </a:solidFill>
              </a:rPr>
              <a:t>характеристики </a:t>
            </a:r>
            <a:r>
              <a:rPr lang="ru-RU" sz="1800" dirty="0" smtClean="0"/>
              <a:t>обучающегося; </a:t>
            </a:r>
            <a:r>
              <a:rPr lang="ru-RU" sz="1800" dirty="0" smtClean="0">
                <a:solidFill>
                  <a:srgbClr val="0070C0"/>
                </a:solidFill>
              </a:rPr>
              <a:t>аналитических </a:t>
            </a:r>
            <a:r>
              <a:rPr lang="ru-RU" sz="1800" dirty="0">
                <a:solidFill>
                  <a:srgbClr val="0070C0"/>
                </a:solidFill>
              </a:rPr>
              <a:t>справок </a:t>
            </a:r>
            <a:r>
              <a:rPr lang="ru-RU" sz="1800" dirty="0"/>
              <a:t>о результатах проделанной </a:t>
            </a:r>
            <a:r>
              <a:rPr lang="ru-RU" sz="1800" dirty="0" smtClean="0"/>
              <a:t>работы; иные </a:t>
            </a:r>
            <a:r>
              <a:rPr lang="ru-RU" sz="1800" dirty="0"/>
              <a:t>материалы. </a:t>
            </a:r>
            <a:endParaRPr lang="ru-RU" sz="1800" dirty="0" smtClean="0"/>
          </a:p>
          <a:p>
            <a:r>
              <a:rPr lang="ru-RU" sz="1800" dirty="0"/>
              <a:t>СПЦ (либо детское </a:t>
            </a:r>
            <a:r>
              <a:rPr lang="ru-RU" sz="1800" dirty="0" err="1"/>
              <a:t>интернатное</a:t>
            </a:r>
            <a:r>
              <a:rPr lang="ru-RU" sz="1800" dirty="0"/>
              <a:t> учреждение) после получения предложений от заинтересованных </a:t>
            </a:r>
            <a:r>
              <a:rPr lang="ru-RU" sz="1800" dirty="0" smtClean="0"/>
              <a:t>сторон, </a:t>
            </a:r>
            <a:r>
              <a:rPr lang="ru-RU" sz="1800" dirty="0"/>
              <a:t>но </a:t>
            </a:r>
            <a:r>
              <a:rPr lang="ru-RU" sz="1800" b="1" dirty="0">
                <a:solidFill>
                  <a:srgbClr val="0070C0"/>
                </a:solidFill>
              </a:rPr>
              <a:t>не позднее 15 рабочих дней</a:t>
            </a:r>
            <a:r>
              <a:rPr lang="ru-RU" sz="1800" dirty="0">
                <a:solidFill>
                  <a:srgbClr val="0070C0"/>
                </a:solidFill>
              </a:rPr>
              <a:t> со дня принятия решения КДН </a:t>
            </a:r>
            <a:r>
              <a:rPr lang="ru-RU" sz="1800" dirty="0"/>
              <a:t>о проведении комплексной реабилитации представляют первичную ИРП для утверждения председателем КДН </a:t>
            </a:r>
          </a:p>
          <a:p>
            <a:pPr marL="0" indent="0">
              <a:buNone/>
            </a:pPr>
            <a:endParaRPr lang="ru-RU" sz="2000" dirty="0" smtClean="0">
              <a:solidFill>
                <a:srgbClr val="295B0D"/>
              </a:solidFill>
            </a:endParaRPr>
          </a:p>
        </p:txBody>
      </p:sp>
    </p:spTree>
    <p:extLst>
      <p:ext uri="{BB962C8B-B14F-4D97-AF65-F5344CB8AC3E}">
        <p14:creationId xmlns:p14="http://schemas.microsoft.com/office/powerpoint/2010/main" val="1300892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p:txBody>
          <a:bodyPr>
            <a:normAutofit/>
          </a:bodyPr>
          <a:lstStyle/>
          <a:p>
            <a:r>
              <a:rPr lang="ru-RU" sz="3600" b="1" dirty="0" smtClean="0">
                <a:solidFill>
                  <a:srgbClr val="0070C0"/>
                </a:solidFill>
              </a:rPr>
              <a:t>Алгоритм действий  </a:t>
            </a:r>
            <a:endParaRPr lang="ru-RU" sz="3600" b="1" dirty="0">
              <a:solidFill>
                <a:srgbClr val="0070C0"/>
              </a:solidFill>
            </a:endParaRPr>
          </a:p>
        </p:txBody>
      </p:sp>
      <p:pic>
        <p:nvPicPr>
          <p:cNvPr id="5" name="Рисунок 4"/>
          <p:cNvPicPr>
            <a:picLocks noChangeAspect="1"/>
          </p:cNvPicPr>
          <p:nvPr/>
        </p:nvPicPr>
        <p:blipFill>
          <a:blip r:embed="rId3"/>
          <a:stretch>
            <a:fillRect/>
          </a:stretch>
        </p:blipFill>
        <p:spPr>
          <a:xfrm>
            <a:off x="9942020" y="274166"/>
            <a:ext cx="1307473" cy="533398"/>
          </a:xfrm>
          <a:prstGeom prst="rect">
            <a:avLst/>
          </a:prstGeom>
        </p:spPr>
      </p:pic>
      <p:sp>
        <p:nvSpPr>
          <p:cNvPr id="6" name="Объект 2"/>
          <p:cNvSpPr>
            <a:spLocks noGrp="1"/>
          </p:cNvSpPr>
          <p:nvPr>
            <p:ph idx="1"/>
          </p:nvPr>
        </p:nvSpPr>
        <p:spPr>
          <a:xfrm>
            <a:off x="449263" y="1463675"/>
            <a:ext cx="11196868" cy="5020252"/>
          </a:xfrm>
        </p:spPr>
        <p:txBody>
          <a:bodyPr/>
          <a:lstStyle/>
          <a:p>
            <a:r>
              <a:rPr lang="ru-RU" sz="2000" dirty="0" smtClean="0"/>
              <a:t>КДН в течение </a:t>
            </a:r>
            <a:r>
              <a:rPr lang="ru-RU" sz="2000" b="1" dirty="0" smtClean="0">
                <a:solidFill>
                  <a:srgbClr val="0070C0"/>
                </a:solidFill>
              </a:rPr>
              <a:t>3 рабочих дней </a:t>
            </a:r>
            <a:r>
              <a:rPr lang="ru-RU" sz="2000" dirty="0" smtClean="0">
                <a:solidFill>
                  <a:srgbClr val="0070C0"/>
                </a:solidFill>
              </a:rPr>
              <a:t>после утверждения первичной </a:t>
            </a:r>
            <a:r>
              <a:rPr lang="ru-RU" sz="2000" dirty="0" smtClean="0"/>
              <a:t>ИРП направляет ее копию законным представителям (представителю) несовершеннолетнего, заинтересованным сторонам; устанавливает периодичность анализа реализации первичной ИРП; заслушивает заинтересованные стороны о выполнении мероприятий первичной ИРП; принимает решения о необходимости внесения в первичную ИРП дополнений</a:t>
            </a:r>
          </a:p>
          <a:p>
            <a:pPr marL="0" indent="0">
              <a:buNone/>
            </a:pPr>
            <a:r>
              <a:rPr lang="ru-RU" sz="2000" b="1" dirty="0" smtClean="0"/>
              <a:t>Если в отношении несовершеннолетнего постановлен приговор/ принято судом решение о помещении его в специальное лечебно-воспитательное учреждение </a:t>
            </a:r>
          </a:p>
          <a:p>
            <a:r>
              <a:rPr lang="ru-RU" sz="2000" dirty="0" smtClean="0"/>
              <a:t>1. КДН в течение </a:t>
            </a:r>
            <a:r>
              <a:rPr lang="ru-RU" sz="2000" b="1" dirty="0" smtClean="0">
                <a:solidFill>
                  <a:srgbClr val="0070C0"/>
                </a:solidFill>
              </a:rPr>
              <a:t>5 рабочих дней </a:t>
            </a:r>
            <a:r>
              <a:rPr lang="ru-RU" sz="2000" dirty="0" smtClean="0">
                <a:solidFill>
                  <a:srgbClr val="0070C0"/>
                </a:solidFill>
              </a:rPr>
              <a:t>со дня вступления решения </a:t>
            </a:r>
            <a:r>
              <a:rPr lang="ru-RU" sz="2000" dirty="0" smtClean="0"/>
              <a:t>в законную силу направляет в специальное лечебно-воспитательное учреждение первичную ИРП и результаты ее реализации;</a:t>
            </a:r>
          </a:p>
          <a:p>
            <a:r>
              <a:rPr lang="ru-RU" sz="2000" dirty="0" smtClean="0"/>
              <a:t>2. информирует СПЦ по месту жительства о необходимости направления в течение </a:t>
            </a:r>
            <a:r>
              <a:rPr lang="ru-RU" sz="2000" b="1" dirty="0" smtClean="0">
                <a:solidFill>
                  <a:srgbClr val="0070C0"/>
                </a:solidFill>
              </a:rPr>
              <a:t>5 рабочих дней </a:t>
            </a:r>
            <a:r>
              <a:rPr lang="ru-RU" sz="2000" dirty="0" smtClean="0"/>
              <a:t>в специальное лечебно-воспитательное учреждение предложений по мероприятиям с законными представителями (законным представителем) несовершеннолетнего в период его пребывания в специальном лечебно-воспитательном учреждении. </a:t>
            </a:r>
          </a:p>
          <a:p>
            <a:pPr marL="0" indent="0">
              <a:buNone/>
            </a:pPr>
            <a:endParaRPr lang="ru-RU" sz="2000" dirty="0" smtClean="0">
              <a:solidFill>
                <a:srgbClr val="295B0D"/>
              </a:solidFill>
            </a:endParaRPr>
          </a:p>
        </p:txBody>
      </p:sp>
    </p:spTree>
    <p:extLst>
      <p:ext uri="{BB962C8B-B14F-4D97-AF65-F5344CB8AC3E}">
        <p14:creationId xmlns:p14="http://schemas.microsoft.com/office/powerpoint/2010/main" val="2590411801"/>
      </p:ext>
    </p:extLst>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rop">
  <a:themeElements>
    <a:clrScheme name="Синий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Углубление">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op" id="{EC9488ED-E761-4D60-9AC4-764D1FE2C171}" vid="{CE19780C-D67D-4C13-9DE9-A52BC3BA51B4}"/>
    </a:ext>
  </a:extLst>
</a:theme>
</file>

<file path=ppt/theme/theme3.xml><?xml version="1.0" encoding="utf-8"?>
<a:theme xmlns:a="http://schemas.openxmlformats.org/drawingml/2006/main" name="powerpoint-template-24">
  <a:themeElements>
    <a:clrScheme name="">
      <a:dk1>
        <a:srgbClr val="5F5F5F"/>
      </a:dk1>
      <a:lt1>
        <a:srgbClr val="FFFFFF"/>
      </a:lt1>
      <a:dk2>
        <a:srgbClr val="5F5F5F"/>
      </a:dk2>
      <a:lt2>
        <a:srgbClr val="478E00"/>
      </a:lt2>
      <a:accent1>
        <a:srgbClr val="5EA400"/>
      </a:accent1>
      <a:accent2>
        <a:srgbClr val="92CC00"/>
      </a:accent2>
      <a:accent3>
        <a:srgbClr val="FFFFFF"/>
      </a:accent3>
      <a:accent4>
        <a:srgbClr val="505050"/>
      </a:accent4>
      <a:accent5>
        <a:srgbClr val="B6CFAA"/>
      </a:accent5>
      <a:accent6>
        <a:srgbClr val="84B900"/>
      </a:accent6>
      <a:hlink>
        <a:srgbClr val="B3E00B"/>
      </a:hlink>
      <a:folHlink>
        <a:srgbClr val="D1D1D1"/>
      </a:folHlink>
    </a:clrScheme>
    <a:fontScheme name="powerpoint-template-24">
      <a:majorFont>
        <a:latin typeface="Microsoft Sans Serif"/>
        <a:ea typeface=""/>
        <a:cs typeface=""/>
      </a:majorFont>
      <a:minorFont>
        <a:latin typeface="Microsoft Sans Serif"/>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FBB240"/>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FE564C"/>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BB2A32"/>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E84A25"/>
        </a:lt2>
        <a:accent1>
          <a:srgbClr val="ED6A24"/>
        </a:accent1>
        <a:accent2>
          <a:srgbClr val="F99E1C"/>
        </a:accent2>
        <a:accent3>
          <a:srgbClr val="FFFFFF"/>
        </a:accent3>
        <a:accent4>
          <a:srgbClr val="404040"/>
        </a:accent4>
        <a:accent5>
          <a:srgbClr val="F4B9AC"/>
        </a:accent5>
        <a:accent6>
          <a:srgbClr val="E28F18"/>
        </a:accent6>
        <a:hlink>
          <a:srgbClr val="F1B54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AF5612"/>
        </a:lt2>
        <a:accent1>
          <a:srgbClr val="CB882F"/>
        </a:accent1>
        <a:accent2>
          <a:srgbClr val="E7C432"/>
        </a:accent2>
        <a:accent3>
          <a:srgbClr val="FFFFFF"/>
        </a:accent3>
        <a:accent4>
          <a:srgbClr val="404040"/>
        </a:accent4>
        <a:accent5>
          <a:srgbClr val="E2C3AD"/>
        </a:accent5>
        <a:accent6>
          <a:srgbClr val="D1B12C"/>
        </a:accent6>
        <a:hlink>
          <a:srgbClr val="EECA34"/>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9A5E40"/>
        </a:lt2>
        <a:accent1>
          <a:srgbClr val="AE7750"/>
        </a:accent1>
        <a:accent2>
          <a:srgbClr val="C08D60"/>
        </a:accent2>
        <a:accent3>
          <a:srgbClr val="FFFFFF"/>
        </a:accent3>
        <a:accent4>
          <a:srgbClr val="404040"/>
        </a:accent4>
        <a:accent5>
          <a:srgbClr val="D3BDB3"/>
        </a:accent5>
        <a:accent6>
          <a:srgbClr val="AE7F56"/>
        </a:accent6>
        <a:hlink>
          <a:srgbClr val="CCA47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D1BB77"/>
        </a:lt2>
        <a:accent1>
          <a:srgbClr val="DBBA87"/>
        </a:accent1>
        <a:accent2>
          <a:srgbClr val="E0B265"/>
        </a:accent2>
        <a:accent3>
          <a:srgbClr val="FFFFFF"/>
        </a:accent3>
        <a:accent4>
          <a:srgbClr val="404040"/>
        </a:accent4>
        <a:accent5>
          <a:srgbClr val="EAD9C3"/>
        </a:accent5>
        <a:accent6>
          <a:srgbClr val="CBA15B"/>
        </a:accent6>
        <a:hlink>
          <a:srgbClr val="E9C27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3D3D3"/>
        </a:folHlink>
      </a:clrScheme>
      <a:clrMap bg1="lt1" tx1="dk1" bg2="lt2" tx2="dk2" accent1="accent1" accent2="accent2" accent3="accent3" accent4="accent4" accent5="accent5" accent6="accent6" hlink="hlink" folHlink="folHlink"/>
    </a:extraClrScheme>
    <a:extraClrScheme>
      <a:clrScheme name="powerpoint-template-24 14">
        <a:dk1>
          <a:srgbClr val="FFFFFF"/>
        </a:dk1>
        <a:lt1>
          <a:srgbClr val="FFFFFF"/>
        </a:lt1>
        <a:dk2>
          <a:srgbClr val="FFFFFF"/>
        </a:dk2>
        <a:lt2>
          <a:srgbClr val="45762A"/>
        </a:lt2>
        <a:accent1>
          <a:srgbClr val="42934C"/>
        </a:accent1>
        <a:accent2>
          <a:srgbClr val="34B66A"/>
        </a:accent2>
        <a:accent3>
          <a:srgbClr val="FFFFFF"/>
        </a:accent3>
        <a:accent4>
          <a:srgbClr val="DADADA"/>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5">
        <a:dk1>
          <a:srgbClr val="FFFFFF"/>
        </a:dk1>
        <a:lt1>
          <a:srgbClr val="FFFFFF"/>
        </a:lt1>
        <a:dk2>
          <a:srgbClr val="FFFFFF"/>
        </a:dk2>
        <a:lt2>
          <a:srgbClr val="55A6FE"/>
        </a:lt2>
        <a:accent1>
          <a:srgbClr val="71BBFF"/>
        </a:accent1>
        <a:accent2>
          <a:srgbClr val="74CCFF"/>
        </a:accent2>
        <a:accent3>
          <a:srgbClr val="FFFFFF"/>
        </a:accent3>
        <a:accent4>
          <a:srgbClr val="DADADA"/>
        </a:accent4>
        <a:accent5>
          <a:srgbClr val="BBDAFF"/>
        </a:accent5>
        <a:accent6>
          <a:srgbClr val="68B9E7"/>
        </a:accent6>
        <a:hlink>
          <a:srgbClr val="94D8FF"/>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6">
        <a:dk1>
          <a:srgbClr val="FFFFFF"/>
        </a:dk1>
        <a:lt1>
          <a:srgbClr val="FFFFFF"/>
        </a:lt1>
        <a:dk2>
          <a:srgbClr val="FFFFFF"/>
        </a:dk2>
        <a:lt2>
          <a:srgbClr val="4BA1FF"/>
        </a:lt2>
        <a:accent1>
          <a:srgbClr val="5DB2FF"/>
        </a:accent1>
        <a:accent2>
          <a:srgbClr val="65C8FF"/>
        </a:accent2>
        <a:accent3>
          <a:srgbClr val="FFFFFF"/>
        </a:accent3>
        <a:accent4>
          <a:srgbClr val="DADADA"/>
        </a:accent4>
        <a:accent5>
          <a:srgbClr val="B6D5FF"/>
        </a:accent5>
        <a:accent6>
          <a:srgbClr val="5BB5E7"/>
        </a:accent6>
        <a:hlink>
          <a:srgbClr val="87E1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5.xml><?xml version="1.0" encoding="utf-8"?>
<a:theme xmlns:a="http://schemas.openxmlformats.org/drawingml/2006/main" name="Эркер">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Э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6.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3902</Words>
  <Application>Microsoft Office PowerPoint</Application>
  <PresentationFormat>Произвольный</PresentationFormat>
  <Paragraphs>510</Paragraphs>
  <Slides>65</Slides>
  <Notes>18</Notes>
  <HiddenSlides>1</HiddenSlides>
  <MMClips>0</MMClips>
  <ScaleCrop>false</ScaleCrop>
  <HeadingPairs>
    <vt:vector size="4" baseType="variant">
      <vt:variant>
        <vt:lpstr>Тема</vt:lpstr>
      </vt:variant>
      <vt:variant>
        <vt:i4>6</vt:i4>
      </vt:variant>
      <vt:variant>
        <vt:lpstr>Заголовки слайдов</vt:lpstr>
      </vt:variant>
      <vt:variant>
        <vt:i4>65</vt:i4>
      </vt:variant>
    </vt:vector>
  </HeadingPairs>
  <TitlesOfParts>
    <vt:vector size="71" baseType="lpstr">
      <vt:lpstr>Тема Office</vt:lpstr>
      <vt:lpstr>Crop</vt:lpstr>
      <vt:lpstr>powerpoint-template-24</vt:lpstr>
      <vt:lpstr>Office Theme</vt:lpstr>
      <vt:lpstr>Эркер</vt:lpstr>
      <vt:lpstr>1_Тема Office</vt:lpstr>
      <vt:lpstr>   14.01.2026</vt:lpstr>
      <vt:lpstr>Презентация PowerPoint</vt:lpstr>
      <vt:lpstr>Презентация PowerPoint</vt:lpstr>
      <vt:lpstr>Нормативные правовые документы </vt:lpstr>
      <vt:lpstr>Нормативные правовые документы </vt:lpstr>
      <vt:lpstr>Презентация PowerPoint</vt:lpstr>
      <vt:lpstr>ЭТАПЫ КОМПЛЕКСНОЙ РЕАБИЛИТАЦИИ </vt:lpstr>
      <vt:lpstr>Алгоритм действий  </vt:lpstr>
      <vt:lpstr>Алгоритм действий  </vt:lpstr>
      <vt:lpstr>Алгоритм действий </vt:lpstr>
      <vt:lpstr>Алгоритм действий  </vt:lpstr>
      <vt:lpstr> Начальный  этап – реализация первичной индивидуальной  реабилитационной программы  </vt:lpstr>
      <vt:lpstr> Начальный  этап – реализация первичной индивидуальной  реабилитационной программы  </vt:lpstr>
      <vt:lpstr>Алгоритм создания ИРП/ планирование</vt:lpstr>
      <vt:lpstr>  Характеристики индикаторов  </vt:lpstr>
      <vt:lpstr>  Виды индикаторов  </vt:lpstr>
      <vt:lpstr>  Примеры индикаторов  </vt:lpstr>
      <vt:lpstr>Презентация PowerPoint</vt:lpstr>
      <vt:lpstr>Презентация PowerPoint</vt:lpstr>
      <vt:lpstr> «Из опыта работы  ГУО «Социально-педагогический центр Молодечненского района»  с несовершеннолетними в отношении которых проводится  комплексная реабилитация»</vt:lpstr>
      <vt:lpstr>Нормативное обеспечение  деятельности по организации КР </vt:lpstr>
      <vt:lpstr>Презентация PowerPoint</vt:lpstr>
      <vt:lpstr>Презентация PowerPoint</vt:lpstr>
      <vt:lpstr>Заинтересованные органы и организации, учреждения образования  получив решение КДН в течение пяти рабочих дней  готовят предложения (согласно приложению 1 данного Положения) по мероприятиям для включения их в первичную индивидуальную реабилитационную программу</vt:lpstr>
      <vt:lpstr>Презентация PowerPoint</vt:lpstr>
      <vt:lpstr>   Одновременно с предложениями по мероприятиям в СПЦ предоставляются следующие документы: - психологическая характеристика несовершеннолетнего - информация о результатах проделанной работы в период ИПР    </vt:lpstr>
      <vt:lpstr>Презентация PowerPoint</vt:lpstr>
      <vt:lpstr>Презентация PowerPoint</vt:lpstr>
      <vt:lpstr> </vt:lpstr>
      <vt:lpstr>Презентация PowerPoint</vt:lpstr>
      <vt:lpstr>              Основания для прекращения  первичной индивидуальной реабилитационной  программы (ПИРП): истечение срока ; с применением принудительных мер воспитательного характера в виде помещения несовершеннолетнего в специальное лечебно (учебно)-воспитательное учреждение; достижение несовершеннолетним возраста восемнадцати лет; избрание меры в виде заключения несовершеннолетнего под стражу; осуждение несовершеннолетнего к наказанию в виде ареста или лишения свободы; - в случае смерти несовершеннолетнего; - объявление несовершеннолетнего умершим либо безвестно отсутствующим в определенном законодательстве порядке.  </vt:lpstr>
      <vt:lpstr>Положением закреплена форма предоставления информации о реализации мероприятий (первичной, завершающей) индивидуальной реабилитационной программы</vt:lpstr>
      <vt:lpstr> Данная информация предоставляется в КДН:   </vt:lpstr>
      <vt:lpstr>       Основные ошибки  при организации комплексной реабилитации выявленные в ходе осуществления контроля:      </vt:lpstr>
      <vt:lpstr>         КЛУБ  «Серпантин», объединяет в групповую  работу несовершеннолетних, в отношении которых проводится комплексная реабилитация             </vt:lpstr>
      <vt:lpstr>Презентация PowerPoint</vt:lpstr>
      <vt:lpstr>Презентация PowerPoint</vt:lpstr>
      <vt:lpstr>Презентация PowerPoint</vt:lpstr>
      <vt:lpstr>Диагностика психолога (пример)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Государственное учреждение образования  «Социально-педагогический центр Октябрьского района г. Гродно»</vt:lpstr>
      <vt:lpstr>Методы работы,  которые показали себя наиболее действенными в программах комплексной реабилитации  с  несовершеннолетними.  </vt:lpstr>
      <vt:lpstr>На базе государственного учреждения образования «Социально-педагогический центр Октябрьского района г. Гродно»  за 2025 год комплексная реабилитация проводилась в отношении  16 несовершеннолетних. </vt:lpstr>
      <vt:lpstr>В работе с несовершеннолетними специалисты центра используют индивидуальные и групповые формы работы.  </vt:lpstr>
      <vt:lpstr>ЦЕЛЬ: способствовать формированию  у подростков представления о жизненных ценностях, ценностного отношения к своей личности; способствовать развитию стремления к реализации личностного потенциала, саморазвитию, самопознания, поступать  в соответствии с собственным решением.</vt:lpstr>
      <vt:lpstr>       Упражнение, направленное на определение жизненных ценностей «РОМАШКА»</vt:lpstr>
      <vt:lpstr>УПРАЖНЕНИЕ, направленное на развитие  самопознания «4 КВАДРАТА»  </vt:lpstr>
      <vt:lpstr>УПРАЖНЕНИЕ, направленное  на поиск ресурса «+5» </vt:lpstr>
      <vt:lpstr>Упражнение , используемое  для проведения рефлексии «ВЕРТУШКА»</vt:lpstr>
      <vt:lpstr>Презентация PowerPoint</vt:lpstr>
      <vt:lpstr>Презентация PowerPoint</vt:lpstr>
      <vt:lpstr>"Предупреждение кризисных состояний несовершеннолетних в замещающих семьях и семьях, в которых признано наличие критериев и показателей социально опасного положения"</vt:lpstr>
      <vt:lpstr>Отзыв о проведении мероприятия Республиканской Методической площадки</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онлайн-семинар  «Преемственность в проведении социального расследования и работе с семьями, в которых признано наличие критериев и показателей социально опасного положения, после изменения места жительства»   05.11.2025</dc:title>
  <dc:creator>сергей</dc:creator>
  <cp:lastModifiedBy>Администратор</cp:lastModifiedBy>
  <cp:revision>21</cp:revision>
  <dcterms:created xsi:type="dcterms:W3CDTF">2025-11-01T11:00:45Z</dcterms:created>
  <dcterms:modified xsi:type="dcterms:W3CDTF">2026-01-14T11:38:14Z</dcterms:modified>
</cp:coreProperties>
</file>