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3" r:id="rId4"/>
    <p:sldId id="284" r:id="rId5"/>
    <p:sldId id="286" r:id="rId6"/>
    <p:sldId id="288" r:id="rId7"/>
    <p:sldId id="300" r:id="rId8"/>
    <p:sldId id="302" r:id="rId9"/>
    <p:sldId id="299" r:id="rId10"/>
    <p:sldId id="263" r:id="rId11"/>
    <p:sldId id="303" r:id="rId12"/>
    <p:sldId id="296" r:id="rId13"/>
    <p:sldId id="298" r:id="rId1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446"/>
    <a:srgbClr val="748C62"/>
    <a:srgbClr val="D0D9C9"/>
    <a:srgbClr val="A7B89A"/>
    <a:srgbClr val="FF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4660"/>
  </p:normalViewPr>
  <p:slideViewPr>
    <p:cSldViewPr>
      <p:cViewPr varScale="1">
        <p:scale>
          <a:sx n="145" d="100"/>
          <a:sy n="145" d="100"/>
        </p:scale>
        <p:origin x="41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8DA5F-2798-42AB-A813-D4C5D3F26D89}" type="doc">
      <dgm:prSet loTypeId="urn:microsoft.com/office/officeart/2008/layout/VerticalCurvedList" loCatId="list" qsTypeId="urn:microsoft.com/office/officeart/2005/8/quickstyle/simple4" qsCatId="simple" csTypeId="urn:microsoft.com/office/officeart/2005/8/colors/colorful3" csCatId="colorful" phldr="1"/>
      <dgm:spPr/>
      <dgm:t>
        <a:bodyPr/>
        <a:lstStyle/>
        <a:p>
          <a:endParaRPr lang="ru-RU"/>
        </a:p>
      </dgm:t>
    </dgm:pt>
    <dgm:pt modelId="{0D3B7C80-60A0-49F3-A49A-3D367894A59C}">
      <dgm:prSet custT="1"/>
      <dgm:spPr>
        <a:solidFill>
          <a:srgbClr val="A7B89A"/>
        </a:solidFill>
      </dgm:spPr>
      <dgm:t>
        <a:bodyPr/>
        <a:lstStyle/>
        <a:p>
          <a:r>
            <a:rPr lang="en-US" sz="2800" b="1" dirty="0" smtClean="0">
              <a:latin typeface="Times New Roman" panose="02020603050405020304" pitchFamily="18" charset="0"/>
              <a:cs typeface="Times New Roman" panose="02020603050405020304" pitchFamily="18" charset="0"/>
            </a:rPr>
            <a:t>2.</a:t>
          </a:r>
          <a:r>
            <a:rPr lang="ru-RU" sz="2800" b="1" dirty="0" smtClean="0">
              <a:latin typeface="Times New Roman" panose="02020603050405020304" pitchFamily="18" charset="0"/>
              <a:cs typeface="Times New Roman" panose="02020603050405020304" pitchFamily="18" charset="0"/>
            </a:rPr>
            <a:t>Демонстрация художественного или мультипликационного  фильма</a:t>
          </a:r>
          <a:endParaRPr lang="ru-RU" sz="2800" dirty="0">
            <a:solidFill>
              <a:schemeClr val="tx1"/>
            </a:solidFill>
            <a:latin typeface="Times New Roman" panose="02020603050405020304" pitchFamily="18" charset="0"/>
            <a:cs typeface="Times New Roman" panose="02020603050405020304" pitchFamily="18" charset="0"/>
          </a:endParaRPr>
        </a:p>
      </dgm:t>
    </dgm:pt>
    <dgm:pt modelId="{BE62A249-915D-4CB3-97E0-EC79B132677D}" type="parTrans" cxnId="{550F0892-72BD-40FC-A850-5008680C4BE4}">
      <dgm:prSet/>
      <dgm:spPr/>
      <dgm:t>
        <a:bodyPr/>
        <a:lstStyle/>
        <a:p>
          <a:endParaRPr lang="ru-RU">
            <a:latin typeface="Times New Roman" panose="02020603050405020304" pitchFamily="18" charset="0"/>
            <a:cs typeface="Times New Roman" panose="02020603050405020304" pitchFamily="18" charset="0"/>
          </a:endParaRPr>
        </a:p>
      </dgm:t>
    </dgm:pt>
    <dgm:pt modelId="{8BD880EB-29F4-418B-97E7-D0478F3D452E}" type="sibTrans" cxnId="{550F0892-72BD-40FC-A850-5008680C4BE4}">
      <dgm:prSet/>
      <dgm:spPr/>
      <dgm:t>
        <a:bodyPr/>
        <a:lstStyle/>
        <a:p>
          <a:endParaRPr lang="ru-RU">
            <a:latin typeface="Times New Roman" panose="02020603050405020304" pitchFamily="18" charset="0"/>
            <a:cs typeface="Times New Roman" panose="02020603050405020304" pitchFamily="18" charset="0"/>
          </a:endParaRPr>
        </a:p>
      </dgm:t>
    </dgm:pt>
    <dgm:pt modelId="{4C93C545-7FB8-4DDD-AE86-A28D62E1ECB1}">
      <dgm:prSet/>
      <dgm:spPr/>
      <dgm:t>
        <a:bodyPr/>
        <a:lstStyle/>
        <a:p>
          <a:r>
            <a:rPr lang="ru-RU" dirty="0" smtClean="0">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 Вступительное слово педагога перед </a:t>
          </a:r>
          <a:r>
            <a:rPr lang="ru-RU" b="1" dirty="0" err="1" smtClean="0">
              <a:latin typeface="Times New Roman" panose="02020603050405020304" pitchFamily="18" charset="0"/>
              <a:cs typeface="Times New Roman" panose="02020603050405020304" pitchFamily="18" charset="0"/>
            </a:rPr>
            <a:t>кинопоказом</a:t>
          </a:r>
          <a:endParaRPr lang="ru-RU" b="1" dirty="0" smtClean="0">
            <a:latin typeface="Times New Roman" panose="02020603050405020304" pitchFamily="18" charset="0"/>
            <a:cs typeface="Times New Roman" panose="02020603050405020304" pitchFamily="18" charset="0"/>
          </a:endParaRPr>
        </a:p>
      </dgm:t>
    </dgm:pt>
    <dgm:pt modelId="{C7B046A7-8B34-420B-887A-4C553F2F36AA}" type="parTrans" cxnId="{BB936033-62C4-4962-BE9B-080A618969A8}">
      <dgm:prSet/>
      <dgm:spPr/>
      <dgm:t>
        <a:bodyPr/>
        <a:lstStyle/>
        <a:p>
          <a:endParaRPr lang="ru-RU">
            <a:latin typeface="Times New Roman" panose="02020603050405020304" pitchFamily="18" charset="0"/>
            <a:cs typeface="Times New Roman" panose="02020603050405020304" pitchFamily="18" charset="0"/>
          </a:endParaRPr>
        </a:p>
      </dgm:t>
    </dgm:pt>
    <dgm:pt modelId="{544C7A47-CF99-4C5A-A36D-14FCF0AA03C1}" type="sibTrans" cxnId="{BB936033-62C4-4962-BE9B-080A618969A8}">
      <dgm:prSet/>
      <dgm:spPr/>
      <dgm:t>
        <a:bodyPr/>
        <a:lstStyle/>
        <a:p>
          <a:endParaRPr lang="ru-RU">
            <a:latin typeface="Times New Roman" panose="02020603050405020304" pitchFamily="18" charset="0"/>
            <a:cs typeface="Times New Roman" panose="02020603050405020304" pitchFamily="18" charset="0"/>
          </a:endParaRPr>
        </a:p>
      </dgm:t>
    </dgm:pt>
    <dgm:pt modelId="{AEE60007-228C-4497-BA43-3D319410EE0B}">
      <dgm:prSet/>
      <dgm:spPr/>
      <dgm:t>
        <a:bodyPr/>
        <a:lstStyle/>
        <a:p>
          <a:r>
            <a:rPr lang="ru-RU" dirty="0" smtClean="0">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Обсуждение фильма после просмотра, дискуссия</a:t>
          </a:r>
          <a:endParaRPr lang="ru-RU" dirty="0">
            <a:latin typeface="Times New Roman" panose="02020603050405020304" pitchFamily="18" charset="0"/>
            <a:cs typeface="Times New Roman" panose="02020603050405020304" pitchFamily="18" charset="0"/>
          </a:endParaRPr>
        </a:p>
      </dgm:t>
    </dgm:pt>
    <dgm:pt modelId="{1909E315-3C94-4509-86EB-D73EE6A1E181}" type="parTrans" cxnId="{F309F7D4-D520-47FF-BA5F-AD8D682F2FDA}">
      <dgm:prSet/>
      <dgm:spPr/>
      <dgm:t>
        <a:bodyPr/>
        <a:lstStyle/>
        <a:p>
          <a:endParaRPr lang="ru-RU">
            <a:latin typeface="Times New Roman" panose="02020603050405020304" pitchFamily="18" charset="0"/>
            <a:cs typeface="Times New Roman" panose="02020603050405020304" pitchFamily="18" charset="0"/>
          </a:endParaRPr>
        </a:p>
      </dgm:t>
    </dgm:pt>
    <dgm:pt modelId="{66AACD51-4C38-411F-8D1B-55F32176DEF6}" type="sibTrans" cxnId="{F309F7D4-D520-47FF-BA5F-AD8D682F2FDA}">
      <dgm:prSet/>
      <dgm:spPr/>
      <dgm:t>
        <a:bodyPr/>
        <a:lstStyle/>
        <a:p>
          <a:endParaRPr lang="ru-RU">
            <a:latin typeface="Times New Roman" panose="02020603050405020304" pitchFamily="18" charset="0"/>
            <a:cs typeface="Times New Roman" panose="02020603050405020304" pitchFamily="18" charset="0"/>
          </a:endParaRPr>
        </a:p>
      </dgm:t>
    </dgm:pt>
    <dgm:pt modelId="{81D96091-0F53-4DF1-B832-287551680B59}" type="pres">
      <dgm:prSet presAssocID="{7A08DA5F-2798-42AB-A813-D4C5D3F26D89}" presName="Name0" presStyleCnt="0">
        <dgm:presLayoutVars>
          <dgm:chMax val="7"/>
          <dgm:chPref val="7"/>
          <dgm:dir/>
        </dgm:presLayoutVars>
      </dgm:prSet>
      <dgm:spPr/>
      <dgm:t>
        <a:bodyPr/>
        <a:lstStyle/>
        <a:p>
          <a:endParaRPr lang="ru-RU"/>
        </a:p>
      </dgm:t>
    </dgm:pt>
    <dgm:pt modelId="{DE05ECCE-8708-4481-8BCC-AC63862B15EC}" type="pres">
      <dgm:prSet presAssocID="{7A08DA5F-2798-42AB-A813-D4C5D3F26D89}" presName="Name1" presStyleCnt="0"/>
      <dgm:spPr/>
    </dgm:pt>
    <dgm:pt modelId="{9C22C1AA-4137-4CED-8874-606AAE68CB4C}" type="pres">
      <dgm:prSet presAssocID="{7A08DA5F-2798-42AB-A813-D4C5D3F26D89}" presName="cycle" presStyleCnt="0"/>
      <dgm:spPr/>
    </dgm:pt>
    <dgm:pt modelId="{A20B4876-0CB3-489D-9045-D678220DEEAB}" type="pres">
      <dgm:prSet presAssocID="{7A08DA5F-2798-42AB-A813-D4C5D3F26D89}" presName="srcNode" presStyleLbl="node1" presStyleIdx="0" presStyleCnt="3"/>
      <dgm:spPr/>
    </dgm:pt>
    <dgm:pt modelId="{5A97AE77-489F-449F-BC4B-0D1344952CAE}" type="pres">
      <dgm:prSet presAssocID="{7A08DA5F-2798-42AB-A813-D4C5D3F26D89}" presName="conn" presStyleLbl="parChTrans1D2" presStyleIdx="0" presStyleCnt="1"/>
      <dgm:spPr/>
      <dgm:t>
        <a:bodyPr/>
        <a:lstStyle/>
        <a:p>
          <a:endParaRPr lang="ru-RU"/>
        </a:p>
      </dgm:t>
    </dgm:pt>
    <dgm:pt modelId="{D9848B4F-65BC-4518-926F-C561799E4E3B}" type="pres">
      <dgm:prSet presAssocID="{7A08DA5F-2798-42AB-A813-D4C5D3F26D89}" presName="extraNode" presStyleLbl="node1" presStyleIdx="0" presStyleCnt="3"/>
      <dgm:spPr/>
    </dgm:pt>
    <dgm:pt modelId="{32B2554C-D65E-4E4B-AAE2-A25915E8514E}" type="pres">
      <dgm:prSet presAssocID="{7A08DA5F-2798-42AB-A813-D4C5D3F26D89}" presName="dstNode" presStyleLbl="node1" presStyleIdx="0" presStyleCnt="3"/>
      <dgm:spPr/>
    </dgm:pt>
    <dgm:pt modelId="{CFD7276C-F8A3-4949-A749-EAA8D7F6F6EA}" type="pres">
      <dgm:prSet presAssocID="{4C93C545-7FB8-4DDD-AE86-A28D62E1ECB1}" presName="text_1" presStyleLbl="node1" presStyleIdx="0" presStyleCnt="3">
        <dgm:presLayoutVars>
          <dgm:bulletEnabled val="1"/>
        </dgm:presLayoutVars>
      </dgm:prSet>
      <dgm:spPr/>
      <dgm:t>
        <a:bodyPr/>
        <a:lstStyle/>
        <a:p>
          <a:endParaRPr lang="ru-RU"/>
        </a:p>
      </dgm:t>
    </dgm:pt>
    <dgm:pt modelId="{DF61B035-49FA-4C15-9ABD-0813A4FB5D25}" type="pres">
      <dgm:prSet presAssocID="{4C93C545-7FB8-4DDD-AE86-A28D62E1ECB1}" presName="accent_1" presStyleCnt="0"/>
      <dgm:spPr/>
    </dgm:pt>
    <dgm:pt modelId="{941D84D0-3803-4DFA-9892-1FD163E704F4}" type="pres">
      <dgm:prSet presAssocID="{4C93C545-7FB8-4DDD-AE86-A28D62E1ECB1}" presName="accentRepeatNode" presStyleLbl="solidFgAcc1" presStyleIdx="0" presStyleCnt="3"/>
      <dgm:spPr/>
    </dgm:pt>
    <dgm:pt modelId="{006D6491-2D24-4465-8882-F7A5F6543AD3}" type="pres">
      <dgm:prSet presAssocID="{0D3B7C80-60A0-49F3-A49A-3D367894A59C}" presName="text_2" presStyleLbl="node1" presStyleIdx="1" presStyleCnt="3" custScaleY="126910">
        <dgm:presLayoutVars>
          <dgm:bulletEnabled val="1"/>
        </dgm:presLayoutVars>
      </dgm:prSet>
      <dgm:spPr/>
      <dgm:t>
        <a:bodyPr/>
        <a:lstStyle/>
        <a:p>
          <a:endParaRPr lang="ru-RU"/>
        </a:p>
      </dgm:t>
    </dgm:pt>
    <dgm:pt modelId="{D071B3A4-BDAB-4E9B-BBE1-54C9DCB9263F}" type="pres">
      <dgm:prSet presAssocID="{0D3B7C80-60A0-49F3-A49A-3D367894A59C}" presName="accent_2" presStyleCnt="0"/>
      <dgm:spPr/>
    </dgm:pt>
    <dgm:pt modelId="{46C08921-173A-4F60-B8BB-84B20DB529FB}" type="pres">
      <dgm:prSet presAssocID="{0D3B7C80-60A0-49F3-A49A-3D367894A59C}" presName="accentRepeatNode" presStyleLbl="solidFgAcc1" presStyleIdx="1" presStyleCnt="3"/>
      <dgm:spPr>
        <a:noFill/>
      </dgm:spPr>
    </dgm:pt>
    <dgm:pt modelId="{DC1317A4-8BDD-4875-9303-4B52501A9EBA}" type="pres">
      <dgm:prSet presAssocID="{AEE60007-228C-4497-BA43-3D319410EE0B}" presName="text_3" presStyleLbl="node1" presStyleIdx="2" presStyleCnt="3">
        <dgm:presLayoutVars>
          <dgm:bulletEnabled val="1"/>
        </dgm:presLayoutVars>
      </dgm:prSet>
      <dgm:spPr/>
      <dgm:t>
        <a:bodyPr/>
        <a:lstStyle/>
        <a:p>
          <a:endParaRPr lang="ru-RU"/>
        </a:p>
      </dgm:t>
    </dgm:pt>
    <dgm:pt modelId="{6E1216EC-751B-43CA-851D-9D3735B381DC}" type="pres">
      <dgm:prSet presAssocID="{AEE60007-228C-4497-BA43-3D319410EE0B}" presName="accent_3" presStyleCnt="0"/>
      <dgm:spPr/>
    </dgm:pt>
    <dgm:pt modelId="{495CE684-00C7-4F67-BFAB-BC01E2FBB4C7}" type="pres">
      <dgm:prSet presAssocID="{AEE60007-228C-4497-BA43-3D319410EE0B}" presName="accentRepeatNode" presStyleLbl="solidFgAcc1" presStyleIdx="2" presStyleCnt="3"/>
      <dgm:spPr/>
    </dgm:pt>
  </dgm:ptLst>
  <dgm:cxnLst>
    <dgm:cxn modelId="{F82D5C35-D435-40A5-A599-8EE48EB104A7}" type="presOf" srcId="{4C93C545-7FB8-4DDD-AE86-A28D62E1ECB1}" destId="{CFD7276C-F8A3-4949-A749-EAA8D7F6F6EA}" srcOrd="0" destOrd="0" presId="urn:microsoft.com/office/officeart/2008/layout/VerticalCurvedList"/>
    <dgm:cxn modelId="{F309F7D4-D520-47FF-BA5F-AD8D682F2FDA}" srcId="{7A08DA5F-2798-42AB-A813-D4C5D3F26D89}" destId="{AEE60007-228C-4497-BA43-3D319410EE0B}" srcOrd="2" destOrd="0" parTransId="{1909E315-3C94-4509-86EB-D73EE6A1E181}" sibTransId="{66AACD51-4C38-411F-8D1B-55F32176DEF6}"/>
    <dgm:cxn modelId="{FEC6E570-B24D-4138-93D6-05921F507305}" type="presOf" srcId="{7A08DA5F-2798-42AB-A813-D4C5D3F26D89}" destId="{81D96091-0F53-4DF1-B832-287551680B59}" srcOrd="0" destOrd="0" presId="urn:microsoft.com/office/officeart/2008/layout/VerticalCurvedList"/>
    <dgm:cxn modelId="{AEF25288-6190-4153-B1B4-684261BDE51F}" type="presOf" srcId="{0D3B7C80-60A0-49F3-A49A-3D367894A59C}" destId="{006D6491-2D24-4465-8882-F7A5F6543AD3}" srcOrd="0" destOrd="0" presId="urn:microsoft.com/office/officeart/2008/layout/VerticalCurvedList"/>
    <dgm:cxn modelId="{B1B23898-4D80-46DA-9C99-5CA257C639F2}" type="presOf" srcId="{AEE60007-228C-4497-BA43-3D319410EE0B}" destId="{DC1317A4-8BDD-4875-9303-4B52501A9EBA}" srcOrd="0" destOrd="0" presId="urn:microsoft.com/office/officeart/2008/layout/VerticalCurvedList"/>
    <dgm:cxn modelId="{550F0892-72BD-40FC-A850-5008680C4BE4}" srcId="{7A08DA5F-2798-42AB-A813-D4C5D3F26D89}" destId="{0D3B7C80-60A0-49F3-A49A-3D367894A59C}" srcOrd="1" destOrd="0" parTransId="{BE62A249-915D-4CB3-97E0-EC79B132677D}" sibTransId="{8BD880EB-29F4-418B-97E7-D0478F3D452E}"/>
    <dgm:cxn modelId="{BB936033-62C4-4962-BE9B-080A618969A8}" srcId="{7A08DA5F-2798-42AB-A813-D4C5D3F26D89}" destId="{4C93C545-7FB8-4DDD-AE86-A28D62E1ECB1}" srcOrd="0" destOrd="0" parTransId="{C7B046A7-8B34-420B-887A-4C553F2F36AA}" sibTransId="{544C7A47-CF99-4C5A-A36D-14FCF0AA03C1}"/>
    <dgm:cxn modelId="{81C5E2FB-3B94-463B-AE2A-1695243BDB59}" type="presOf" srcId="{544C7A47-CF99-4C5A-A36D-14FCF0AA03C1}" destId="{5A97AE77-489F-449F-BC4B-0D1344952CAE}" srcOrd="0" destOrd="0" presId="urn:microsoft.com/office/officeart/2008/layout/VerticalCurvedList"/>
    <dgm:cxn modelId="{B49588AA-4982-4EDA-AE4A-3C67A6AA9275}" type="presParOf" srcId="{81D96091-0F53-4DF1-B832-287551680B59}" destId="{DE05ECCE-8708-4481-8BCC-AC63862B15EC}" srcOrd="0" destOrd="0" presId="urn:microsoft.com/office/officeart/2008/layout/VerticalCurvedList"/>
    <dgm:cxn modelId="{50376445-B65A-47EE-99AD-2F40F4BC4E88}" type="presParOf" srcId="{DE05ECCE-8708-4481-8BCC-AC63862B15EC}" destId="{9C22C1AA-4137-4CED-8874-606AAE68CB4C}" srcOrd="0" destOrd="0" presId="urn:microsoft.com/office/officeart/2008/layout/VerticalCurvedList"/>
    <dgm:cxn modelId="{BDCF600B-4E24-4401-A05B-8A2C6BBEDA83}" type="presParOf" srcId="{9C22C1AA-4137-4CED-8874-606AAE68CB4C}" destId="{A20B4876-0CB3-489D-9045-D678220DEEAB}" srcOrd="0" destOrd="0" presId="urn:microsoft.com/office/officeart/2008/layout/VerticalCurvedList"/>
    <dgm:cxn modelId="{C0772455-FDDD-405F-B3B3-DF2658264754}" type="presParOf" srcId="{9C22C1AA-4137-4CED-8874-606AAE68CB4C}" destId="{5A97AE77-489F-449F-BC4B-0D1344952CAE}" srcOrd="1" destOrd="0" presId="urn:microsoft.com/office/officeart/2008/layout/VerticalCurvedList"/>
    <dgm:cxn modelId="{BE56DDB6-6758-48B0-95DB-A0440ACF7AD9}" type="presParOf" srcId="{9C22C1AA-4137-4CED-8874-606AAE68CB4C}" destId="{D9848B4F-65BC-4518-926F-C561799E4E3B}" srcOrd="2" destOrd="0" presId="urn:microsoft.com/office/officeart/2008/layout/VerticalCurvedList"/>
    <dgm:cxn modelId="{6221DF21-96F3-401C-B569-A94C59B3CE71}" type="presParOf" srcId="{9C22C1AA-4137-4CED-8874-606AAE68CB4C}" destId="{32B2554C-D65E-4E4B-AAE2-A25915E8514E}" srcOrd="3" destOrd="0" presId="urn:microsoft.com/office/officeart/2008/layout/VerticalCurvedList"/>
    <dgm:cxn modelId="{718FC3E7-1939-4EA0-99EF-495864E17F30}" type="presParOf" srcId="{DE05ECCE-8708-4481-8BCC-AC63862B15EC}" destId="{CFD7276C-F8A3-4949-A749-EAA8D7F6F6EA}" srcOrd="1" destOrd="0" presId="urn:microsoft.com/office/officeart/2008/layout/VerticalCurvedList"/>
    <dgm:cxn modelId="{28302BAD-C037-45C7-A728-5A22C89FCFE5}" type="presParOf" srcId="{DE05ECCE-8708-4481-8BCC-AC63862B15EC}" destId="{DF61B035-49FA-4C15-9ABD-0813A4FB5D25}" srcOrd="2" destOrd="0" presId="urn:microsoft.com/office/officeart/2008/layout/VerticalCurvedList"/>
    <dgm:cxn modelId="{F24E0D75-D6B7-4270-81ED-8AF16FCCF5B8}" type="presParOf" srcId="{DF61B035-49FA-4C15-9ABD-0813A4FB5D25}" destId="{941D84D0-3803-4DFA-9892-1FD163E704F4}" srcOrd="0" destOrd="0" presId="urn:microsoft.com/office/officeart/2008/layout/VerticalCurvedList"/>
    <dgm:cxn modelId="{3CF3CE2A-DA29-4F28-802B-9CD865556E44}" type="presParOf" srcId="{DE05ECCE-8708-4481-8BCC-AC63862B15EC}" destId="{006D6491-2D24-4465-8882-F7A5F6543AD3}" srcOrd="3" destOrd="0" presId="urn:microsoft.com/office/officeart/2008/layout/VerticalCurvedList"/>
    <dgm:cxn modelId="{E8CA87E5-828C-4F1C-8071-BBA2601F0B97}" type="presParOf" srcId="{DE05ECCE-8708-4481-8BCC-AC63862B15EC}" destId="{D071B3A4-BDAB-4E9B-BBE1-54C9DCB9263F}" srcOrd="4" destOrd="0" presId="urn:microsoft.com/office/officeart/2008/layout/VerticalCurvedList"/>
    <dgm:cxn modelId="{60015446-53B9-44F7-927D-A5A461B9991F}" type="presParOf" srcId="{D071B3A4-BDAB-4E9B-BBE1-54C9DCB9263F}" destId="{46C08921-173A-4F60-B8BB-84B20DB529FB}" srcOrd="0" destOrd="0" presId="urn:microsoft.com/office/officeart/2008/layout/VerticalCurvedList"/>
    <dgm:cxn modelId="{11B68F76-7DF4-4514-80F8-97BC2C260590}" type="presParOf" srcId="{DE05ECCE-8708-4481-8BCC-AC63862B15EC}" destId="{DC1317A4-8BDD-4875-9303-4B52501A9EBA}" srcOrd="5" destOrd="0" presId="urn:microsoft.com/office/officeart/2008/layout/VerticalCurvedList"/>
    <dgm:cxn modelId="{A59D2840-607F-4B75-973A-76E2AABFDA85}" type="presParOf" srcId="{DE05ECCE-8708-4481-8BCC-AC63862B15EC}" destId="{6E1216EC-751B-43CA-851D-9D3735B381DC}" srcOrd="6" destOrd="0" presId="urn:microsoft.com/office/officeart/2008/layout/VerticalCurvedList"/>
    <dgm:cxn modelId="{D4181D51-268C-4178-9C79-B8C9463FCC81}" type="presParOf" srcId="{6E1216EC-751B-43CA-851D-9D3735B381DC}" destId="{495CE684-00C7-4F67-BFAB-BC01E2FBB4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E5BE4-6865-4958-98AB-B04E8F41855A}" type="datetimeFigureOut">
              <a:rPr lang="ru-RU" smtClean="0"/>
              <a:pPr/>
              <a:t>10.03.2025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1921D-9A8C-4619-AC19-4AAB3CEE5342}" type="slidenum">
              <a:rPr lang="ru-RU" smtClean="0"/>
              <a:pPr/>
              <a:t>‹#›</a:t>
            </a:fld>
            <a:endParaRPr lang="ru-RU"/>
          </a:p>
        </p:txBody>
      </p:sp>
    </p:spTree>
    <p:extLst>
      <p:ext uri="{BB962C8B-B14F-4D97-AF65-F5344CB8AC3E}">
        <p14:creationId xmlns:p14="http://schemas.microsoft.com/office/powerpoint/2010/main" val="34687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10.03.2025</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347" y="4443958"/>
            <a:ext cx="6952254" cy="584775"/>
          </a:xfrm>
          <a:prstGeom prst="rect">
            <a:avLst/>
          </a:prstGeom>
          <a:noFill/>
        </p:spPr>
        <p:txBody>
          <a:bodyPr wrap="square" rtlCol="0">
            <a:spAutoFit/>
          </a:bodyPr>
          <a:lstStyle/>
          <a:p>
            <a:r>
              <a:rPr lang="ru-RU" sz="1600" dirty="0">
                <a:solidFill>
                  <a:schemeClr val="bg1"/>
                </a:solidFill>
                <a:latin typeface="Times New Roman" pitchFamily="18" charset="0"/>
                <a:cs typeface="Times New Roman" pitchFamily="18" charset="0"/>
              </a:rPr>
              <a:t>Плех Е.В., заведующий отделом профилактики и комплексной реабилитации  ГУО «Гомельский городской социально-педагогический центр»</a:t>
            </a:r>
          </a:p>
        </p:txBody>
      </p:sp>
      <p:sp>
        <p:nvSpPr>
          <p:cNvPr id="7" name="Прямоугольник 6"/>
          <p:cNvSpPr/>
          <p:nvPr/>
        </p:nvSpPr>
        <p:spPr>
          <a:xfrm>
            <a:off x="1295636" y="152668"/>
            <a:ext cx="7776864" cy="307777"/>
          </a:xfrm>
          <a:prstGeom prst="rect">
            <a:avLst/>
          </a:prstGeom>
        </p:spPr>
        <p:txBody>
          <a:bodyPr wrap="square">
            <a:spAutoFit/>
          </a:bodyPr>
          <a:lstStyle/>
          <a:p>
            <a:pPr algn="ctr"/>
            <a:r>
              <a:rPr lang="ru-RU" sz="1400" dirty="0">
                <a:solidFill>
                  <a:schemeClr val="bg1"/>
                </a:solidFill>
                <a:latin typeface="Arial" panose="020B0604020202020204" pitchFamily="34" charset="0"/>
                <a:cs typeface="Arial" panose="020B0604020202020204" pitchFamily="34" charset="0"/>
              </a:rPr>
              <a:t>ГУО «Гомельский городской социально-педагогический центр»</a:t>
            </a:r>
            <a:endParaRPr lang="ru-RU" sz="1400" dirty="0">
              <a:solidFill>
                <a:schemeClr val="bg1"/>
              </a:solidFill>
              <a:latin typeface="Times New Roman" pitchFamily="18" charset="0"/>
              <a:cs typeface="Times New Roman" pitchFamily="18" charset="0"/>
            </a:endParaRPr>
          </a:p>
        </p:txBody>
      </p:sp>
      <p:pic>
        <p:nvPicPr>
          <p:cNvPr id="1026" name="Picture 2" descr="C:\Users\Admin\Desktop\aeab10ba2581fa3cc734d071e46a3eda.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
            <a:ext cx="925150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4445" y="1498260"/>
            <a:ext cx="6815110" cy="2062103"/>
          </a:xfrm>
          <a:prstGeom prst="rect">
            <a:avLst/>
          </a:prstGeom>
          <a:ln w="38100">
            <a:solidFill>
              <a:srgbClr val="536446"/>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i="1" dirty="0" smtClean="0">
                <a:solidFill>
                  <a:srgbClr val="748C62"/>
                </a:solidFill>
                <a:latin typeface="Times New Roman" panose="02020603050405020304" pitchFamily="18" charset="0"/>
                <a:cs typeface="Times New Roman" panose="02020603050405020304" pitchFamily="18" charset="0"/>
              </a:rPr>
              <a:t>Родительский </a:t>
            </a:r>
            <a:r>
              <a:rPr lang="ru-RU" sz="2000" b="1" i="1" dirty="0" err="1" smtClean="0">
                <a:solidFill>
                  <a:srgbClr val="748C62"/>
                </a:solidFill>
                <a:latin typeface="Times New Roman" panose="02020603050405020304" pitchFamily="18" charset="0"/>
                <a:cs typeface="Times New Roman" panose="02020603050405020304" pitchFamily="18" charset="0"/>
              </a:rPr>
              <a:t>киноклуб</a:t>
            </a:r>
            <a:r>
              <a:rPr lang="ru-RU" sz="2000" b="1" i="1" dirty="0" smtClean="0">
                <a:solidFill>
                  <a:srgbClr val="748C62"/>
                </a:solidFill>
                <a:latin typeface="Times New Roman" panose="02020603050405020304" pitchFamily="18" charset="0"/>
                <a:cs typeface="Times New Roman" panose="02020603050405020304" pitchFamily="18" charset="0"/>
              </a:rPr>
              <a:t> «Диалог» </a:t>
            </a:r>
          </a:p>
          <a:p>
            <a:pPr algn="ctr"/>
            <a:r>
              <a:rPr lang="ru-RU" sz="2000" b="1" i="1" dirty="0" smtClean="0">
                <a:solidFill>
                  <a:srgbClr val="748C62"/>
                </a:solidFill>
                <a:latin typeface="Times New Roman" panose="02020603050405020304" pitchFamily="18" charset="0"/>
                <a:cs typeface="Times New Roman" panose="02020603050405020304" pitchFamily="18" charset="0"/>
              </a:rPr>
              <a:t>как эффективная форма работы </a:t>
            </a:r>
          </a:p>
          <a:p>
            <a:pPr algn="ctr"/>
            <a:r>
              <a:rPr lang="ru-RU" sz="2000" b="1" i="1" dirty="0" smtClean="0">
                <a:solidFill>
                  <a:srgbClr val="748C62"/>
                </a:solidFill>
                <a:latin typeface="Times New Roman" panose="02020603050405020304" pitchFamily="18" charset="0"/>
                <a:cs typeface="Times New Roman" panose="02020603050405020304" pitchFamily="18" charset="0"/>
              </a:rPr>
              <a:t>с законными представителями несовершеннолетних, </a:t>
            </a:r>
          </a:p>
          <a:p>
            <a:pPr algn="ctr"/>
            <a:r>
              <a:rPr lang="ru-RU" sz="2000" b="1" i="1" dirty="0" smtClean="0">
                <a:solidFill>
                  <a:srgbClr val="748C62"/>
                </a:solidFill>
                <a:latin typeface="Times New Roman" panose="02020603050405020304" pitchFamily="18" charset="0"/>
                <a:cs typeface="Times New Roman" panose="02020603050405020304" pitchFamily="18" charset="0"/>
              </a:rPr>
              <a:t>направленная на обеспечение</a:t>
            </a:r>
          </a:p>
          <a:p>
            <a:pPr algn="ctr"/>
            <a:r>
              <a:rPr lang="ru-RU" sz="2000" b="1" i="1" dirty="0" smtClean="0">
                <a:solidFill>
                  <a:srgbClr val="748C62"/>
                </a:solidFill>
                <a:latin typeface="Times New Roman" panose="02020603050405020304" pitchFamily="18" charset="0"/>
                <a:cs typeface="Times New Roman" panose="02020603050405020304" pitchFamily="18" charset="0"/>
              </a:rPr>
              <a:t> психологически безопасной социальной среды</a:t>
            </a:r>
          </a:p>
          <a:p>
            <a:pPr algn="ctr"/>
            <a:endParaRPr lang="ru-RU" sz="2800" b="1" i="1" dirty="0">
              <a:solidFill>
                <a:srgbClr val="748C62"/>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59415" y="81866"/>
            <a:ext cx="4854396" cy="690890"/>
          </a:xfrm>
          <a:prstGeom prst="rect">
            <a:avLst/>
          </a:prstGeom>
          <a:ln w="38100">
            <a:solidFill>
              <a:srgbClr val="748C6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15616" y="61397"/>
            <a:ext cx="6516724" cy="646331"/>
          </a:xfrm>
          <a:prstGeom prst="rect">
            <a:avLst/>
          </a:prstGeom>
          <a:noFill/>
        </p:spPr>
        <p:txBody>
          <a:bodyPr wrap="square" rtlCol="0">
            <a:spAutoFit/>
          </a:bodyPr>
          <a:lstStyle/>
          <a:p>
            <a:pPr algn="ctr"/>
            <a:r>
              <a:rPr lang="ru-RU" sz="1200" b="1" i="1" dirty="0" smtClean="0">
                <a:solidFill>
                  <a:srgbClr val="748C62"/>
                </a:solidFill>
                <a:latin typeface="Times New Roman" panose="02020603050405020304" pitchFamily="18" charset="0"/>
                <a:cs typeface="Times New Roman" panose="02020603050405020304" pitchFamily="18" charset="0"/>
              </a:rPr>
              <a:t>Отдел образования, спорта и туризма администрации </a:t>
            </a:r>
          </a:p>
          <a:p>
            <a:pPr algn="ctr"/>
            <a:r>
              <a:rPr lang="ru-RU" sz="1200" b="1" i="1" dirty="0" smtClean="0">
                <a:solidFill>
                  <a:srgbClr val="748C62"/>
                </a:solidFill>
                <a:latin typeface="Times New Roman" panose="02020603050405020304" pitchFamily="18" charset="0"/>
                <a:cs typeface="Times New Roman" panose="02020603050405020304" pitchFamily="18" charset="0"/>
              </a:rPr>
              <a:t>Железнодорожного района г. Гомеля</a:t>
            </a:r>
          </a:p>
          <a:p>
            <a:pPr algn="ctr"/>
            <a:r>
              <a:rPr lang="ru-RU" sz="1200" b="1" i="1" dirty="0" smtClean="0">
                <a:solidFill>
                  <a:srgbClr val="748C62"/>
                </a:solidFill>
                <a:latin typeface="Times New Roman" panose="02020603050405020304" pitchFamily="18" charset="0"/>
                <a:cs typeface="Times New Roman" panose="02020603050405020304" pitchFamily="18" charset="0"/>
              </a:rPr>
              <a:t>ГУО «Средняя школа №44 имени Н.А. Лебедева г. Гомеля»</a:t>
            </a:r>
            <a:endParaRPr lang="ru-RU" sz="1200" b="1" i="1" dirty="0">
              <a:solidFill>
                <a:srgbClr val="748C62"/>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398232" y="3966156"/>
            <a:ext cx="3528393" cy="504056"/>
          </a:xfrm>
          <a:prstGeom prst="rect">
            <a:avLst/>
          </a:prstGeom>
          <a:ln>
            <a:solidFill>
              <a:srgbClr val="748C6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solidFill>
                <a:srgbClr val="748C62"/>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35549" y="4162435"/>
            <a:ext cx="6048418" cy="307777"/>
          </a:xfrm>
          <a:prstGeom prst="rect">
            <a:avLst/>
          </a:prstGeom>
          <a:noFill/>
        </p:spPr>
        <p:txBody>
          <a:bodyPr wrap="square" rtlCol="0">
            <a:spAutoFit/>
          </a:bodyPr>
          <a:lstStyle/>
          <a:p>
            <a:pPr indent="457200"/>
            <a:r>
              <a:rPr lang="ru-RU" sz="1400" b="1" i="1" dirty="0" smtClean="0">
                <a:solidFill>
                  <a:srgbClr val="748C62"/>
                </a:solidFill>
                <a:latin typeface="Times New Roman" panose="02020603050405020304" pitchFamily="18" charset="0"/>
                <a:cs typeface="Times New Roman" panose="02020603050405020304" pitchFamily="18" charset="0"/>
              </a:rPr>
              <a:t>Свириденко Н.А., социальный педагог </a:t>
            </a:r>
            <a:endParaRPr lang="ru-RU" sz="1400" b="1" i="1" dirty="0">
              <a:solidFill>
                <a:srgbClr val="748C6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431540" y="123478"/>
            <a:ext cx="8280920" cy="369332"/>
          </a:xfrm>
          <a:prstGeom prst="rect">
            <a:avLst/>
          </a:prstGeom>
          <a:noFill/>
        </p:spPr>
        <p:txBody>
          <a:bodyPr wrap="square" rtlCol="0">
            <a:spAutoFit/>
          </a:bodyPr>
          <a:lstStyle/>
          <a:p>
            <a:r>
              <a:rPr lang="ru-RU" dirty="0" smtClean="0"/>
              <a:t> </a:t>
            </a:r>
            <a:endParaRPr lang="ru-RU" dirty="0"/>
          </a:p>
        </p:txBody>
      </p:sp>
      <p:pic>
        <p:nvPicPr>
          <p:cNvPr id="13318" name="Picture 6" descr="C:\Users\Admin\Downloads\pngwing.com - 2023-04-19T135058.79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2786">
            <a:off x="6342237" y="2275036"/>
            <a:ext cx="2513227" cy="3012208"/>
          </a:xfrm>
          <a:prstGeom prst="rect">
            <a:avLst/>
          </a:prstGeom>
          <a:noFill/>
          <a:extLst>
            <a:ext uri="{909E8E84-426E-40DD-AFC4-6F175D3DCCD1}">
              <a14:hiddenFill xmlns:a14="http://schemas.microsoft.com/office/drawing/2010/main">
                <a:solidFill>
                  <a:srgbClr val="FFFFFF"/>
                </a:solidFill>
              </a14:hiddenFill>
            </a:ext>
          </a:extLst>
        </p:spPr>
      </p:pic>
      <p:sp>
        <p:nvSpPr>
          <p:cNvPr id="15361" name="Rectangle 1"/>
          <p:cNvSpPr>
            <a:spLocks noChangeArrowheads="1"/>
          </p:cNvSpPr>
          <p:nvPr/>
        </p:nvSpPr>
        <p:spPr bwMode="auto">
          <a:xfrm>
            <a:off x="142844" y="479154"/>
            <a:ext cx="8286808"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Практическое задание для родителей.</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Обведите карандашом контур своей руки, на каждом пальце напишите свои материнские качества. В центре ладони изобразите символ – чем является для вас Материнство. Порассуждайте, что вы нарисовали? Что это значит для вас? Соответствуют ли указанные вами качества нарисованному образу? Нравится ли вам ваш рисунок? Ели нет, как его можно изменить? Что можно добавить, что убрать?      </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5362" name="Rectangle 2"/>
          <p:cNvSpPr>
            <a:spLocks noChangeArrowheads="1"/>
          </p:cNvSpPr>
          <p:nvPr/>
        </p:nvSpPr>
        <p:spPr bwMode="auto">
          <a:xfrm>
            <a:off x="156078" y="2527968"/>
            <a:ext cx="5857916" cy="2062103"/>
          </a:xfrm>
          <a:prstGeom prst="rect">
            <a:avLst/>
          </a:prstGeom>
          <a:solidFill>
            <a:srgbClr val="FFFFFF"/>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kumimoji="0" lang="ru-RU" sz="16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Саморефлексия</a:t>
            </a:r>
            <a:r>
              <a:rPr kumimoji="0" lang="ru-RU"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выводы:</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Какие важные темы затронули мы сегодня? </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 это соотносится с вашей жизнью? </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Какие ощущения вызвала у вас наша встреча? </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Получили ли Вы удовлетворение от сегодняшнего занятия?</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-На ваш взгляд, фильм «Мама!» - провал или шедевр?</a:t>
            </a:r>
            <a:b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br>
            <a: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r>
            <a:br>
              <a:rPr kumimoji="0" lang="ru-RU" sz="16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b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3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c350c71fc51ba3e0ddb5120997ecee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67769" y="-1632730"/>
            <a:ext cx="4515968" cy="846043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stretch>
            <a:fillRect/>
          </a:stretch>
        </p:blipFill>
        <p:spPr>
          <a:xfrm>
            <a:off x="1763688" y="1131590"/>
            <a:ext cx="2556848" cy="3224072"/>
          </a:xfrm>
          <a:prstGeom prst="rect">
            <a:avLst/>
          </a:prstGeom>
          <a:ln>
            <a:noFill/>
          </a:ln>
          <a:effectLst>
            <a:softEdge rad="112500"/>
          </a:effectLst>
        </p:spPr>
      </p:pic>
      <p:pic>
        <p:nvPicPr>
          <p:cNvPr id="6" name="Рисунок 5"/>
          <p:cNvPicPr>
            <a:picLocks noChangeAspect="1"/>
          </p:cNvPicPr>
          <p:nvPr/>
        </p:nvPicPr>
        <p:blipFill>
          <a:blip r:embed="rId4" cstate="print"/>
          <a:stretch>
            <a:fillRect/>
          </a:stretch>
        </p:blipFill>
        <p:spPr>
          <a:xfrm>
            <a:off x="4788024" y="1644646"/>
            <a:ext cx="2654625" cy="1905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6027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97010618aea7f9c197ea7c6c989bb5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73882" y="-3026617"/>
            <a:ext cx="5143500" cy="1119673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235949"/>
            <a:ext cx="8352928" cy="1024045"/>
          </a:xfrm>
          <a:prstGeom prst="rect">
            <a:avLst/>
          </a:prstGeom>
          <a:ln w="57150">
            <a:solidFill>
              <a:srgbClr val="536446"/>
            </a:solidFill>
          </a:ln>
        </p:spPr>
        <p:style>
          <a:lnRef idx="1">
            <a:schemeClr val="accent3"/>
          </a:lnRef>
          <a:fillRef idx="2">
            <a:schemeClr val="accent3"/>
          </a:fillRef>
          <a:effectRef idx="1">
            <a:schemeClr val="accent3"/>
          </a:effectRef>
          <a:fontRef idx="minor">
            <a:schemeClr val="dk1"/>
          </a:fontRef>
        </p:style>
        <p:txBody>
          <a:bodyPr rtlCol="0" anchor="ctr"/>
          <a:lstStyle/>
          <a:p>
            <a:pPr algn="ctr">
              <a:buFont typeface="Wingdings" panose="05000000000000000000" pitchFamily="2" charset="2"/>
              <a:buChar char="v"/>
              <a:defRPr/>
            </a:pPr>
            <a:r>
              <a:rPr lang="ru-RU" sz="2800" b="1" dirty="0" smtClean="0">
                <a:solidFill>
                  <a:schemeClr val="accent4">
                    <a:lumMod val="50000"/>
                  </a:schemeClr>
                </a:solidFill>
                <a:latin typeface="Times New Roman" panose="02020603050405020304" pitchFamily="18" charset="0"/>
                <a:cs typeface="Times New Roman" panose="02020603050405020304" pitchFamily="18" charset="0"/>
              </a:rPr>
              <a:t>Как стать участником нашего </a:t>
            </a:r>
            <a:r>
              <a:rPr lang="ru-RU" sz="2800" b="1" dirty="0" err="1" smtClean="0">
                <a:solidFill>
                  <a:schemeClr val="accent4">
                    <a:lumMod val="50000"/>
                  </a:schemeClr>
                </a:solidFill>
                <a:latin typeface="Times New Roman" panose="02020603050405020304" pitchFamily="18" charset="0"/>
                <a:cs typeface="Times New Roman" panose="02020603050405020304" pitchFamily="18" charset="0"/>
              </a:rPr>
              <a:t>киноклуба</a:t>
            </a:r>
            <a:r>
              <a:rPr lang="ru-RU" sz="2800" b="1" dirty="0" smtClean="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Скругленный прямоугольник 5"/>
          <p:cNvSpPr/>
          <p:nvPr/>
        </p:nvSpPr>
        <p:spPr>
          <a:xfrm>
            <a:off x="195737" y="1571618"/>
            <a:ext cx="8640960" cy="30003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buFont typeface="Wingdings" panose="05000000000000000000" pitchFamily="2" charset="2"/>
              <a:buChar char="v"/>
              <a:defRPr/>
            </a:pP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1. Запишитесь у классного руководителя или напишите в школьной группе телеграмм</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t.me</a:t>
            </a:r>
            <a:r>
              <a:rPr lang="en-US" sz="2400" b="1" dirty="0" smtClean="0">
                <a:solidFill>
                  <a:srgbClr val="002060"/>
                </a:solidFill>
                <a:latin typeface="Times New Roman" panose="02020603050405020304" pitchFamily="18" charset="0"/>
                <a:cs typeface="Times New Roman" panose="02020603050405020304" pitchFamily="18" charset="0"/>
              </a:rPr>
              <a:t>/school44jdroo</a:t>
            </a: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 в личные сообщения администратору</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nadezhda_sviridenko</a:t>
            </a: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defRPr/>
            </a:pP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2. Участвуйте в заседаниях и мероприятиях.</a:t>
            </a:r>
          </a:p>
          <a:p>
            <a:pPr algn="just">
              <a:buFont typeface="Wingdings" panose="05000000000000000000" pitchFamily="2" charset="2"/>
              <a:buChar char="v"/>
              <a:defRPr/>
            </a:pPr>
            <a:r>
              <a:rPr lang="ru-RU" sz="2400" b="1" dirty="0" smtClean="0">
                <a:solidFill>
                  <a:schemeClr val="accent2">
                    <a:lumMod val="75000"/>
                  </a:schemeClr>
                </a:solidFill>
                <a:latin typeface="Times New Roman" panose="02020603050405020304" pitchFamily="18" charset="0"/>
                <a:cs typeface="Times New Roman" panose="02020603050405020304" pitchFamily="18" charset="0"/>
              </a:rPr>
              <a:t>3. Приносите свои идеи для будущих просмотров в </a:t>
            </a:r>
            <a:r>
              <a:rPr lang="ru-RU" sz="2400" b="1" dirty="0" err="1" smtClean="0">
                <a:solidFill>
                  <a:schemeClr val="accent2">
                    <a:lumMod val="75000"/>
                  </a:schemeClr>
                </a:solidFill>
                <a:latin typeface="Times New Roman" panose="02020603050405020304" pitchFamily="18" charset="0"/>
                <a:cs typeface="Times New Roman" panose="02020603050405020304" pitchFamily="18" charset="0"/>
              </a:rPr>
              <a:t>киноклубе</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2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53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ownloads\e04a7ea5d70fd509e3fa481ba70d8e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4007" cy="512820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Desktop\f8fe5b9ee8f459b9577c25e9a7461c9f.jpg"/>
          <p:cNvPicPr>
            <a:picLocks noChangeAspect="1" noChangeArrowheads="1"/>
          </p:cNvPicPr>
          <p:nvPr/>
        </p:nvPicPr>
        <p:blipFill rotWithShape="1">
          <a:blip r:embed="rId3">
            <a:extLst>
              <a:ext uri="{28A0092B-C50C-407E-A947-70E740481C1C}">
                <a14:useLocalDpi xmlns:a14="http://schemas.microsoft.com/office/drawing/2010/main" val="0"/>
              </a:ext>
            </a:extLst>
          </a:blip>
          <a:srcRect t="10578" b="25276"/>
          <a:stretch/>
        </p:blipFill>
        <p:spPr bwMode="auto">
          <a:xfrm>
            <a:off x="4644007" y="486405"/>
            <a:ext cx="4392489" cy="454928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2910" y="1643056"/>
            <a:ext cx="3357585" cy="1200329"/>
          </a:xfrm>
          <a:prstGeom prst="rect">
            <a:avLst/>
          </a:prstGeom>
        </p:spPr>
        <p:txBody>
          <a:bodyPr wrap="square">
            <a:spAutoFit/>
          </a:bodyPr>
          <a:lstStyle/>
          <a:p>
            <a:pPr algn="ctr"/>
            <a:r>
              <a:rPr lang="ru-RU" sz="3600" b="1" dirty="0" smtClean="0">
                <a:solidFill>
                  <a:srgbClr val="002060"/>
                </a:solidFill>
              </a:rPr>
              <a:t>Присоединяйся </a:t>
            </a:r>
          </a:p>
          <a:p>
            <a:pPr algn="ctr"/>
            <a:r>
              <a:rPr lang="ru-RU" sz="3600" b="1" dirty="0" smtClean="0">
                <a:solidFill>
                  <a:srgbClr val="002060"/>
                </a:solidFill>
              </a:rPr>
              <a:t>к нам</a:t>
            </a:r>
            <a:r>
              <a:rPr lang="ru-RU" sz="3600" dirty="0" smtClean="0">
                <a:solidFill>
                  <a:srgbClr val="002060"/>
                </a:solidFill>
              </a:rPr>
              <a:t>!</a:t>
            </a:r>
            <a:endParaRPr lang="ru-RU" sz="3600" dirty="0">
              <a:solidFill>
                <a:srgbClr val="002060"/>
              </a:solidFill>
            </a:endParaRPr>
          </a:p>
        </p:txBody>
      </p:sp>
      <p:sp>
        <p:nvSpPr>
          <p:cNvPr id="5" name="Прямоугольник 4"/>
          <p:cNvSpPr/>
          <p:nvPr/>
        </p:nvSpPr>
        <p:spPr>
          <a:xfrm>
            <a:off x="5214942" y="1285866"/>
            <a:ext cx="3571900" cy="2554545"/>
          </a:xfrm>
          <a:prstGeom prst="rect">
            <a:avLst/>
          </a:prstGeom>
        </p:spPr>
        <p:txBody>
          <a:bodyPr wrap="square">
            <a:spAutoFit/>
          </a:bodyPr>
          <a:lstStyle/>
          <a:p>
            <a:pPr algn="ctr"/>
            <a:r>
              <a:rPr lang="ru-RU" sz="4000" dirty="0" smtClean="0">
                <a:solidFill>
                  <a:schemeClr val="accent5">
                    <a:lumMod val="50000"/>
                  </a:schemeClr>
                </a:solidFill>
              </a:rPr>
              <a:t>Вместе создадим особенный мир!</a:t>
            </a:r>
            <a:endParaRPr lang="ru-RU" sz="4000" dirty="0">
              <a:solidFill>
                <a:schemeClr val="accent5">
                  <a:lumMod val="50000"/>
                </a:schemeClr>
              </a:solidFill>
            </a:endParaRPr>
          </a:p>
        </p:txBody>
      </p:sp>
    </p:spTree>
    <p:extLst>
      <p:ext uri="{BB962C8B-B14F-4D97-AF65-F5344CB8AC3E}">
        <p14:creationId xmlns:p14="http://schemas.microsoft.com/office/powerpoint/2010/main" val="397649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15616" y="611693"/>
            <a:ext cx="7342964" cy="228283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pic>
        <p:nvPicPr>
          <p:cNvPr id="3075" name="Picture 3" descr="C:\Users\Admin\Desktop\51a5e9c8697137a77bd33a0f2bbf8e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00250" y="-2000251"/>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0136" y="242899"/>
            <a:ext cx="8856984" cy="830997"/>
          </a:xfrm>
          <a:prstGeom prst="rect">
            <a:avLst/>
          </a:prstGeom>
          <a:noFill/>
        </p:spPr>
        <p:txBody>
          <a:bodyPr wrap="square" rtlCol="0">
            <a:spAutoFit/>
          </a:bodyPr>
          <a:lstStyle/>
          <a:p>
            <a:pPr algn="ctr"/>
            <a:r>
              <a:rPr lang="ru-RU" sz="1600" b="1" i="1" dirty="0" smtClean="0">
                <a:solidFill>
                  <a:srgbClr val="536446"/>
                </a:solidFill>
                <a:latin typeface="Times New Roman" panose="02020603050405020304" pitchFamily="18" charset="0"/>
                <a:cs typeface="Times New Roman" panose="02020603050405020304" pitchFamily="18" charset="0"/>
              </a:rPr>
              <a:t>Свириденко Надежда Анатольевна,</a:t>
            </a:r>
          </a:p>
          <a:p>
            <a:pPr algn="ctr"/>
            <a:r>
              <a:rPr lang="ru-RU" sz="1600" b="1" i="1" dirty="0" smtClean="0">
                <a:solidFill>
                  <a:srgbClr val="536446"/>
                </a:solidFill>
                <a:latin typeface="Times New Roman" panose="02020603050405020304" pitchFamily="18" charset="0"/>
                <a:cs typeface="Times New Roman" panose="02020603050405020304" pitchFamily="18" charset="0"/>
              </a:rPr>
              <a:t>педагог социальный высшей квалификационной категории </a:t>
            </a:r>
          </a:p>
          <a:p>
            <a:pPr algn="ctr"/>
            <a:r>
              <a:rPr lang="ru-RU" sz="1600" b="1" i="1" dirty="0" smtClean="0">
                <a:solidFill>
                  <a:srgbClr val="536446"/>
                </a:solidFill>
                <a:latin typeface="Times New Roman" panose="02020603050405020304" pitchFamily="18" charset="0"/>
                <a:cs typeface="Times New Roman" panose="02020603050405020304" pitchFamily="18" charset="0"/>
              </a:rPr>
              <a:t>ГУО «Средняя школа №44 имени Н.А. Лебедева г. Гомеля»</a:t>
            </a:r>
            <a:endParaRPr lang="ru-RU" sz="1600" b="1" i="1" dirty="0">
              <a:solidFill>
                <a:srgbClr val="53644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7504" y="1347949"/>
            <a:ext cx="6223718" cy="3323987"/>
          </a:xfrm>
          <a:prstGeom prst="rect">
            <a:avLst/>
          </a:prstGeom>
          <a:noFill/>
        </p:spPr>
        <p:txBody>
          <a:bodyPr wrap="square" rtlCol="0">
            <a:spAutoFit/>
          </a:bodyPr>
          <a:lstStyle/>
          <a:p>
            <a:pPr algn="just"/>
            <a:r>
              <a:rPr lang="ru-RU" sz="1500" b="1" i="1" dirty="0">
                <a:solidFill>
                  <a:srgbClr val="536446"/>
                </a:solidFill>
                <a:latin typeface="Times New Roman" panose="02020603050405020304" pitchFamily="18" charset="0"/>
                <a:cs typeface="Times New Roman" panose="02020603050405020304" pitchFamily="18" charset="0"/>
              </a:rPr>
              <a:t>       </a:t>
            </a:r>
            <a:r>
              <a:rPr lang="ru-RU" sz="1500" b="1" i="1" dirty="0" smtClean="0">
                <a:solidFill>
                  <a:srgbClr val="536446"/>
                </a:solidFill>
                <a:latin typeface="Times New Roman" panose="02020603050405020304" pitchFamily="18" charset="0"/>
                <a:cs typeface="Times New Roman" panose="02020603050405020304" pitchFamily="18" charset="0"/>
              </a:rPr>
              <a:t>Стаж в должности социального педагога – 25 лет</a:t>
            </a:r>
            <a:endParaRPr lang="en-US" sz="1500" b="1" i="1" dirty="0" smtClean="0">
              <a:solidFill>
                <a:srgbClr val="536446"/>
              </a:solidFill>
              <a:latin typeface="Times New Roman" panose="02020603050405020304" pitchFamily="18" charset="0"/>
              <a:cs typeface="Times New Roman" panose="02020603050405020304" pitchFamily="18" charset="0"/>
            </a:endParaRPr>
          </a:p>
          <a:p>
            <a:pPr algn="just"/>
            <a:endParaRPr lang="ru-RU" sz="1500" b="1" i="1" dirty="0" smtClean="0">
              <a:solidFill>
                <a:srgbClr val="536446"/>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500" b="1" i="1" dirty="0" smtClean="0">
                <a:solidFill>
                  <a:srgbClr val="536446"/>
                </a:solidFill>
                <a:latin typeface="Times New Roman" panose="02020603050405020304" pitchFamily="18" charset="0"/>
                <a:cs typeface="Times New Roman" panose="02020603050405020304" pitchFamily="18" charset="0"/>
              </a:rPr>
              <a:t> </a:t>
            </a:r>
            <a:r>
              <a:rPr lang="ru-RU" sz="1500" b="1" i="1" dirty="0" smtClean="0">
                <a:solidFill>
                  <a:srgbClr val="536446"/>
                </a:solidFill>
                <a:latin typeface="Times New Roman" panose="02020603050405020304" pitchFamily="18" charset="0"/>
                <a:cs typeface="Times New Roman" panose="02020603050405020304" pitchFamily="18" charset="0"/>
              </a:rPr>
              <a:t>Руководитель школьной службы медиации «</a:t>
            </a:r>
            <a:r>
              <a:rPr lang="en-US" sz="1500" b="1" i="1" dirty="0" smtClean="0">
                <a:solidFill>
                  <a:srgbClr val="536446"/>
                </a:solidFill>
                <a:latin typeface="Times New Roman" panose="02020603050405020304" pitchFamily="18" charset="0"/>
                <a:cs typeface="Times New Roman" panose="02020603050405020304" pitchFamily="18" charset="0"/>
              </a:rPr>
              <a:t>PRO-</a:t>
            </a:r>
            <a:r>
              <a:rPr lang="ru-RU" sz="1500" b="1" i="1" dirty="0" smtClean="0">
                <a:solidFill>
                  <a:srgbClr val="536446"/>
                </a:solidFill>
                <a:latin typeface="Times New Roman" panose="02020603050405020304" pitchFamily="18" charset="0"/>
                <a:cs typeface="Times New Roman" panose="02020603050405020304" pitchFamily="18" charset="0"/>
              </a:rPr>
              <a:t>мир»</a:t>
            </a:r>
          </a:p>
          <a:p>
            <a:pPr marL="285750" indent="-285750" algn="just">
              <a:buFont typeface="Wingdings" panose="05000000000000000000" pitchFamily="2" charset="2"/>
              <a:buChar char="ü"/>
            </a:pPr>
            <a:r>
              <a:rPr lang="ru-RU" sz="1500" b="1" i="1" dirty="0" smtClean="0">
                <a:solidFill>
                  <a:srgbClr val="536446"/>
                </a:solidFill>
                <a:latin typeface="Times New Roman" panose="02020603050405020304" pitchFamily="18" charset="0"/>
                <a:cs typeface="Times New Roman" panose="02020603050405020304" pitchFamily="18" charset="0"/>
              </a:rPr>
              <a:t>Ментор республиканского экспериментального проекта «Апробация модели создания дружественной и поддерживающей среды в учреждении образования»</a:t>
            </a:r>
          </a:p>
          <a:p>
            <a:pPr marL="285750" indent="-285750" algn="just">
              <a:buFont typeface="Wingdings" panose="05000000000000000000" pitchFamily="2" charset="2"/>
              <a:buChar char="ü"/>
            </a:pPr>
            <a:r>
              <a:rPr lang="ru-RU" sz="1500" b="1" i="1" dirty="0" smtClean="0">
                <a:solidFill>
                  <a:srgbClr val="536446"/>
                </a:solidFill>
                <a:latin typeface="Times New Roman" panose="02020603050405020304" pitchFamily="18" charset="0"/>
                <a:cs typeface="Times New Roman" panose="02020603050405020304" pitchFamily="18" charset="0"/>
              </a:rPr>
              <a:t>Участник республиканской экспериментальной программы «Школа как пространство доверия»</a:t>
            </a:r>
          </a:p>
          <a:p>
            <a:pPr marL="285750" indent="-285750" algn="just">
              <a:buFont typeface="Wingdings" panose="05000000000000000000" pitchFamily="2" charset="2"/>
              <a:buChar char="ü"/>
            </a:pPr>
            <a:r>
              <a:rPr lang="ru-RU" sz="1500" b="1" i="1" dirty="0" smtClean="0">
                <a:solidFill>
                  <a:srgbClr val="536446"/>
                </a:solidFill>
                <a:latin typeface="Times New Roman" panose="02020603050405020304" pitchFamily="18" charset="0"/>
                <a:cs typeface="Times New Roman" panose="02020603050405020304" pitchFamily="18" charset="0"/>
              </a:rPr>
              <a:t>Награждена дипломом Института психологии БГПУ «Лучший эксперт по созданию дружественной и поддерживающей среды в школе» (2024)</a:t>
            </a:r>
          </a:p>
          <a:p>
            <a:pPr marL="285750" indent="-285750" algn="just">
              <a:buFont typeface="Wingdings" panose="05000000000000000000" pitchFamily="2" charset="2"/>
              <a:buChar char="ü"/>
            </a:pPr>
            <a:r>
              <a:rPr lang="ru-RU" sz="1500" b="1" i="1" dirty="0" smtClean="0">
                <a:solidFill>
                  <a:srgbClr val="536446"/>
                </a:solidFill>
                <a:latin typeface="Times New Roman" panose="02020603050405020304" pitchFamily="18" charset="0"/>
                <a:cs typeface="Times New Roman" panose="02020603050405020304" pitchFamily="18" charset="0"/>
              </a:rPr>
              <a:t>Спикер областных, республиканских, международных семинаров и </a:t>
            </a:r>
            <a:r>
              <a:rPr lang="ru-RU" sz="1500" b="1" i="1" dirty="0" err="1" smtClean="0">
                <a:solidFill>
                  <a:srgbClr val="536446"/>
                </a:solidFill>
                <a:latin typeface="Times New Roman" panose="02020603050405020304" pitchFamily="18" charset="0"/>
                <a:cs typeface="Times New Roman" panose="02020603050405020304" pitchFamily="18" charset="0"/>
              </a:rPr>
              <a:t>вебинаров</a:t>
            </a:r>
            <a:endParaRPr lang="ru-RU" sz="1500" b="1" i="1" dirty="0" smtClean="0">
              <a:solidFill>
                <a:srgbClr val="536446"/>
              </a:solidFill>
              <a:latin typeface="Times New Roman" panose="02020603050405020304" pitchFamily="18" charset="0"/>
              <a:cs typeface="Times New Roman" panose="02020603050405020304" pitchFamily="18" charset="0"/>
            </a:endParaRPr>
          </a:p>
          <a:p>
            <a:pPr algn="just"/>
            <a:endParaRPr lang="ru-RU" sz="1500" b="1" i="1" dirty="0">
              <a:solidFill>
                <a:srgbClr val="536446"/>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cstate="print"/>
          <a:srcRect l="14729" t="5234" r="4737" b="4033"/>
          <a:stretch/>
        </p:blipFill>
        <p:spPr>
          <a:xfrm>
            <a:off x="6402812" y="1058322"/>
            <a:ext cx="2448272" cy="3672408"/>
          </a:xfrm>
          <a:prstGeom prst="rect">
            <a:avLst/>
          </a:prstGeom>
          <a:ln>
            <a:noFill/>
          </a:ln>
          <a:effectLst>
            <a:softEdge rad="112500"/>
          </a:effectLst>
        </p:spPr>
      </p:pic>
    </p:spTree>
    <p:extLst>
      <p:ext uri="{BB962C8B-B14F-4D97-AF65-F5344CB8AC3E}">
        <p14:creationId xmlns:p14="http://schemas.microsoft.com/office/powerpoint/2010/main" val="3222903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d48ad64bdc58482c0fc97b6dbf2a546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95936" y="-68103"/>
            <a:ext cx="5328592" cy="521160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e04a7ea5d70fd509e3fa481ba70d8e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91317"/>
            <a:ext cx="4505724" cy="5234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1551044"/>
            <a:ext cx="2952328" cy="369332"/>
          </a:xfrm>
          <a:prstGeom prst="rect">
            <a:avLst/>
          </a:prstGeom>
          <a:noFill/>
        </p:spPr>
        <p:txBody>
          <a:bodyPr wrap="square" rtlCol="0">
            <a:spAutoFit/>
          </a:bodyPr>
          <a:lstStyle/>
          <a:p>
            <a:endParaRPr lang="ru-RU" dirty="0"/>
          </a:p>
        </p:txBody>
      </p:sp>
      <p:sp>
        <p:nvSpPr>
          <p:cNvPr id="6" name="TextBox 5"/>
          <p:cNvSpPr txBox="1"/>
          <p:nvPr/>
        </p:nvSpPr>
        <p:spPr>
          <a:xfrm>
            <a:off x="4231974" y="426841"/>
            <a:ext cx="3240360" cy="369332"/>
          </a:xfrm>
          <a:prstGeom prst="rect">
            <a:avLst/>
          </a:prstGeom>
          <a:noFill/>
        </p:spPr>
        <p:txBody>
          <a:bodyPr wrap="square" rtlCol="0">
            <a:spAutoFit/>
          </a:bodyPr>
          <a:lstStyle/>
          <a:p>
            <a:endParaRPr lang="ru-RU" dirty="0"/>
          </a:p>
        </p:txBody>
      </p:sp>
      <p:sp>
        <p:nvSpPr>
          <p:cNvPr id="7" name="TextBox 6"/>
          <p:cNvSpPr txBox="1"/>
          <p:nvPr/>
        </p:nvSpPr>
        <p:spPr>
          <a:xfrm>
            <a:off x="6261450" y="2033142"/>
            <a:ext cx="2376264" cy="338554"/>
          </a:xfrm>
          <a:prstGeom prst="rect">
            <a:avLst/>
          </a:prstGeom>
          <a:noFill/>
        </p:spPr>
        <p:txBody>
          <a:bodyPr wrap="square" rtlCol="0">
            <a:spAutoFit/>
          </a:bodyPr>
          <a:lstStyle/>
          <a:p>
            <a:pPr algn="ctr"/>
            <a:endParaRPr lang="ru-RU" sz="1600" dirty="0"/>
          </a:p>
        </p:txBody>
      </p:sp>
      <p:sp>
        <p:nvSpPr>
          <p:cNvPr id="8" name="TextBox 7"/>
          <p:cNvSpPr txBox="1"/>
          <p:nvPr/>
        </p:nvSpPr>
        <p:spPr>
          <a:xfrm>
            <a:off x="4397491" y="3579862"/>
            <a:ext cx="3044350" cy="369332"/>
          </a:xfrm>
          <a:prstGeom prst="rect">
            <a:avLst/>
          </a:prstGeom>
          <a:noFill/>
        </p:spPr>
        <p:txBody>
          <a:bodyPr wrap="square" rtlCol="0">
            <a:spAutoFit/>
          </a:bodyPr>
          <a:lstStyle/>
          <a:p>
            <a:pPr algn="ctr"/>
            <a:r>
              <a:rPr lang="ru-RU" dirty="0" smtClean="0">
                <a:latin typeface="Bookman Old Style" pitchFamily="18" charset="0"/>
                <a:sym typeface="Symbol"/>
              </a:rPr>
              <a:t></a:t>
            </a:r>
            <a:endParaRPr lang="ru-RU" sz="1600" dirty="0">
              <a:latin typeface="Bookman Old Style" pitchFamily="18" charset="0"/>
            </a:endParaRPr>
          </a:p>
        </p:txBody>
      </p:sp>
      <p:sp>
        <p:nvSpPr>
          <p:cNvPr id="9" name="Прямоугольник 8"/>
          <p:cNvSpPr/>
          <p:nvPr/>
        </p:nvSpPr>
        <p:spPr>
          <a:xfrm>
            <a:off x="0" y="1071552"/>
            <a:ext cx="4067944" cy="2308324"/>
          </a:xfrm>
          <a:prstGeom prst="rect">
            <a:avLst/>
          </a:prstGeom>
        </p:spPr>
        <p:txBody>
          <a:bodyPr wrap="square">
            <a:spAutoFit/>
          </a:bodyPr>
          <a:lstStyle/>
          <a:p>
            <a:pPr algn="ctr"/>
            <a:r>
              <a:rPr lang="ru-RU" sz="2400" dirty="0" smtClean="0">
                <a:latin typeface="Times New Roman" pitchFamily="18" charset="0"/>
                <a:cs typeface="Times New Roman" pitchFamily="18" charset="0"/>
              </a:rPr>
              <a:t>С 2022 года в </a:t>
            </a:r>
            <a:endParaRPr lang="en-US"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ГУО «Средняя школа №44 имени Н.А. Лебедева </a:t>
            </a:r>
            <a:endParaRPr lang="en-US"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г. Гомеля»</a:t>
            </a:r>
            <a:endParaRPr lang="en-US"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 открыт</a:t>
            </a:r>
            <a:r>
              <a:rPr lang="ru-RU" sz="2400" b="1" dirty="0" smtClean="0">
                <a:latin typeface="Times New Roman" pitchFamily="18" charset="0"/>
                <a:cs typeface="Times New Roman" pitchFamily="18" charset="0"/>
              </a:rPr>
              <a:t> родительский киноклуб «Диалог</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10" name="Прямоугольник 9"/>
          <p:cNvSpPr/>
          <p:nvPr/>
        </p:nvSpPr>
        <p:spPr>
          <a:xfrm>
            <a:off x="4357686" y="857238"/>
            <a:ext cx="3143272" cy="461665"/>
          </a:xfrm>
          <a:prstGeom prst="rect">
            <a:avLst/>
          </a:prstGeom>
        </p:spPr>
        <p:txBody>
          <a:bodyPr wrap="square">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Почему </a:t>
            </a:r>
            <a:r>
              <a:rPr lang="ru-RU" sz="2400" b="1" dirty="0" err="1" smtClean="0">
                <a:solidFill>
                  <a:srgbClr val="002060"/>
                </a:solidFill>
                <a:latin typeface="Times New Roman" panose="02020603050405020304" pitchFamily="18" charset="0"/>
                <a:cs typeface="Times New Roman" panose="02020603050405020304" pitchFamily="18" charset="0"/>
              </a:rPr>
              <a:t>киноклуб</a:t>
            </a:r>
            <a:r>
              <a:rPr lang="ru-RU" b="1" dirty="0" smtClean="0">
                <a:solidFill>
                  <a:srgbClr val="00206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29322" y="1857371"/>
            <a:ext cx="3071834" cy="1089529"/>
          </a:xfrm>
          <a:prstGeom prst="rect">
            <a:avLst/>
          </a:prstGeom>
        </p:spPr>
        <p:txBody>
          <a:bodyPr wrap="square">
            <a:spAutoFit/>
          </a:bodyPr>
          <a:lstStyle/>
          <a:p>
            <a:pPr lvl="0" algn="ctr" defTabSz="1244600">
              <a:lnSpc>
                <a:spcPct val="90000"/>
              </a:lnSpc>
              <a:spcBef>
                <a:spcPct val="0"/>
              </a:spcBef>
              <a:spcAft>
                <a:spcPct val="35000"/>
              </a:spcAft>
            </a:pPr>
            <a:r>
              <a:rPr lang="ru-RU" sz="2400" dirty="0" smtClean="0">
                <a:solidFill>
                  <a:srgbClr val="002060"/>
                </a:solidFill>
                <a:latin typeface="Times New Roman" pitchFamily="18" charset="0"/>
                <a:cs typeface="Times New Roman" pitchFamily="18" charset="0"/>
              </a:rPr>
              <a:t>Кино – это искусство, которое  объединяет всех.</a:t>
            </a:r>
            <a:endParaRPr lang="ru-RU" sz="2400"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4357686" y="3286130"/>
            <a:ext cx="3286148" cy="1200329"/>
          </a:xfrm>
          <a:prstGeom prst="rect">
            <a:avLst/>
          </a:prstGeom>
        </p:spPr>
        <p:txBody>
          <a:bodyPr wrap="square">
            <a:spAutoFit/>
          </a:bodyPr>
          <a:lstStyle/>
          <a:p>
            <a:pPr lvl="0"/>
            <a:r>
              <a:rPr lang="ru-RU" dirty="0" smtClean="0">
                <a:latin typeface="Times New Roman" panose="02020603050405020304" pitchFamily="18" charset="0"/>
                <a:cs typeface="Times New Roman" panose="02020603050405020304" pitchFamily="18" charset="0"/>
              </a:rPr>
              <a:t>- У всех есть возможность высказать свое  мнение.</a:t>
            </a:r>
          </a:p>
          <a:p>
            <a:pPr lvl="0"/>
            <a:r>
              <a:rPr lang="ru-RU" dirty="0" smtClean="0">
                <a:latin typeface="Times New Roman" panose="02020603050405020304" pitchFamily="18" charset="0"/>
                <a:cs typeface="Times New Roman" panose="02020603050405020304" pitchFamily="18" charset="0"/>
              </a:rPr>
              <a:t>- Обсуждение фильмов открывает новые горизонты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80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5257f6a6f8ea3104701df50d4baffb4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62158" y="-5930"/>
            <a:ext cx="9220742"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99792" y="467078"/>
            <a:ext cx="5928540" cy="15004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defTabSz="488950">
              <a:lnSpc>
                <a:spcPct val="90000"/>
              </a:lnSpc>
              <a:spcBef>
                <a:spcPct val="0"/>
              </a:spcBef>
              <a:spcAft>
                <a:spcPct val="35000"/>
              </a:spcAft>
            </a:pPr>
            <a:r>
              <a:rPr lang="ru-RU" sz="2400" b="1" u="sng" dirty="0" smtClean="0">
                <a:solidFill>
                  <a:srgbClr val="748C62"/>
                </a:solidFill>
                <a:latin typeface="Times New Roman" pitchFamily="18" charset="0"/>
                <a:cs typeface="Times New Roman" pitchFamily="18" charset="0"/>
              </a:rPr>
              <a:t>Миссия:</a:t>
            </a:r>
          </a:p>
          <a:p>
            <a:pPr lvl="0" defTabSz="488950">
              <a:lnSpc>
                <a:spcPct val="90000"/>
              </a:lnSpc>
              <a:spcBef>
                <a:spcPct val="0"/>
              </a:spcBef>
              <a:spcAft>
                <a:spcPct val="35000"/>
              </a:spcAft>
            </a:pPr>
            <a:r>
              <a:rPr lang="ru-RU" sz="2400" b="1" dirty="0" smtClean="0">
                <a:solidFill>
                  <a:srgbClr val="748C62"/>
                </a:solidFill>
                <a:latin typeface="Times New Roman" pitchFamily="18" charset="0"/>
                <a:cs typeface="Times New Roman" pitchFamily="18" charset="0"/>
              </a:rPr>
              <a:t>создавать безопасное пространство для обсуждения кино- и мультфильмов</a:t>
            </a:r>
            <a:endParaRPr lang="en-US" sz="2400" b="1" dirty="0" smtClean="0">
              <a:solidFill>
                <a:srgbClr val="748C62"/>
              </a:solidFill>
              <a:latin typeface="Times New Roman" pitchFamily="18" charset="0"/>
              <a:cs typeface="Times New Roman" pitchFamily="18" charset="0"/>
            </a:endParaRPr>
          </a:p>
          <a:p>
            <a:pPr lvl="0" defTabSz="488950">
              <a:lnSpc>
                <a:spcPct val="90000"/>
              </a:lnSpc>
              <a:spcBef>
                <a:spcPct val="0"/>
              </a:spcBef>
              <a:spcAft>
                <a:spcPct val="35000"/>
              </a:spcAft>
            </a:pPr>
            <a:endParaRPr lang="ru-RU" sz="1100" b="1" dirty="0">
              <a:solidFill>
                <a:srgbClr val="748C62"/>
              </a:solidFill>
              <a:latin typeface="Times New Roman" pitchFamily="18" charset="0"/>
              <a:cs typeface="Times New Roman" pitchFamily="18" charset="0"/>
            </a:endParaRPr>
          </a:p>
        </p:txBody>
      </p:sp>
      <p:pic>
        <p:nvPicPr>
          <p:cNvPr id="6148" name="Picture 4" descr="C:\Users\Admin\Downloads\pngwing.com - 2023-04-19T095746.8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78" y="1779662"/>
            <a:ext cx="2005311" cy="238442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331640" y="2571750"/>
            <a:ext cx="6239046"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ru-RU" sz="2400" b="1" u="sng" dirty="0" smtClean="0">
                <a:solidFill>
                  <a:srgbClr val="748C62"/>
                </a:solidFill>
                <a:latin typeface="Times New Roman" pitchFamily="18" charset="0"/>
                <a:cs typeface="Times New Roman" pitchFamily="18" charset="0"/>
              </a:rPr>
              <a:t>Цель: </a:t>
            </a:r>
          </a:p>
          <a:p>
            <a:pPr lvl="0"/>
            <a:r>
              <a:rPr lang="ru-RU" sz="2400" b="1" dirty="0" smtClean="0">
                <a:solidFill>
                  <a:srgbClr val="748C62"/>
                </a:solidFill>
                <a:latin typeface="Times New Roman" pitchFamily="18" charset="0"/>
                <a:cs typeface="Times New Roman" pitchFamily="18" charset="0"/>
              </a:rPr>
              <a:t>развивать творческое мышление, любовь к киноискусству, формировать у участников ценностные ориентиры, нравственные установки посредством киноискусства</a:t>
            </a:r>
          </a:p>
        </p:txBody>
      </p:sp>
    </p:spTree>
    <p:extLst>
      <p:ext uri="{BB962C8B-B14F-4D97-AF65-F5344CB8AC3E}">
        <p14:creationId xmlns:p14="http://schemas.microsoft.com/office/powerpoint/2010/main" val="99932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in\Desktop\51a5e9c8697137a77bd33a0f2bbf8e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90199" y="-2010301"/>
            <a:ext cx="5157040" cy="9150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7171" y="257891"/>
            <a:ext cx="7488832" cy="738664"/>
          </a:xfrm>
          <a:prstGeom prst="rect">
            <a:avLst/>
          </a:prstGeom>
          <a:noFill/>
        </p:spPr>
        <p:txBody>
          <a:bodyPr wrap="square" rtlCol="0">
            <a:spAutoFit/>
          </a:bodyPr>
          <a:lstStyle/>
          <a:p>
            <a:pPr lvl="0" algn="ctr"/>
            <a:r>
              <a:rPr lang="ru-RU" sz="2400" b="1" dirty="0" smtClean="0">
                <a:solidFill>
                  <a:srgbClr val="748C62"/>
                </a:solidFill>
                <a:latin typeface="Times New Roman" pitchFamily="18" charset="0"/>
                <a:cs typeface="Times New Roman" pitchFamily="18" charset="0"/>
              </a:rPr>
              <a:t>Основные мероприятия:</a:t>
            </a:r>
            <a:r>
              <a:rPr lang="ru-RU" sz="2400" b="1" dirty="0" smtClean="0">
                <a:solidFill>
                  <a:srgbClr val="002060"/>
                </a:solidFill>
                <a:latin typeface="Times New Roman" pitchFamily="18" charset="0"/>
                <a:cs typeface="Times New Roman" pitchFamily="18" charset="0"/>
              </a:rPr>
              <a:t> </a:t>
            </a:r>
          </a:p>
          <a:p>
            <a:pPr algn="ctr"/>
            <a:endParaRPr lang="ru-RU" dirty="0"/>
          </a:p>
        </p:txBody>
      </p:sp>
      <p:sp>
        <p:nvSpPr>
          <p:cNvPr id="6" name="Прямоугольник 5"/>
          <p:cNvSpPr/>
          <p:nvPr/>
        </p:nvSpPr>
        <p:spPr>
          <a:xfrm>
            <a:off x="1043608" y="1000114"/>
            <a:ext cx="4536504" cy="3416320"/>
          </a:xfrm>
          <a:prstGeom prst="rect">
            <a:avLst/>
          </a:prstGeom>
        </p:spPr>
        <p:txBody>
          <a:bodyPr wrap="square">
            <a:spAutoFit/>
          </a:bodyPr>
          <a:lstStyle/>
          <a:p>
            <a:pPr lvl="0" algn="just"/>
            <a:r>
              <a:rPr lang="ru-RU" b="1" i="1" dirty="0" smtClean="0">
                <a:solidFill>
                  <a:srgbClr val="748C62"/>
                </a:solidFill>
                <a:latin typeface="Times New Roman" panose="02020603050405020304" pitchFamily="18" charset="0"/>
                <a:cs typeface="Times New Roman" panose="02020603050405020304" pitchFamily="18" charset="0"/>
              </a:rPr>
              <a:t>         Заседания школьного </a:t>
            </a:r>
            <a:r>
              <a:rPr lang="ru-RU" b="1" i="1" dirty="0" err="1" smtClean="0">
                <a:solidFill>
                  <a:srgbClr val="748C62"/>
                </a:solidFill>
                <a:latin typeface="Times New Roman" panose="02020603050405020304" pitchFamily="18" charset="0"/>
                <a:cs typeface="Times New Roman" panose="02020603050405020304" pitchFamily="18" charset="0"/>
              </a:rPr>
              <a:t>киноклуба</a:t>
            </a:r>
            <a:r>
              <a:rPr lang="ru-RU" b="1" i="1" dirty="0" smtClean="0">
                <a:solidFill>
                  <a:srgbClr val="748C62"/>
                </a:solidFill>
                <a:latin typeface="Times New Roman" panose="02020603050405020304" pitchFamily="18" charset="0"/>
                <a:cs typeface="Times New Roman" panose="02020603050405020304" pitchFamily="18" charset="0"/>
              </a:rPr>
              <a:t> проходят 1 раз в два месяца. </a:t>
            </a:r>
          </a:p>
          <a:p>
            <a:pPr lvl="0" algn="just"/>
            <a:r>
              <a:rPr lang="ru-RU" b="1" i="1" dirty="0" smtClean="0">
                <a:solidFill>
                  <a:srgbClr val="748C62"/>
                </a:solidFill>
                <a:latin typeface="Times New Roman" panose="02020603050405020304" pitchFamily="18" charset="0"/>
                <a:cs typeface="Times New Roman" panose="02020603050405020304" pitchFamily="18" charset="0"/>
              </a:rPr>
              <a:t>        В сентябре составляется план кинопросмотров с обязательной последующей дискуссией. Планируются приглашенные.</a:t>
            </a:r>
          </a:p>
          <a:p>
            <a:pPr lvl="0" algn="just"/>
            <a:r>
              <a:rPr lang="ru-RU" b="1" i="1" dirty="0" smtClean="0">
                <a:solidFill>
                  <a:srgbClr val="748C62"/>
                </a:solidFill>
                <a:latin typeface="Times New Roman" panose="02020603050405020304" pitchFamily="18" charset="0"/>
                <a:cs typeface="Times New Roman" panose="02020603050405020304" pitchFamily="18" charset="0"/>
              </a:rPr>
              <a:t>        На заседание </a:t>
            </a:r>
            <a:r>
              <a:rPr lang="ru-RU" b="1" i="1" dirty="0" err="1" smtClean="0">
                <a:solidFill>
                  <a:srgbClr val="748C62"/>
                </a:solidFill>
                <a:latin typeface="Times New Roman" panose="02020603050405020304" pitchFamily="18" charset="0"/>
                <a:cs typeface="Times New Roman" panose="02020603050405020304" pitchFamily="18" charset="0"/>
              </a:rPr>
              <a:t>киноклуба</a:t>
            </a:r>
            <a:r>
              <a:rPr lang="ru-RU" b="1" i="1" dirty="0" smtClean="0">
                <a:solidFill>
                  <a:srgbClr val="748C62"/>
                </a:solidFill>
                <a:latin typeface="Times New Roman" panose="02020603050405020304" pitchFamily="18" charset="0"/>
                <a:cs typeface="Times New Roman" panose="02020603050405020304" pitchFamily="18" charset="0"/>
              </a:rPr>
              <a:t> обязательно приглашаются родители, дети которых признаны находящимися в социально опасном положении; родители, имеющие трудности в воспитании.</a:t>
            </a:r>
          </a:p>
          <a:p>
            <a:pPr lvl="0"/>
            <a:endParaRPr lang="ru-RU" b="1" i="1" dirty="0">
              <a:solidFill>
                <a:srgbClr val="748C62"/>
              </a:solidFill>
              <a:latin typeface="Times New Roman" panose="02020603050405020304" pitchFamily="18" charset="0"/>
              <a:cs typeface="Times New Roman" panose="02020603050405020304" pitchFamily="18" charset="0"/>
            </a:endParaRPr>
          </a:p>
        </p:txBody>
      </p:sp>
      <p:pic>
        <p:nvPicPr>
          <p:cNvPr id="5" name="Рисунок 4" descr="C:\Users\School44\Documents\Downloads\IMG_20240603_130258.jpg"/>
          <p:cNvPicPr/>
          <p:nvPr/>
        </p:nvPicPr>
        <p:blipFill>
          <a:blip r:embed="rId3">
            <a:extLst>
              <a:ext uri="{28A0092B-C50C-407E-A947-70E740481C1C}">
                <a14:useLocalDpi xmlns:a14="http://schemas.microsoft.com/office/drawing/2010/main" val="0"/>
              </a:ext>
            </a:extLst>
          </a:blip>
          <a:srcRect/>
          <a:stretch>
            <a:fillRect/>
          </a:stretch>
        </p:blipFill>
        <p:spPr bwMode="auto">
          <a:xfrm>
            <a:off x="5652120" y="701873"/>
            <a:ext cx="3105150" cy="4343400"/>
          </a:xfrm>
          <a:prstGeom prst="rect">
            <a:avLst/>
          </a:prstGeom>
          <a:noFill/>
          <a:ln>
            <a:noFill/>
          </a:ln>
        </p:spPr>
      </p:pic>
    </p:spTree>
    <p:extLst>
      <p:ext uri="{BB962C8B-B14F-4D97-AF65-F5344CB8AC3E}">
        <p14:creationId xmlns:p14="http://schemas.microsoft.com/office/powerpoint/2010/main" val="3915164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10e1259eb27c83acfdb9ed20568e585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5400000">
            <a:off x="1773957" y="-2226543"/>
            <a:ext cx="5596087" cy="9143999"/>
          </a:xfrm>
          <a:prstGeom prst="rect">
            <a:avLst/>
          </a:prstGeom>
          <a:noFill/>
          <a:ln>
            <a:solidFill>
              <a:srgbClr val="536446"/>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25519" y="-142893"/>
            <a:ext cx="5892957" cy="857256"/>
          </a:xfrm>
          <a:prstGeom prst="rect">
            <a:avLst/>
          </a:prstGeom>
          <a:ln>
            <a:solidFill>
              <a:srgbClr val="53644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ln>
                <a:solidFill>
                  <a:schemeClr val="tx1"/>
                </a:solidFill>
              </a:ln>
              <a:solidFill>
                <a:srgbClr val="748C62"/>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259632" y="928676"/>
            <a:ext cx="6598516" cy="4019338"/>
          </a:xfrm>
          <a:prstGeom prst="roundRect">
            <a:avLst/>
          </a:prstGeom>
          <a:ln>
            <a:solidFill>
              <a:srgbClr val="748C6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8" name="TextBox 7"/>
          <p:cNvSpPr txBox="1"/>
          <p:nvPr/>
        </p:nvSpPr>
        <p:spPr>
          <a:xfrm>
            <a:off x="611560" y="1597898"/>
            <a:ext cx="5400600" cy="307777"/>
          </a:xfrm>
          <a:prstGeom prst="rect">
            <a:avLst/>
          </a:prstGeom>
          <a:noFill/>
        </p:spPr>
        <p:txBody>
          <a:bodyPr wrap="square" rtlCol="0">
            <a:spAutoFit/>
          </a:bodyPr>
          <a:lstStyle/>
          <a:p>
            <a:pPr indent="457200" algn="just"/>
            <a:endParaRPr lang="ru-RU" sz="1400" dirty="0">
              <a:latin typeface="Bookman Old Style" pitchFamily="18" charset="0"/>
            </a:endParaRPr>
          </a:p>
        </p:txBody>
      </p:sp>
      <p:sp>
        <p:nvSpPr>
          <p:cNvPr id="10" name="TextBox 9"/>
          <p:cNvSpPr txBox="1"/>
          <p:nvPr/>
        </p:nvSpPr>
        <p:spPr>
          <a:xfrm>
            <a:off x="6300192" y="1707654"/>
            <a:ext cx="2520280" cy="276999"/>
          </a:xfrm>
          <a:prstGeom prst="rect">
            <a:avLst/>
          </a:prstGeom>
          <a:noFill/>
        </p:spPr>
        <p:txBody>
          <a:bodyPr wrap="square" rtlCol="0">
            <a:spAutoFit/>
          </a:bodyPr>
          <a:lstStyle/>
          <a:p>
            <a:pPr algn="ctr"/>
            <a:endParaRPr lang="ru-RU" sz="1200" i="1" dirty="0">
              <a:latin typeface="Bookman Old Style" pitchFamily="18" charset="0"/>
            </a:endParaRPr>
          </a:p>
        </p:txBody>
      </p:sp>
      <p:sp>
        <p:nvSpPr>
          <p:cNvPr id="18433" name="Rectangle 1"/>
          <p:cNvSpPr>
            <a:spLocks noChangeArrowheads="1"/>
          </p:cNvSpPr>
          <p:nvPr/>
        </p:nvSpPr>
        <p:spPr bwMode="auto">
          <a:xfrm>
            <a:off x="1643042" y="-142894"/>
            <a:ext cx="585791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48C62"/>
                </a:solidFill>
                <a:effectLst/>
                <a:latin typeface="Times New Roman" panose="02020603050405020304" pitchFamily="18" charset="0"/>
                <a:ea typeface="Times New Roman" panose="02020603050405020304" pitchFamily="18" charset="0"/>
                <a:cs typeface="Times New Roman" panose="02020603050405020304" pitchFamily="18" charset="0"/>
              </a:rPr>
              <a:t>Примерный план работы родительского киноклуба </a:t>
            </a:r>
            <a:endParaRPr kumimoji="0" lang="en-US" sz="1400" b="1" i="0" u="none" strike="noStrike" cap="none" normalizeH="0" baseline="0" dirty="0" smtClean="0">
              <a:ln>
                <a:noFill/>
              </a:ln>
              <a:solidFill>
                <a:srgbClr val="748C6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48C62"/>
                </a:solidFill>
                <a:effectLst/>
                <a:latin typeface="Times New Roman" panose="02020603050405020304" pitchFamily="18" charset="0"/>
                <a:ea typeface="Times New Roman" panose="02020603050405020304" pitchFamily="18" charset="0"/>
                <a:cs typeface="Times New Roman" panose="02020603050405020304" pitchFamily="18" charset="0"/>
              </a:rPr>
              <a:t>«Диалог»  на учебный год</a:t>
            </a:r>
            <a:endParaRPr kumimoji="0" lang="ru-RU" sz="1800" b="0" i="0" u="none" strike="noStrike" cap="none" normalizeH="0" baseline="0" dirty="0" smtClean="0">
              <a:ln>
                <a:noFill/>
              </a:ln>
              <a:solidFill>
                <a:srgbClr val="748C62"/>
              </a:solidFill>
              <a:effectLst/>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7710689"/>
              </p:ext>
            </p:extLst>
          </p:nvPr>
        </p:nvGraphicFramePr>
        <p:xfrm>
          <a:off x="1625519" y="1106470"/>
          <a:ext cx="6117003" cy="3835542"/>
        </p:xfrm>
        <a:graphic>
          <a:graphicData uri="http://schemas.openxmlformats.org/drawingml/2006/table">
            <a:tbl>
              <a:tblPr>
                <a:tableStyleId>{ED083AE6-46FA-4A59-8FB0-9F97EB10719F}</a:tableStyleId>
              </a:tblPr>
              <a:tblGrid>
                <a:gridCol w="433782"/>
                <a:gridCol w="2872639"/>
                <a:gridCol w="1032015"/>
                <a:gridCol w="1778567"/>
              </a:tblGrid>
              <a:tr h="424356">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Тема заседания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Дата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Ответственный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r h="635898">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Просмотр и обсуждение с родителями фильма «Мама!»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16.10.2024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Н.А. Свириденко, социальный педагог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r h="635898">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2.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Просмотр и обсуждение с родителями фильма «Белый олеандр»</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07.12.2024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Н.А. Свириденко, социальный педагог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r h="635898">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3.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Совместный просмотр с родителями и детьми мультфильма «Райа и последний дракон»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18.01.2025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Н.А. Свириденко, социальный педагог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r h="635898">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4.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Просмотр и обсуждение с родителями фильма «Время года зима»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15.03.2025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Н.А. Свириденко, социальный педагог</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r h="635898">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Совместный просмотр с родителями и детьми мультфильма «</a:t>
                      </a:r>
                      <a:r>
                        <a:rPr lang="ru-RU" sz="1400" dirty="0" err="1">
                          <a:effectLst/>
                          <a:latin typeface="Times New Roman" panose="02020603050405020304" pitchFamily="18" charset="0"/>
                          <a:cs typeface="Times New Roman" panose="02020603050405020304" pitchFamily="18" charset="0"/>
                        </a:rPr>
                        <a:t>Энканто</a:t>
                      </a: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17.05.2025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Н.А. Свириденко, социальный педагог</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61" marR="48461" marT="8974" marB="0"/>
                </a:tc>
              </a:tr>
            </a:tbl>
          </a:graphicData>
        </a:graphic>
      </p:graphicFrame>
    </p:spTree>
    <p:extLst>
      <p:ext uri="{BB962C8B-B14F-4D97-AF65-F5344CB8AC3E}">
        <p14:creationId xmlns:p14="http://schemas.microsoft.com/office/powerpoint/2010/main" val="427951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0459e3e731878da0db8c378f75f5ec47.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14099"/>
          <a:stretch/>
        </p:blipFill>
        <p:spPr bwMode="auto">
          <a:xfrm>
            <a:off x="-108520" y="1275606"/>
            <a:ext cx="1214171" cy="2951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Схема 6"/>
          <p:cNvGraphicFramePr/>
          <p:nvPr>
            <p:extLst>
              <p:ext uri="{D42A27DB-BD31-4B8C-83A1-F6EECF244321}">
                <p14:modId xmlns:p14="http://schemas.microsoft.com/office/powerpoint/2010/main" val="1376389364"/>
              </p:ext>
            </p:extLst>
          </p:nvPr>
        </p:nvGraphicFramePr>
        <p:xfrm>
          <a:off x="251520" y="714362"/>
          <a:ext cx="8892480" cy="442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000100" y="142858"/>
            <a:ext cx="734481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r>
              <a:rPr lang="ru-RU" sz="2400" b="1" dirty="0" smtClean="0">
                <a:solidFill>
                  <a:schemeClr val="accent4">
                    <a:lumMod val="50000"/>
                  </a:schemeClr>
                </a:solidFill>
                <a:latin typeface="Times New Roman" pitchFamily="18" charset="0"/>
                <a:cs typeface="Times New Roman" pitchFamily="18" charset="0"/>
              </a:rPr>
              <a:t>Примерный план проведения занятия </a:t>
            </a:r>
            <a:r>
              <a:rPr lang="ru-RU" sz="2400" b="1" dirty="0" err="1" smtClean="0">
                <a:solidFill>
                  <a:schemeClr val="accent4">
                    <a:lumMod val="50000"/>
                  </a:schemeClr>
                </a:solidFill>
                <a:latin typeface="Times New Roman" pitchFamily="18" charset="0"/>
                <a:cs typeface="Times New Roman" pitchFamily="18" charset="0"/>
              </a:rPr>
              <a:t>киноклуба</a:t>
            </a:r>
            <a:r>
              <a:rPr lang="ru-RU" sz="2400" b="1" dirty="0" smtClean="0">
                <a:solidFill>
                  <a:schemeClr val="accent4">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60262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c350c71fc51ba3e0ddb5120997ecee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67769" y="-1632730"/>
            <a:ext cx="4515968" cy="84604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Admin\Downloads\pngwing.com - 2023-04-19T095746.88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739612"/>
            <a:ext cx="1823634" cy="216840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Admin\Downloads\pngwing.com - 2023-04-19T095746.8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63684" flipH="1">
            <a:off x="94386" y="2585929"/>
            <a:ext cx="1405070" cy="167070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Documents and Settings\user\Мои документы\IMG_20241022_105950_434.jpg"/>
          <p:cNvPicPr/>
          <p:nvPr/>
        </p:nvPicPr>
        <p:blipFill>
          <a:blip r:embed="rId5"/>
          <a:srcRect/>
          <a:stretch>
            <a:fillRect/>
          </a:stretch>
        </p:blipFill>
        <p:spPr bwMode="auto">
          <a:xfrm>
            <a:off x="3131840" y="483518"/>
            <a:ext cx="2660306"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6286512" y="2387084"/>
            <a:ext cx="2500330" cy="830997"/>
          </a:xfrm>
          <a:prstGeom prst="rect">
            <a:avLst/>
          </a:prstGeom>
        </p:spPr>
        <p:txBody>
          <a:bodyPr wrap="square">
            <a:spAutoFit/>
          </a:bodyPr>
          <a:lstStyle/>
          <a:p>
            <a:pPr algn="ctr"/>
            <a:r>
              <a:rPr lang="ru-RU" sz="2400" b="1" dirty="0" smtClean="0">
                <a:solidFill>
                  <a:schemeClr val="accent5">
                    <a:lumMod val="50000"/>
                  </a:schemeClr>
                </a:solidFill>
                <a:latin typeface="Times New Roman" panose="02020603050405020304" pitchFamily="18" charset="0"/>
                <a:ea typeface="Times New Roman" pitchFamily="18" charset="0"/>
                <a:cs typeface="Times New Roman" panose="02020603050405020304" pitchFamily="18" charset="0"/>
              </a:rPr>
              <a:t>Фильм</a:t>
            </a:r>
          </a:p>
          <a:p>
            <a:pPr algn="ctr"/>
            <a:r>
              <a:rPr lang="ru-RU" sz="2400" b="1" dirty="0" smtClean="0">
                <a:solidFill>
                  <a:schemeClr val="accent5">
                    <a:lumMod val="50000"/>
                  </a:schemeClr>
                </a:solidFill>
                <a:latin typeface="Times New Roman" panose="02020603050405020304" pitchFamily="18" charset="0"/>
                <a:ea typeface="Times New Roman" pitchFamily="18" charset="0"/>
                <a:cs typeface="Times New Roman" panose="02020603050405020304" pitchFamily="18" charset="0"/>
              </a:rPr>
              <a:t>«Мама!» (2017)</a:t>
            </a:r>
            <a:endParaRPr lang="ru-RU" sz="2400" dirty="0">
              <a:solidFill>
                <a:schemeClr val="accent5">
                  <a:lumMod val="50000"/>
                </a:schemeClr>
              </a:solidFill>
            </a:endParaRPr>
          </a:p>
        </p:txBody>
      </p:sp>
    </p:spTree>
    <p:extLst>
      <p:ext uri="{BB962C8B-B14F-4D97-AF65-F5344CB8AC3E}">
        <p14:creationId xmlns:p14="http://schemas.microsoft.com/office/powerpoint/2010/main" val="1365345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694" y="0"/>
            <a:ext cx="9144000" cy="5143500"/>
          </a:xfrm>
          <a:prstGeom prst="rect">
            <a:avLst/>
          </a:prstGeom>
        </p:spPr>
      </p:pic>
      <p:cxnSp>
        <p:nvCxnSpPr>
          <p:cNvPr id="6" name="Прямая соединительная линия 5"/>
          <p:cNvCxnSpPr/>
          <p:nvPr/>
        </p:nvCxnSpPr>
        <p:spPr>
          <a:xfrm>
            <a:off x="1287218" y="410539"/>
            <a:ext cx="7200800" cy="249"/>
          </a:xfrm>
          <a:prstGeom prst="line">
            <a:avLst/>
          </a:prstGeom>
        </p:spPr>
        <p:style>
          <a:lnRef idx="2">
            <a:schemeClr val="dk1"/>
          </a:lnRef>
          <a:fillRef idx="0">
            <a:schemeClr val="dk1"/>
          </a:fillRef>
          <a:effectRef idx="1">
            <a:schemeClr val="dk1"/>
          </a:effectRef>
          <a:fontRef idx="minor">
            <a:schemeClr val="tx1"/>
          </a:fontRef>
        </p:style>
      </p:cxnSp>
      <p:pic>
        <p:nvPicPr>
          <p:cNvPr id="15" name="Picture 7" descr="C:\Users\Admin\Downloads\pngwing.com (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2891">
            <a:off x="7658374" y="1766184"/>
            <a:ext cx="1465410" cy="352209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Users\Admin\Downloads\pngwing.com (9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169" y="2721971"/>
            <a:ext cx="4601779" cy="27550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Admin\Downloads\pngwing.com (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054310" flipH="1">
            <a:off x="8449597" y="481057"/>
            <a:ext cx="928125" cy="2230736"/>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1"/>
          <p:cNvSpPr>
            <a:spLocks noChangeArrowheads="1"/>
          </p:cNvSpPr>
          <p:nvPr/>
        </p:nvSpPr>
        <p:spPr bwMode="auto">
          <a:xfrm>
            <a:off x="0" y="64252"/>
            <a:ext cx="9144000" cy="70788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36446"/>
                </a:solidFill>
                <a:effectLst/>
                <a:latin typeface="Times New Roman" panose="02020603050405020304" pitchFamily="18" charset="0"/>
                <a:ea typeface="Times New Roman" panose="02020603050405020304" pitchFamily="18" charset="0"/>
                <a:cs typeface="Times New Roman" panose="02020603050405020304" pitchFamily="18" charset="0"/>
              </a:rPr>
              <a:t>Пример организации просмотра и обсуждения</a:t>
            </a:r>
            <a:endParaRPr kumimoji="0" lang="ru-RU" sz="2000" b="0" i="0" u="none" strike="noStrike" cap="none" normalizeH="0" baseline="0" dirty="0" smtClean="0">
              <a:ln>
                <a:noFill/>
              </a:ln>
              <a:solidFill>
                <a:srgbClr val="536446"/>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36446"/>
                </a:solidFill>
                <a:effectLst/>
                <a:latin typeface="Times New Roman" panose="02020603050405020304" pitchFamily="18" charset="0"/>
                <a:ea typeface="Times New Roman" pitchFamily="18" charset="0"/>
                <a:cs typeface="Times New Roman" panose="02020603050405020304" pitchFamily="18" charset="0"/>
              </a:rPr>
              <a:t>с родителями фильма «Мама!» (2017)</a:t>
            </a:r>
            <a:endParaRPr kumimoji="0" lang="ru-RU" sz="2000" b="0" i="0" u="none" strike="noStrike" cap="none" normalizeH="0" baseline="0" dirty="0" smtClean="0">
              <a:ln>
                <a:noFill/>
              </a:ln>
              <a:solidFill>
                <a:srgbClr val="536446"/>
              </a:solidFill>
              <a:effectLst/>
              <a:latin typeface="Times New Roman" panose="02020603050405020304" pitchFamily="18" charset="0"/>
              <a:cs typeface="Times New Roman" panose="02020603050405020304" pitchFamily="18" charset="0"/>
            </a:endParaRPr>
          </a:p>
        </p:txBody>
      </p:sp>
      <p:sp>
        <p:nvSpPr>
          <p:cNvPr id="16386" name="Rectangle 2"/>
          <p:cNvSpPr>
            <a:spLocks noChangeArrowheads="1"/>
          </p:cNvSpPr>
          <p:nvPr/>
        </p:nvSpPr>
        <p:spPr bwMode="auto">
          <a:xfrm>
            <a:off x="3043894" y="833494"/>
            <a:ext cx="5293822"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 вопросы для дискуссии:</a:t>
            </a: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Первое впечатление:</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a:t>
            </a:r>
            <a:r>
              <a:rPr kumimoji="0" lang="ru-RU" sz="1400" b="0" i="1"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a:t>
            </a: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О чем фильм? Поделитесь своими впечатлениями от фильма. </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Какое настроение было во время просмотра и после? </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Понравился вам фильм или нет? Почему?</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Какие эпизоды показались вам наиболее интересными? </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387" name="Rectangle 3"/>
          <p:cNvSpPr>
            <a:spLocks noChangeArrowheads="1"/>
          </p:cNvSpPr>
          <p:nvPr/>
        </p:nvSpPr>
        <p:spPr bwMode="auto">
          <a:xfrm>
            <a:off x="34281" y="2341401"/>
            <a:ext cx="4949596" cy="267765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Организованное обсуждение по заранее подготовленным вопросам</a:t>
            </a:r>
            <a:r>
              <a:rPr kumimoji="0" lang="ru-RU" sz="1400"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Кто такая Мать?</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 внутри героини разворачивается материнская энергия?</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 влияет она на жизнь, мир, землю?</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Что меняется в жизни женщины, когда она шагает в материнство?</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Что транслирует материнская энергия, как льется и заполняет отношения?</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Сколько опоры и силы дает энергия Матери?</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А сколько сил отнимает?</a:t>
            </a:r>
            <a:endParaRPr kumimoji="0" 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anose="02020603050405020304" pitchFamily="18" charset="0"/>
                <a:ea typeface="Times New Roman" pitchFamily="18" charset="0"/>
                <a:cs typeface="Times New Roman" panose="02020603050405020304" pitchFamily="18" charset="0"/>
              </a:rPr>
              <a:t>- Как сохранить баланс энергий материнских и женских? </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434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729</Words>
  <Application>Microsoft Office PowerPoint</Application>
  <PresentationFormat>Экран (16:9)</PresentationFormat>
  <Paragraphs>102</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Bookman Old Style</vt:lpstr>
      <vt:lpstr>Calibri</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177</cp:revision>
  <dcterms:created xsi:type="dcterms:W3CDTF">2022-03-14T08:58:00Z</dcterms:created>
  <dcterms:modified xsi:type="dcterms:W3CDTF">2025-03-10T07:54:19Z</dcterms:modified>
</cp:coreProperties>
</file>