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75" r:id="rId6"/>
    <p:sldId id="259" r:id="rId7"/>
    <p:sldId id="268" r:id="rId8"/>
    <p:sldId id="273" r:id="rId9"/>
    <p:sldId id="272" r:id="rId10"/>
    <p:sldId id="260" r:id="rId11"/>
    <p:sldId id="263" r:id="rId12"/>
    <p:sldId id="274" r:id="rId13"/>
    <p:sldId id="278" r:id="rId14"/>
    <p:sldId id="276" r:id="rId15"/>
    <p:sldId id="287" r:id="rId16"/>
    <p:sldId id="261" r:id="rId17"/>
    <p:sldId id="262" r:id="rId18"/>
    <p:sldId id="285" r:id="rId19"/>
    <p:sldId id="286" r:id="rId20"/>
    <p:sldId id="277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B86"/>
    <a:srgbClr val="26D3A4"/>
    <a:srgbClr val="4472C4"/>
    <a:srgbClr val="17406D"/>
    <a:srgbClr val="FFFFFF"/>
    <a:srgbClr val="009DD9"/>
    <a:srgbClr val="00FF99"/>
    <a:srgbClr val="050042"/>
    <a:srgbClr val="C7F5E9"/>
    <a:srgbClr val="5FF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276B9-66F8-4534-9481-E7423D0D8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AA2101-22EB-42A4-80C0-5CA6E3D1D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D2B5C-F926-4D2C-81D6-2F8B3C3E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1C598-443E-4F46-B902-578143BE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AEF2D-AEF3-45D9-8AB6-2E638538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2481190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A8844-3C28-46AD-9A97-FFB4D99D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D75046-E8E1-4850-B4CA-4529B4A9B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0CE387-1F5F-4778-BD80-87A5AE0B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798156-9F9B-4839-B998-35098204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551DE-7874-44F7-802F-08AAF859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2502166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A95776-C471-403F-8666-2704107DA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F5DFC2-D066-4DAE-8F39-3FB1F3BE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A2052-F53A-40D7-90A7-7990208F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9B28AB-88A5-4711-9C4E-FEE3968B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68833-48D2-4B77-8868-24478E27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3895081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B3B53-3948-4607-97F0-1C20742A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4294DE-052B-4902-B5E8-E1759A1CD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90D4-6068-4460-AAF8-F25539C7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39534-C0B2-4EFA-9FAE-5902F7A0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6068C-DAB6-4B92-AEE0-D67703C1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84566493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D5801-D5AD-44D1-B524-D66DB5CF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0826ED-0F6A-4DA7-A22C-4A016A8E9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D181-A505-4BA2-8C50-FBBE42888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1EB12-7958-481F-9D73-7BD007F0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9FC497-C363-4141-AAFC-A7BF5706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77259452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7F6A0-6620-4BD8-95F2-6BD9AA3A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137EF0-164E-4894-94F4-81DFF14E6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DF2DFE-5151-4522-9320-954EC0817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08CC5-814B-47D4-BFC5-F689D29C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0FCE6B-41C3-4A37-8A14-09083B41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52F4EF-8841-40B6-9FCB-0DB5E321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1245274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072C6-C139-462D-895B-0A5AD020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C403A-796B-4625-8082-690849DA6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EABE65-9ED9-4F93-961B-E037C5FD0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365597-FCC8-4008-B48E-B11437E4A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2BA362-2051-46B9-B0E1-8899574A7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B4728D-C661-4178-8074-5C4D943D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77E1BD-CE3D-4DB7-83FE-743C8666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C90F1B-2C88-4906-8BEC-F70FCE10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964812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1C1AC-52C3-404F-95F0-6F4FDBFD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09D8C-0D96-46DA-B6D7-99050BE5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4028B7-F0CE-41D8-9476-6580499C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402898-4E49-4936-A806-E672C55A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47417226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B882FF-0523-4925-9442-69E9F7FE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01825D-C13E-4137-87E4-8EBB8C8D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D87210-A4B6-4FF8-B465-6A3875AD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65376887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EE91E-E143-42F9-9FEE-613293CE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97B7AA-C041-4C24-966B-4A3EACC14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5028E3-2ED7-44A3-B7CE-75AC876AD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765326-012F-429E-9A31-23D504D6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640AA-92E6-4677-A90E-960E1D4C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77AED3-C5CE-49B9-99B9-D9CF0BF9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39768635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0DE9D-99D8-4A5D-B5FC-6859B5AAC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40E985-4015-45F4-9646-AB4DC713F8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DBDBFD-05D4-466E-AAD7-FB4106BE8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EFAAEC-BBDA-4296-A332-2792CCC6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AF5B3B-057D-41CB-BECB-3EA84290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7E5FED-C4FC-4ED4-A7F7-3FB5A4AC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1583685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4000">
              <a:schemeClr val="bg1"/>
            </a:gs>
            <a:gs pos="100000">
              <a:srgbClr val="C7F5E9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5946-0D43-4D52-8B0F-BE13C2FE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3F8166-4713-473E-923C-50D3233A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59F8B-7900-4AEE-8CC7-F8FA1AD20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4B797-1214-41CC-A22B-CCBE64FBB92F}" type="datetimeFigureOut">
              <a:rPr lang="ru-BY" smtClean="0"/>
              <a:t>03/18/2025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61CA7-2F1D-40F7-942D-A45D7F316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21735-2E72-4E35-8C67-77B67FA04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C119A-872C-48CF-8BCF-8E18D31E738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708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1.by/ru/services/bezopasnost-i-zaschita/detskiy-internet/p/4.265" TargetMode="External"/><Relationship Id="rId2" Type="http://schemas.openxmlformats.org/officeDocument/2006/relationships/hyperlink" Target="https://www.kaspersky.ru/downloads/safe-kids#downloa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C04BD7-2A60-444F-ABE2-AB390D094E77}"/>
              </a:ext>
            </a:extLst>
          </p:cNvPr>
          <p:cNvSpPr/>
          <p:nvPr/>
        </p:nvSpPr>
        <p:spPr>
          <a:xfrm>
            <a:off x="4086808" y="502798"/>
            <a:ext cx="759798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i="0" u="none" strike="noStrike" kern="0" cap="all" spc="0" normalizeH="0" baseline="0" noProof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ЭФФЕКТИВНОСТЬ </a:t>
            </a:r>
            <a:r>
              <a:rPr kumimoji="0" lang="ru-RU" sz="340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Формирования информационной культуры обучающихся, </a:t>
            </a:r>
            <a:br>
              <a:rPr kumimoji="0" lang="ru-RU" sz="340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</a:br>
            <a:r>
              <a:rPr kumimoji="0" lang="ru-RU" sz="340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безопасного и ответственного поведения в сети Интернет, </a:t>
            </a:r>
            <a:endParaRPr kumimoji="0" lang="en-US" sz="3400" i="0" u="none" strike="noStrike" kern="0" cap="all" spc="0" normalizeH="0" baseline="0" noProof="0" dirty="0">
              <a:ln>
                <a:noFill/>
              </a:ln>
              <a:solidFill>
                <a:srgbClr val="2A4B86"/>
              </a:solidFill>
              <a:effectLst/>
              <a:uLnTx/>
              <a:uFillTx/>
              <a:latin typeface="Bahnschrift SemiBold SemiConden" panose="020B0502040204020203" pitchFamily="34" charset="0"/>
              <a:ea typeface="+mj-ea"/>
              <a:cs typeface="+mj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роль учреждения образования в обеспечении информационной безопасности учащихся. Использование программ родительского контроля</a:t>
            </a:r>
            <a:endParaRPr kumimoji="0" lang="ru-BY" sz="3400" i="0" u="none" strike="noStrike" kern="0" cap="none" spc="0" normalizeH="0" baseline="0" noProof="0" dirty="0">
              <a:ln>
                <a:noFill/>
              </a:ln>
              <a:solidFill>
                <a:srgbClr val="2A4B86"/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8FA3C7-664B-491C-9882-A4CE4021AFD2}"/>
              </a:ext>
            </a:extLst>
          </p:cNvPr>
          <p:cNvSpPr/>
          <p:nvPr/>
        </p:nvSpPr>
        <p:spPr>
          <a:xfrm>
            <a:off x="94647" y="6288639"/>
            <a:ext cx="12002703" cy="497172"/>
          </a:xfrm>
          <a:prstGeom prst="rect">
            <a:avLst/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F10F2-7518-48B8-BD73-C1786CB47DD4}"/>
              </a:ext>
            </a:extLst>
          </p:cNvPr>
          <p:cNvSpPr/>
          <p:nvPr/>
        </p:nvSpPr>
        <p:spPr>
          <a:xfrm>
            <a:off x="94645" y="6288639"/>
            <a:ext cx="12002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400" b="1" cap="all" dirty="0">
                <a:solidFill>
                  <a:schemeClr val="bg1"/>
                </a:solidFill>
                <a:latin typeface="Bahnschrift Condensed" panose="020B0502040204020203" pitchFamily="34" charset="0"/>
              </a:rPr>
              <a:t>педагог социальный ВЫСШЕЙ категории ГУО «Клецкий районный СПЦ»            Самохвал </a:t>
            </a:r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ЮДМИЛА</a:t>
            </a:r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А</a:t>
            </a:r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ЛЕКСАНДРОВНА</a:t>
            </a:r>
            <a:endParaRPr lang="aa-ET" b="1" cap="all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971ED8-A157-4B45-9B3E-D4649DD8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1656628"/>
            <a:ext cx="3937598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2924F6-7BF8-45EE-B15F-204840DC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73" y="4322803"/>
            <a:ext cx="3891834" cy="2594556"/>
          </a:xfrm>
          <a:prstGeom prst="rect">
            <a:avLst/>
          </a:prstGeom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4D4BF09-489D-468E-BDE7-6F05E6618C9C}"/>
              </a:ext>
            </a:extLst>
          </p:cNvPr>
          <p:cNvSpPr/>
          <p:nvPr/>
        </p:nvSpPr>
        <p:spPr>
          <a:xfrm>
            <a:off x="377269" y="1671597"/>
            <a:ext cx="114251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3200" dirty="0">
                <a:solidFill>
                  <a:srgbClr val="17406D"/>
                </a:solidFill>
                <a:latin typeface="Bahnschrift Condensed" panose="020B0502040204020203" pitchFamily="34" charset="0"/>
              </a:rPr>
              <a:t>направленная на профилактику суицидально ориентированного поведения у несовершеннолетних, повышение ответственности родителей за безопасность, жизнь и здоровье несовершеннолетних детей, культуру их воспитания, привлечение  внимания родителей и учащихся к проблеме деструктивного влияния социальных сетей на поведение несовершеннолетних, </a:t>
            </a:r>
            <a:r>
              <a:rPr lang="ru-RU" sz="3200" dirty="0" err="1">
                <a:solidFill>
                  <a:srgbClr val="17406D"/>
                </a:solidFill>
                <a:latin typeface="Bahnschrift Condensed" panose="020B0502040204020203" pitchFamily="34" charset="0"/>
              </a:rPr>
              <a:t>кибербуллинга</a:t>
            </a:r>
            <a:r>
              <a:rPr lang="ru-RU" sz="3200" dirty="0">
                <a:solidFill>
                  <a:srgbClr val="17406D"/>
                </a:solidFill>
                <a:latin typeface="Bahnschrift Condensed" panose="020B0502040204020203" pitchFamily="34" charset="0"/>
              </a:rPr>
              <a:t>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F720B74-A0F4-497B-BFC1-7DA53EDA5219}"/>
              </a:ext>
            </a:extLst>
          </p:cNvPr>
          <p:cNvSpPr/>
          <p:nvPr/>
        </p:nvSpPr>
        <p:spPr>
          <a:xfrm>
            <a:off x="1829080" y="41710"/>
            <a:ext cx="8521566" cy="1036409"/>
          </a:xfrm>
          <a:prstGeom prst="roundRect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D750F2-6D03-4CD5-A3B4-B024DAD12C18}"/>
              </a:ext>
            </a:extLst>
          </p:cNvPr>
          <p:cNvSpPr/>
          <p:nvPr/>
        </p:nvSpPr>
        <p:spPr>
          <a:xfrm>
            <a:off x="2026396" y="175193"/>
            <a:ext cx="81269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cap="all" dirty="0">
                <a:solidFill>
                  <a:prstClr val="white"/>
                </a:solidFill>
                <a:latin typeface="Bahnschrift Condensed" panose="020B0502040204020203" pitchFamily="34" charset="0"/>
              </a:rPr>
              <a:t>PR</a:t>
            </a:r>
            <a:r>
              <a:rPr lang="ru-RU" sz="4400" cap="all" dirty="0">
                <a:solidFill>
                  <a:prstClr val="white"/>
                </a:solidFill>
                <a:latin typeface="Bahnschrift Condensed" panose="020B0502040204020203" pitchFamily="34" charset="0"/>
              </a:rPr>
              <a:t>-акция «Понять. Принять. Уберечь»</a:t>
            </a:r>
            <a:endParaRPr lang="ru-BY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2076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F815A-33D1-4115-A6E2-90B892B4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1330" y="3154935"/>
            <a:ext cx="5167313" cy="370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6D679A-65AD-4685-A3E9-AA25682944D1}"/>
              </a:ext>
            </a:extLst>
          </p:cNvPr>
          <p:cNvSpPr/>
          <p:nvPr/>
        </p:nvSpPr>
        <p:spPr>
          <a:xfrm>
            <a:off x="372665" y="61284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ru-RU" sz="40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При разумном и грамотном использовании Интернет позитивно влияет на развитие ребенка и его навыки коммуникации. </a:t>
            </a:r>
          </a:p>
          <a:p>
            <a:pPr lvl="0" defTabSz="457200"/>
            <a:r>
              <a:rPr lang="ru-RU" sz="40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Дети общаются и делятся информацией в социальных сетях, ищут материалы для учебы и развлечений</a:t>
            </a:r>
            <a:endParaRPr lang="aa-ET" sz="2000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44139776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FD06BF-A42D-483A-A434-6A7C84DAB772}"/>
              </a:ext>
            </a:extLst>
          </p:cNvPr>
          <p:cNvSpPr/>
          <p:nvPr/>
        </p:nvSpPr>
        <p:spPr>
          <a:xfrm>
            <a:off x="500514" y="462034"/>
            <a:ext cx="11386686" cy="429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800" cap="all" dirty="0" err="1">
                <a:solidFill>
                  <a:srgbClr val="0F6FC6"/>
                </a:solidFill>
                <a:latin typeface="Bahnschrift Condensed" panose="020B0502040204020203" pitchFamily="34" charset="0"/>
              </a:rPr>
              <a:t>ByFly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800" u="sng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«Родительский контроль», 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представляет собой подписку на лицензионное программное обеспечение 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</a:t>
            </a:r>
            <a:r>
              <a:rPr lang="ru-RU" sz="2800" cap="all" dirty="0" err="1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Kaspersky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800" cap="all" dirty="0" err="1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800" cap="all" dirty="0" err="1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ru-RU" sz="2800" cap="all" dirty="0">
                <a:solidFill>
                  <a:srgbClr val="FFC000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для смартфонов и планшетов, выполняющее функции защиты детей от Интернет-угроз и потребления нежелательного контента.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У операторов </a:t>
            </a:r>
            <a:r>
              <a:rPr lang="ru-RU" sz="28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МТС 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и</a:t>
            </a:r>
            <a:r>
              <a:rPr lang="ru-RU" sz="28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life:)</a:t>
            </a:r>
            <a:r>
              <a:rPr lang="ru-RU" sz="28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есть такая же услуга —  приложение для родительского контроля 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</a:t>
            </a:r>
            <a:r>
              <a:rPr lang="ru-RU" sz="2800" cap="all" dirty="0" err="1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Kaspersky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800" cap="all" dirty="0" err="1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800" cap="all" dirty="0" err="1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ru-RU" sz="2800" cap="all" dirty="0">
                <a:solidFill>
                  <a:srgbClr val="FF9900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которое  позволяет обеспечить защиту детей и безопасное использование мобильных устройств в цифровом мире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800" cap="all" dirty="0">
                <a:solidFill>
                  <a:srgbClr val="0F6FC6"/>
                </a:solidFill>
                <a:latin typeface="Bahnschrift Condensed" panose="020B0502040204020203" pitchFamily="34" charset="0"/>
              </a:rPr>
              <a:t>A1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 предлагает другую систему: 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«Детский интернет»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, Она доступна для тарифов и стационарного, и мобильного интернета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123AC0-8E14-4D4C-AEE7-1033F6E69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" r="3536" b="52300"/>
          <a:stretch/>
        </p:blipFill>
        <p:spPr>
          <a:xfrm>
            <a:off x="6076750" y="4290329"/>
            <a:ext cx="5962850" cy="23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7597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0A6824-CC8D-4465-9A29-1158EB34019C}"/>
              </a:ext>
            </a:extLst>
          </p:cNvPr>
          <p:cNvSpPr/>
          <p:nvPr/>
        </p:nvSpPr>
        <p:spPr>
          <a:xfrm>
            <a:off x="535807" y="665170"/>
            <a:ext cx="61056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Лайк и репост считаются распространением контента. </a:t>
            </a:r>
            <a:endParaRPr kumimoji="0" lang="ru-B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2928F-C136-4FDA-977C-56DC90D43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73" b="18375"/>
          <a:stretch/>
        </p:blipFill>
        <p:spPr>
          <a:xfrm>
            <a:off x="6641432" y="738205"/>
            <a:ext cx="4907280" cy="130048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DB9459-CC16-4418-8684-604D6E94E3BA}"/>
              </a:ext>
            </a:extLst>
          </p:cNvPr>
          <p:cNvSpPr/>
          <p:nvPr/>
        </p:nvSpPr>
        <p:spPr>
          <a:xfrm>
            <a:off x="7363837" y="3125584"/>
            <a:ext cx="52361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Это касается как «</a:t>
            </a:r>
            <a:r>
              <a:rPr kumimoji="0" lang="ru-RU" sz="4400" b="0" i="0" u="none" strike="noStrike" kern="0" cap="all" spc="0" normalizeH="0" baseline="0" noProof="0" dirty="0" err="1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ВКонтакте</a:t>
            </a: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»,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так и </a:t>
            </a:r>
            <a:r>
              <a:rPr kumimoji="0" lang="ru-RU" sz="4400" b="0" i="0" u="none" strike="noStrike" kern="0" cap="all" spc="0" normalizeH="0" baseline="0" noProof="0" dirty="0" err="1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Instagram</a:t>
            </a: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ru-RU" sz="4400" b="0" i="0" u="none" strike="noStrike" kern="0" cap="all" spc="0" normalizeH="0" baseline="0" noProof="0" dirty="0" err="1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Facebook</a:t>
            </a: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и </a:t>
            </a:r>
            <a:r>
              <a:rPr kumimoji="0" lang="ru-RU" sz="4400" b="0" i="0" u="none" strike="noStrike" kern="0" cap="all" spc="0" normalizeH="0" baseline="0" noProof="0" dirty="0" err="1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TikTok</a:t>
            </a: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endParaRPr kumimoji="0" lang="ru-B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5C830A-5699-4CB9-A533-E7FBF6E0B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65" y="3414185"/>
            <a:ext cx="4462659" cy="19143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328676-289A-4554-8D78-5D7A6FF8A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749" y="3776714"/>
            <a:ext cx="1189251" cy="118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989630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оцсети-не ведите себя как дети) смотреть онлайн">
            <a:extLst>
              <a:ext uri="{FF2B5EF4-FFF2-40B4-BE49-F238E27FC236}">
                <a16:creationId xmlns:a16="http://schemas.microsoft.com/office/drawing/2014/main" id="{307998E1-0892-4CAC-A289-3C7C35DA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7" y="890968"/>
            <a:ext cx="4756861" cy="26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F25EF6-1213-4A88-B1BD-36F4CCB735FE}"/>
              </a:ext>
            </a:extLst>
          </p:cNvPr>
          <p:cNvSpPr/>
          <p:nvPr/>
        </p:nvSpPr>
        <p:spPr>
          <a:xfrm>
            <a:off x="1502345" y="18821"/>
            <a:ext cx="9187315" cy="1036409"/>
          </a:xfrm>
          <a:prstGeom prst="roundRect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E618CE-FE9D-48C8-9C7A-93CB40A9F954}"/>
              </a:ext>
            </a:extLst>
          </p:cNvPr>
          <p:cNvSpPr/>
          <p:nvPr/>
        </p:nvSpPr>
        <p:spPr>
          <a:xfrm>
            <a:off x="2066221" y="183082"/>
            <a:ext cx="8059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Соцсети - не ведите себя как дети</a:t>
            </a:r>
            <a:endParaRPr kumimoji="0" lang="ru-BY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</p:txBody>
      </p:sp>
      <p:pic>
        <p:nvPicPr>
          <p:cNvPr id="8" name="Picture 6" descr="Заходя в соцсети,не ведите себя как дети.">
            <a:extLst>
              <a:ext uri="{FF2B5EF4-FFF2-40B4-BE49-F238E27FC236}">
                <a16:creationId xmlns:a16="http://schemas.microsoft.com/office/drawing/2014/main" id="{461A8F17-7FC2-4DF0-8190-BE126D9B9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t="22324" r="16021" b="2983"/>
          <a:stretch/>
        </p:blipFill>
        <p:spPr bwMode="auto">
          <a:xfrm>
            <a:off x="2458851" y="2041932"/>
            <a:ext cx="3078944" cy="20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С кем ты дружишь в интернете?">
            <a:extLst>
              <a:ext uri="{FF2B5EF4-FFF2-40B4-BE49-F238E27FC236}">
                <a16:creationId xmlns:a16="http://schemas.microsoft.com/office/drawing/2014/main" id="{89D0479F-4E62-44FB-82CF-199B84F31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20630" r="10936" b="4243"/>
          <a:stretch/>
        </p:blipFill>
        <p:spPr bwMode="auto">
          <a:xfrm>
            <a:off x="5664528" y="1248381"/>
            <a:ext cx="3102368" cy="18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Quiénes son sus amigos en internet?">
            <a:extLst>
              <a:ext uri="{FF2B5EF4-FFF2-40B4-BE49-F238E27FC236}">
                <a16:creationId xmlns:a16="http://schemas.microsoft.com/office/drawing/2014/main" id="{E8CD0552-2D5A-41D7-A457-8AD406578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4903" r="13133" b="4903"/>
          <a:stretch/>
        </p:blipFill>
        <p:spPr bwMode="auto">
          <a:xfrm>
            <a:off x="8405266" y="2032406"/>
            <a:ext cx="3331074" cy="20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Соцсети не ведите себя как дети">
            <a:extLst>
              <a:ext uri="{FF2B5EF4-FFF2-40B4-BE49-F238E27FC236}">
                <a16:creationId xmlns:a16="http://schemas.microsoft.com/office/drawing/2014/main" id="{E215EBD1-3A46-41BB-8A94-8CBCA9CD6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7139" b="5700"/>
          <a:stretch/>
        </p:blipFill>
        <p:spPr bwMode="auto">
          <a:xfrm>
            <a:off x="607853" y="4215597"/>
            <a:ext cx="3281680" cy="19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С кем ты дружишь в интернете?">
            <a:extLst>
              <a:ext uri="{FF2B5EF4-FFF2-40B4-BE49-F238E27FC236}">
                <a16:creationId xmlns:a16="http://schemas.microsoft.com/office/drawing/2014/main" id="{512D2756-4792-4707-9E3A-A733222C7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8196" r="2661" b="3017"/>
          <a:stretch/>
        </p:blipFill>
        <p:spPr bwMode="auto">
          <a:xfrm>
            <a:off x="5664528" y="4334419"/>
            <a:ext cx="3102368" cy="18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6752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Виктория\Desktop\111111\IMG_40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79" y="4609920"/>
            <a:ext cx="2070835" cy="16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ФОТО\Фото Школа-Дети\Занятие\Фото Телефон 09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r="7961"/>
          <a:stretch/>
        </p:blipFill>
        <p:spPr bwMode="auto">
          <a:xfrm>
            <a:off x="9323081" y="1850495"/>
            <a:ext cx="2257776" cy="17208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82624" y="1124475"/>
            <a:ext cx="8596668" cy="640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kern="0" cap="all" dirty="0">
                <a:solidFill>
                  <a:srgbClr val="0F6FC6">
                    <a:lumMod val="50000"/>
                  </a:srgbClr>
                </a:solidFill>
                <a:latin typeface="Bahnschrift Condensed" panose="020B0502040204020203" pitchFamily="34" charset="0"/>
              </a:rPr>
              <a:t> 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868404" y="1160060"/>
            <a:ext cx="8596668" cy="3875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97" y="557916"/>
            <a:ext cx="2097138" cy="1571966"/>
          </a:xfrm>
          <a:prstGeom prst="rect">
            <a:avLst/>
          </a:prstGeom>
        </p:spPr>
      </p:pic>
      <p:pic>
        <p:nvPicPr>
          <p:cNvPr id="1026" name="Рисунок 10" descr="C:\Documents and Settings\1.USER\Local Settings\Temporary Internet Files\Content.Word\P21101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29" y="1887605"/>
            <a:ext cx="2183154" cy="16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Documents and Settings\Admin\Рабочий стол\Новая папка\IMG_20170227_0846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50" y="4498503"/>
            <a:ext cx="2329789" cy="166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IMG_20170227_0900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02" y="3116584"/>
            <a:ext cx="2254369" cy="16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Школа\AppData\Local\Temp\HamsterArc{b6597b43-eeb2-4fa5-b0f0-04935862158a}\image-0-02-05-e8fc63968212d1f3a4fcde078c74f01ab1f7ccd6e582200d3027c7d3b2fb3c82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8988" y="1773790"/>
            <a:ext cx="2103454" cy="16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Школа\Desktop\Новая папка\27-02-2017_13-22-35\SDC15190.JPG"/>
          <p:cNvPicPr/>
          <p:nvPr/>
        </p:nvPicPr>
        <p:blipFill rotWithShape="1">
          <a:blip r:embed="rId9" cstate="print"/>
          <a:srcRect l="5944" r="8973"/>
          <a:stretch/>
        </p:blipFill>
        <p:spPr bwMode="auto">
          <a:xfrm>
            <a:off x="433762" y="487617"/>
            <a:ext cx="2074460" cy="167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ИДЕО И ФОТО ШКОЛЬНОЕ\фотографии за субботу\интернет зависимость\IMG_20170227_104618.jpg"/>
          <p:cNvPicPr/>
          <p:nvPr/>
        </p:nvPicPr>
        <p:blipFill>
          <a:blip r:embed="rId10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7139927" y="499570"/>
            <a:ext cx="2266564" cy="171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ИДЕО И ФОТО ШКОЛЬНОЕ\фотографии за субботу\интернет зависимость\IMG_20170227_104310.jpg"/>
          <p:cNvPicPr/>
          <p:nvPr/>
        </p:nvPicPr>
        <p:blipFill>
          <a:blip r:embed="rId11" cstate="print">
            <a:lum bright="-20000"/>
          </a:blip>
          <a:srcRect/>
          <a:stretch>
            <a:fillRect/>
          </a:stretch>
        </p:blipFill>
        <p:spPr bwMode="auto">
          <a:xfrm>
            <a:off x="527220" y="3201005"/>
            <a:ext cx="1724508" cy="247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ИДЕО И ФОТО ШКОЛЬНОЕ\фотографии за субботу\интернет зависимость\IMG_20170227_104253.jpg"/>
          <p:cNvPicPr/>
          <p:nvPr/>
        </p:nvPicPr>
        <p:blipFill>
          <a:blip r:embed="rId12" cstate="print">
            <a:lum bright="-10000"/>
          </a:blip>
          <a:srcRect/>
          <a:stretch>
            <a:fillRect/>
          </a:stretch>
        </p:blipFill>
        <p:spPr bwMode="auto">
          <a:xfrm>
            <a:off x="9641247" y="3831635"/>
            <a:ext cx="1785370" cy="24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P225038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93" y="3225107"/>
            <a:ext cx="2082114" cy="157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Рамка 15">
            <a:extLst>
              <a:ext uri="{FF2B5EF4-FFF2-40B4-BE49-F238E27FC236}">
                <a16:creationId xmlns:a16="http://schemas.microsoft.com/office/drawing/2014/main" id="{04DF4C80-0BE7-4890-A1C5-4BC2A2FFF6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id="{892D3C9C-7FF0-4BA3-B269-C407114E6EF9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25059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верхние углы 16">
            <a:extLst>
              <a:ext uri="{FF2B5EF4-FFF2-40B4-BE49-F238E27FC236}">
                <a16:creationId xmlns:a16="http://schemas.microsoft.com/office/drawing/2014/main" id="{DC2ADBF6-8EFE-4E96-9856-E6750E0FCECB}"/>
              </a:ext>
            </a:extLst>
          </p:cNvPr>
          <p:cNvSpPr/>
          <p:nvPr/>
        </p:nvSpPr>
        <p:spPr>
          <a:xfrm rot="5400000">
            <a:off x="1620111" y="-797423"/>
            <a:ext cx="1017346" cy="410036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5" name="Прямоугольник: скругленные верхние углы 14">
            <a:extLst>
              <a:ext uri="{FF2B5EF4-FFF2-40B4-BE49-F238E27FC236}">
                <a16:creationId xmlns:a16="http://schemas.microsoft.com/office/drawing/2014/main" id="{C1BB4928-5934-4105-B737-377D421CB58D}"/>
              </a:ext>
            </a:extLst>
          </p:cNvPr>
          <p:cNvSpPr/>
          <p:nvPr/>
        </p:nvSpPr>
        <p:spPr>
          <a:xfrm rot="5400000">
            <a:off x="3337420" y="-3153672"/>
            <a:ext cx="1017346" cy="75349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28E337-A4F3-4DA7-B40C-0CBEA4C43BE0}"/>
              </a:ext>
            </a:extLst>
          </p:cNvPr>
          <p:cNvSpPr/>
          <p:nvPr/>
        </p:nvSpPr>
        <p:spPr>
          <a:xfrm>
            <a:off x="301593" y="181894"/>
            <a:ext cx="7636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Информационная акция «</a:t>
            </a:r>
            <a:r>
              <a:rPr kumimoji="0" lang="ru-RU" sz="4800" i="0" u="none" strike="noStrike" kern="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ВПаутине</a:t>
            </a:r>
            <a:r>
              <a:rPr kumimoji="0" lang="ru-RU" sz="480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» </a:t>
            </a:r>
            <a:endParaRPr kumimoji="0" lang="ru-BY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</p:txBody>
      </p:sp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3229C0-262A-4783-BA0C-1CDE8283B83A}"/>
              </a:ext>
            </a:extLst>
          </p:cNvPr>
          <p:cNvSpPr/>
          <p:nvPr/>
        </p:nvSpPr>
        <p:spPr>
          <a:xfrm>
            <a:off x="8668565" y="526701"/>
            <a:ext cx="3087090" cy="233779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539ABB-F06D-47CC-A4D3-96373B0B29B3}"/>
              </a:ext>
            </a:extLst>
          </p:cNvPr>
          <p:cNvSpPr/>
          <p:nvPr/>
        </p:nvSpPr>
        <p:spPr>
          <a:xfrm>
            <a:off x="489612" y="3534067"/>
            <a:ext cx="3438575" cy="269380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6D3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4D280A-2C6B-4A16-8283-DB621C505159}"/>
              </a:ext>
            </a:extLst>
          </p:cNvPr>
          <p:cNvSpPr/>
          <p:nvPr/>
        </p:nvSpPr>
        <p:spPr>
          <a:xfrm>
            <a:off x="8668565" y="3534067"/>
            <a:ext cx="3246628" cy="256751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FDE8FD3-C92B-48B6-88B3-FDB5B3B7135F}"/>
              </a:ext>
            </a:extLst>
          </p:cNvPr>
          <p:cNvSpPr/>
          <p:nvPr/>
        </p:nvSpPr>
        <p:spPr>
          <a:xfrm>
            <a:off x="4499061" y="3534067"/>
            <a:ext cx="3438574" cy="269380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6D3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9A9859-F4B0-4ECD-B792-B4B7CE0ACE8B}"/>
              </a:ext>
            </a:extLst>
          </p:cNvPr>
          <p:cNvSpPr/>
          <p:nvPr/>
        </p:nvSpPr>
        <p:spPr>
          <a:xfrm>
            <a:off x="231004" y="2019616"/>
            <a:ext cx="7121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800" cap="all" dirty="0">
                <a:solidFill>
                  <a:srgbClr val="2A4B86"/>
                </a:solidFill>
                <a:latin typeface="Bahnschrift Condensed" panose="020B0502040204020203" pitchFamily="34" charset="0"/>
              </a:rPr>
              <a:t>направленная на формирование безопасного поведения в социальных сетях и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185155345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2695BD90-4C68-4F21-85DB-F9D35FCB383C}"/>
              </a:ext>
            </a:extLst>
          </p:cNvPr>
          <p:cNvSpPr/>
          <p:nvPr/>
        </p:nvSpPr>
        <p:spPr>
          <a:xfrm rot="5400000">
            <a:off x="3722738" y="-3578248"/>
            <a:ext cx="1017346" cy="832022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B8A7DD-BF99-4F9D-83EF-E9E5294CC163}"/>
              </a:ext>
            </a:extLst>
          </p:cNvPr>
          <p:cNvSpPr/>
          <p:nvPr/>
        </p:nvSpPr>
        <p:spPr>
          <a:xfrm>
            <a:off x="302290" y="258700"/>
            <a:ext cx="7858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ИНФОРМАЦИОННАЯ АКЦИЯ «</a:t>
            </a:r>
            <a:r>
              <a:rPr lang="en-GB" sz="36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REALITY GO»</a:t>
            </a:r>
            <a:endParaRPr lang="ru-BY" sz="36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" name="Picture 2" descr="https://spc.kletsk-asveta.gov.by/files/00909/Obj/210/35553/img/%D0%9F%D1%83%D0%B1%D0%BB%D0%B8%D0%BA%D0%B0%D1%86%D0%B8%D1%8F_%D0%B8%D0%B3%D1%80%D0%BE%D0%BC%D0%B0%D0%BD%D0%B8%D1%8F_%D0%B4%D0%BB%D1%8F_%D0%B4%D0%B5%D1%82%D0%B5%D0%B9.jpg">
            <a:extLst>
              <a:ext uri="{FF2B5EF4-FFF2-40B4-BE49-F238E27FC236}">
                <a16:creationId xmlns:a16="http://schemas.microsoft.com/office/drawing/2014/main" id="{0612FFF8-0053-41C2-BE9A-82BB78CBE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3564" r="4240"/>
          <a:stretch/>
        </p:blipFill>
        <p:spPr bwMode="auto">
          <a:xfrm>
            <a:off x="9549193" y="342100"/>
            <a:ext cx="2101825" cy="2922659"/>
          </a:xfrm>
          <a:prstGeom prst="rect">
            <a:avLst/>
          </a:prstGeom>
          <a:noFill/>
          <a:ln w="38100">
            <a:solidFill>
              <a:srgbClr val="4472C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pc.kletsk-asveta.gov.by/files/00909/Obj/210/35553/img/%D1%81%D0%B8%D0%BC%D0%BF%D1%82%D0%BE%D0%BC%D1%8B_%D0%B8%D0%B3%D1%80%D0%BE%D0%BC%D0%B0%D0%BD%D0%B8%D0%B8.jpg">
            <a:extLst>
              <a:ext uri="{FF2B5EF4-FFF2-40B4-BE49-F238E27FC236}">
                <a16:creationId xmlns:a16="http://schemas.microsoft.com/office/drawing/2014/main" id="{515CDF42-605B-4ECD-B1FC-5CBB6708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10" y="3600050"/>
            <a:ext cx="2066190" cy="2922659"/>
          </a:xfrm>
          <a:prstGeom prst="rect">
            <a:avLst/>
          </a:prstGeom>
          <a:noFill/>
          <a:ln w="38100">
            <a:solidFill>
              <a:srgbClr val="4472C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pc.kletsk-asveta.gov.by/files/00909/Obj/210/35553/img/%D0%9F%D1%83%D0%B1%D0%BB%D0%B8%D0%BA%D0%B0%D1%86%D0%B8%D1%8F_%D0%BF%D0%BE%D1%81%D0%BB%D0%B5%D0%B4%D1%81%D1%82%D0%B2%D0%B8%D1%8F_%D0%B8%D0%B3%D1%80%D0%BE%D0%BC%D0%B0%D0%BD%D0%B8%D0%B8.jpg">
            <a:extLst>
              <a:ext uri="{FF2B5EF4-FFF2-40B4-BE49-F238E27FC236}">
                <a16:creationId xmlns:a16="http://schemas.microsoft.com/office/drawing/2014/main" id="{0714E8F7-D021-4D6D-AC2C-0E9FA24F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53" y="1967670"/>
            <a:ext cx="2065585" cy="2922659"/>
          </a:xfrm>
          <a:prstGeom prst="rect">
            <a:avLst/>
          </a:prstGeom>
          <a:noFill/>
          <a:ln w="38100">
            <a:solidFill>
              <a:srgbClr val="4472C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pc.kletsk-asveta.gov.by/files/00909/Obj/210/35553/img/%D0%9F%D1%83%D0%B1%D0%BB%D0%B8%D0%BA%D0%B0%D1%86%D0%B8%D1%8F_%D0%B8%D0%B3%D1%80%D0%BE%D0%BC%D0%B0%D0%BD%D0%B8%D1%8F_2.jpg">
            <a:extLst>
              <a:ext uri="{FF2B5EF4-FFF2-40B4-BE49-F238E27FC236}">
                <a16:creationId xmlns:a16="http://schemas.microsoft.com/office/drawing/2014/main" id="{437CB900-D06E-48DC-813C-E27333D1B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4484" r="3645" b="4350"/>
          <a:stretch/>
        </p:blipFill>
        <p:spPr bwMode="auto">
          <a:xfrm>
            <a:off x="409742" y="1352347"/>
            <a:ext cx="3219283" cy="2347098"/>
          </a:xfrm>
          <a:prstGeom prst="rect">
            <a:avLst/>
          </a:prstGeom>
          <a:noFill/>
          <a:ln w="38100">
            <a:solidFill>
              <a:srgbClr val="26D3A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pc.kletsk-asveta.gov.by/files/00909/Obj/210/35553/img/%D0%9F%D1%83%D0%B1%D0%BB%D0%B8%D0%BA%D0%B0%D1%86%D0%B8%D1%8F_%D0%B8%D0%B3%D1%80%D0%BE%D0%BC%D0%B0%D0%BD%D0%B8%D1%8F.jpg">
            <a:extLst>
              <a:ext uri="{FF2B5EF4-FFF2-40B4-BE49-F238E27FC236}">
                <a16:creationId xmlns:a16="http://schemas.microsoft.com/office/drawing/2014/main" id="{91704DFE-C1EE-4828-9EC0-3147BB2AD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r="3395"/>
          <a:stretch/>
        </p:blipFill>
        <p:spPr bwMode="auto">
          <a:xfrm>
            <a:off x="3029116" y="3961253"/>
            <a:ext cx="3219283" cy="2347097"/>
          </a:xfrm>
          <a:prstGeom prst="rect">
            <a:avLst/>
          </a:prstGeom>
          <a:noFill/>
          <a:ln w="38100">
            <a:solidFill>
              <a:srgbClr val="26D3A4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83743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Bahnschrift Condensed" panose="020B0502040204020203" pitchFamily="34" charset="0"/>
              </a:rPr>
              <a:t>Наш сайт: </a:t>
            </a:r>
            <a:r>
              <a:rPr lang="en-US" sz="4000" b="1" dirty="0">
                <a:latin typeface="Bahnschrift Condensed" panose="020B0502040204020203" pitchFamily="34" charset="0"/>
              </a:rPr>
              <a:t>spc.kletsk-asveta.edu.by</a:t>
            </a:r>
            <a:endParaRPr lang="ru-RU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65" y="1394512"/>
            <a:ext cx="5941359" cy="3025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905" y="3608411"/>
            <a:ext cx="5941359" cy="3067268"/>
          </a:xfrm>
          <a:prstGeom prst="rect">
            <a:avLst/>
          </a:prstGeom>
        </p:spPr>
      </p:pic>
      <p:sp>
        <p:nvSpPr>
          <p:cNvPr id="6" name="Рамка 5">
            <a:extLst>
              <a:ext uri="{FF2B5EF4-FFF2-40B4-BE49-F238E27FC236}">
                <a16:creationId xmlns:a16="http://schemas.microsoft.com/office/drawing/2014/main" id="{5315F4BC-F590-42C2-B597-171144EB9F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CA7104AF-73B6-4035-964B-0493EA3624CD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9103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67CBA40-8F95-490A-BEBE-6ADF68300691}"/>
              </a:ext>
            </a:extLst>
          </p:cNvPr>
          <p:cNvSpPr/>
          <p:nvPr/>
        </p:nvSpPr>
        <p:spPr>
          <a:xfrm>
            <a:off x="346075" y="4636104"/>
            <a:ext cx="11328398" cy="1817075"/>
          </a:xfrm>
          <a:prstGeom prst="roundRect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dirty="0"/>
          </a:p>
        </p:txBody>
      </p:sp>
      <p:sp>
        <p:nvSpPr>
          <p:cNvPr id="12" name="Прямоугольник: скругленные верхние углы 11">
            <a:extLst>
              <a:ext uri="{FF2B5EF4-FFF2-40B4-BE49-F238E27FC236}">
                <a16:creationId xmlns:a16="http://schemas.microsoft.com/office/drawing/2014/main" id="{E988C49B-DAAB-4920-BF62-D2701EA3FB2C}"/>
              </a:ext>
            </a:extLst>
          </p:cNvPr>
          <p:cNvSpPr/>
          <p:nvPr/>
        </p:nvSpPr>
        <p:spPr>
          <a:xfrm rot="5400000" flipV="1">
            <a:off x="8562907" y="-509462"/>
            <a:ext cx="784235" cy="6251450"/>
          </a:xfrm>
          <a:prstGeom prst="round2SameRect">
            <a:avLst>
              <a:gd name="adj1" fmla="val 46967"/>
              <a:gd name="adj2" fmla="val 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1" name="Прямоугольник: скругленные верхние углы 10">
            <a:extLst>
              <a:ext uri="{FF2B5EF4-FFF2-40B4-BE49-F238E27FC236}">
                <a16:creationId xmlns:a16="http://schemas.microsoft.com/office/drawing/2014/main" id="{063D031E-B46A-49EF-AF80-60AA44E40784}"/>
              </a:ext>
            </a:extLst>
          </p:cNvPr>
          <p:cNvSpPr/>
          <p:nvPr/>
        </p:nvSpPr>
        <p:spPr>
          <a:xfrm rot="5400000">
            <a:off x="3545190" y="-3465595"/>
            <a:ext cx="777270" cy="786765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4950" y="2224145"/>
            <a:ext cx="6913436" cy="686743"/>
          </a:xfrm>
        </p:spPr>
        <p:txBody>
          <a:bodyPr>
            <a:normAutofit/>
          </a:bodyPr>
          <a:lstStyle/>
          <a:p>
            <a:pPr algn="r"/>
            <a:r>
              <a:rPr lang="ru-RU" sz="34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+mn-ea"/>
                <a:cs typeface="+mn-cs"/>
              </a:rPr>
              <a:t>АКЦИЯ «PROБЕЗОПАСНОСТЬ»   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040925"/>
            <a:ext cx="8596668" cy="1491214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111250" y="1146854"/>
            <a:ext cx="8289800" cy="16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направленной на формирование ответственного поведения несовершеннолетних в сети  интернет, профилактику вовлечения несовершеннолетних в  деструктивные группы</a:t>
            </a:r>
          </a:p>
          <a:p>
            <a:b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</a:br>
            <a:endParaRPr lang="ru-RU" sz="2800" cap="all" dirty="0">
              <a:solidFill>
                <a:srgbClr val="009DD9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076575" y="3200876"/>
            <a:ext cx="8769350" cy="1637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Направленная на профилактику формирования </a:t>
            </a:r>
            <a:r>
              <a:rPr lang="ru-RU" sz="2800" cap="all" dirty="0" err="1">
                <a:solidFill>
                  <a:srgbClr val="009DD9"/>
                </a:solidFill>
                <a:latin typeface="Bahnschrift Condensed" panose="020B0502040204020203" pitchFamily="34" charset="0"/>
              </a:rPr>
              <a:t>суицидоопасного</a:t>
            </a:r>
            <a:r>
              <a:rPr lang="ru-RU" sz="2800" cap="all" dirty="0">
                <a:solidFill>
                  <a:srgbClr val="009DD9"/>
                </a:solidFill>
                <a:latin typeface="Bahnschrift Condensed" panose="020B0502040204020203" pitchFamily="34" charset="0"/>
              </a:rPr>
              <a:t> поведения несовершеннолетних, в том числе посредством вовлечения несовершеннолетних в  деструктивные группы, </a:t>
            </a:r>
            <a:r>
              <a:rPr lang="ru-RU" sz="2800" cap="all" dirty="0" err="1">
                <a:solidFill>
                  <a:srgbClr val="009DD9"/>
                </a:solidFill>
                <a:latin typeface="Bahnschrift Condensed" panose="020B0502040204020203" pitchFamily="34" charset="0"/>
              </a:rPr>
              <a:t>кибербуллинг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440878" y="79593"/>
            <a:ext cx="8765728" cy="6767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500" dirty="0">
                <a:solidFill>
                  <a:schemeClr val="bg1"/>
                </a:solidFill>
                <a:latin typeface="Bahnschrift SemiBold SemiConden" panose="020B0502040204020203" pitchFamily="34" charset="0"/>
                <a:ea typeface="+mn-ea"/>
                <a:cs typeface="+mn-cs"/>
              </a:rPr>
              <a:t>PR АКЦИЯ «CYBERБЕЗОПАСНОСТЬ»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B60CC7-4F50-4978-9172-989EECB0AD0F}"/>
              </a:ext>
            </a:extLst>
          </p:cNvPr>
          <p:cNvSpPr/>
          <p:nvPr/>
        </p:nvSpPr>
        <p:spPr>
          <a:xfrm>
            <a:off x="677335" y="4809836"/>
            <a:ext cx="10837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целью которых являлось нивелирование деструктивного влияния социальных сетей на поведение несовершеннолетних, изменение ценностного отношения несовершеннолетних к безопасности  при использовании сети интернет</a:t>
            </a:r>
            <a:endParaRPr lang="aa-ET" sz="2800" cap="all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Рамка 8">
            <a:extLst>
              <a:ext uri="{FF2B5EF4-FFF2-40B4-BE49-F238E27FC236}">
                <a16:creationId xmlns:a16="http://schemas.microsoft.com/office/drawing/2014/main" id="{2D3B4D86-6412-47C3-BF49-37CF003519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10" name="Рамка 9">
            <a:extLst>
              <a:ext uri="{FF2B5EF4-FFF2-40B4-BE49-F238E27FC236}">
                <a16:creationId xmlns:a16="http://schemas.microsoft.com/office/drawing/2014/main" id="{548070AA-E589-47D2-9EA1-63250048C409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09A73D-5313-497C-9A00-BE5CEE5E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153" y="1764624"/>
            <a:ext cx="4184216" cy="27193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C91300-0EB7-4643-B550-FB5EC2666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03" y="288961"/>
            <a:ext cx="3299214" cy="18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6453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F9EBFA-C9B1-4717-A7D3-1E8148CD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7" y="-1"/>
            <a:ext cx="119854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8253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8D5F5A7-ED24-4F39-8EAF-65B6A72C8977}"/>
              </a:ext>
            </a:extLst>
          </p:cNvPr>
          <p:cNvSpPr/>
          <p:nvPr/>
        </p:nvSpPr>
        <p:spPr>
          <a:xfrm>
            <a:off x="2377440" y="18821"/>
            <a:ext cx="7344076" cy="1036409"/>
          </a:xfrm>
          <a:prstGeom prst="roundRect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rgbClr val="26D3A4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DB2E49-759B-415A-842E-57BCDD124DD0}"/>
              </a:ext>
            </a:extLst>
          </p:cNvPr>
          <p:cNvSpPr/>
          <p:nvPr/>
        </p:nvSpPr>
        <p:spPr>
          <a:xfrm>
            <a:off x="2782431" y="213859"/>
            <a:ext cx="6627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be-BY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Сайт МТС вкладка «Безопасность»</a:t>
            </a:r>
            <a:endParaRPr lang="ru-RU" sz="36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C4CEC7-963E-4312-9A83-E57718932A4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20654" r="50529" b="33046"/>
          <a:stretch/>
        </p:blipFill>
        <p:spPr bwMode="auto">
          <a:xfrm>
            <a:off x="1170271" y="1762224"/>
            <a:ext cx="3779520" cy="385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FF29E1-7157-4B93-AB21-15A34686FD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1" t="21515" r="1250" b="33046"/>
          <a:stretch/>
        </p:blipFill>
        <p:spPr bwMode="auto">
          <a:xfrm>
            <a:off x="7242211" y="1762224"/>
            <a:ext cx="3916680" cy="385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445614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B98701-BC32-49F6-BC81-859916C7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477" y="428240"/>
            <a:ext cx="6027821" cy="3757930"/>
          </a:xfrm>
          <a:prstGeom prst="rect">
            <a:avLst/>
          </a:prstGeom>
        </p:spPr>
      </p:pic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8FFBBACF-696D-4F8F-A925-CAC3B5E4CD4D}"/>
              </a:ext>
            </a:extLst>
          </p:cNvPr>
          <p:cNvSpPr/>
          <p:nvPr/>
        </p:nvSpPr>
        <p:spPr>
          <a:xfrm rot="5400000">
            <a:off x="3379937" y="-3314137"/>
            <a:ext cx="1017346" cy="77772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EBA7BA-DA0A-43F0-873F-F3D4FB9F07B3}"/>
              </a:ext>
            </a:extLst>
          </p:cNvPr>
          <p:cNvSpPr/>
          <p:nvPr/>
        </p:nvSpPr>
        <p:spPr>
          <a:xfrm>
            <a:off x="449179" y="312863"/>
            <a:ext cx="7664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Тест на компьютерную зависимость для родителей </a:t>
            </a:r>
            <a:endParaRPr kumimoji="0" lang="ru-BY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CE22F1-8906-4454-B015-DDC3664BEF09}"/>
              </a:ext>
            </a:extLst>
          </p:cNvPr>
          <p:cNvSpPr/>
          <p:nvPr/>
        </p:nvSpPr>
        <p:spPr>
          <a:xfrm>
            <a:off x="160422" y="1078637"/>
            <a:ext cx="943596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Ваш </a:t>
            </a: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ребенок: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Приходя домой, первым делом садится за компьютер?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Забросил домашние дела, учебу, стал непослушным?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Груб и раздражителен, если его отвлекают от компьютера? 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Ест и пьет, не отрываясь от компьютера?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Не знает, чем себя занять, если компьютер недоступен или сломался?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Неспособен контролировать время, проводимое за компьютером?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Тратит много денег на компьютерные игры или оплату работы в Интернет?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Не общается или почти не общается с друзьями как раньше?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Использует компьютер как отдушину и средство уйти от проблем?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Ребенок погружен в виртуальность и вне компьютера (постоянно думает об игре, об общении в Интернет)</a:t>
            </a:r>
          </a:p>
        </p:txBody>
      </p:sp>
    </p:spTree>
    <p:extLst>
      <p:ext uri="{BB962C8B-B14F-4D97-AF65-F5344CB8AC3E}">
        <p14:creationId xmlns:p14="http://schemas.microsoft.com/office/powerpoint/2010/main" val="242067745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28A221-9D9E-46E8-B4FA-A47BE65B241C}"/>
              </a:ext>
            </a:extLst>
          </p:cNvPr>
          <p:cNvSpPr/>
          <p:nvPr/>
        </p:nvSpPr>
        <p:spPr>
          <a:xfrm>
            <a:off x="105877" y="128096"/>
            <a:ext cx="11980244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000" dirty="0">
                <a:solidFill>
                  <a:srgbClr val="0F6FC6"/>
                </a:solidFill>
                <a:latin typeface="Bahnschrift SemiBold SemiConden" panose="020B0502040204020203" pitchFamily="34" charset="0"/>
              </a:rPr>
              <a:t>10 положительных ответов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0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Похоже, ваш ребенок действительно болен компьютерной зависимостью. У него стирается интерес к реальной жизни, он становится раздражительным и непослушным. Необходимо срочно принимать меры. Для начала ограничьте время пребывания ребенка за компьютером Проконсультируйтесь с педагогом или психологом. Ознакомьтесь с советами психологов как предотвратить и вылечить компьютерную зависимость. Навязчивое использование Интернет может быть симптомом других проблем, таких как депрессия, раздражение или низкая самооценка.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000" dirty="0">
                <a:solidFill>
                  <a:srgbClr val="0F6FC6"/>
                </a:solidFill>
                <a:latin typeface="Bahnschrift SemiBold SemiConden" panose="020B0502040204020203" pitchFamily="34" charset="0"/>
              </a:rPr>
              <a:t>7-9 положительных ответов 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0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Ваш ребенок в опасной близости до возникновения зависимости от компьютера. Уже сейчас он предпочитает общение в Интернет реальному общению. Желательно уменьшить время его работы за компьютером. Ознакомьтесь с советами психологов как предотвратить возникновение компьютерной зависимости. Можно также контролировать время, проводимое ребенком в Интернет. Вы сможете установить разрешенные и запрещенные дни и часы пользования доступом в Интернет и другим программами. 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000" dirty="0">
                <a:solidFill>
                  <a:srgbClr val="0F6FC6"/>
                </a:solidFill>
                <a:latin typeface="Bahnschrift SemiBold SemiConden" panose="020B0502040204020203" pitchFamily="34" charset="0"/>
              </a:rPr>
              <a:t>5-6 положительных ответов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0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Ваш ребенок в близости до возникновения зависимости от компьютера. Желательно уменьшить время его работы за компьютером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000" dirty="0">
                <a:solidFill>
                  <a:srgbClr val="0F6FC6"/>
                </a:solidFill>
                <a:latin typeface="Bahnschrift SemiBold SemiConden" panose="020B0502040204020203" pitchFamily="34" charset="0"/>
              </a:rPr>
              <a:t>менее 5 положительных ответов</a:t>
            </a: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</a:pPr>
            <a:r>
              <a:rPr lang="ru-RU" sz="2000" dirty="0">
                <a:solidFill>
                  <a:srgbClr val="17406D"/>
                </a:solidFill>
                <a:latin typeface="Bahnschrift SemiLight SemiConde" panose="020B0502040204020203" pitchFamily="34" charset="0"/>
              </a:rPr>
              <a:t>Вашему ребенку не грозит возникновение зависимости от компьютера</a:t>
            </a:r>
          </a:p>
        </p:txBody>
      </p:sp>
    </p:spTree>
    <p:extLst>
      <p:ext uri="{BB962C8B-B14F-4D97-AF65-F5344CB8AC3E}">
        <p14:creationId xmlns:p14="http://schemas.microsoft.com/office/powerpoint/2010/main" val="1528134593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25E618-5734-490E-A709-89B19BA9A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32"/>
          <a:stretch/>
        </p:blipFill>
        <p:spPr>
          <a:xfrm>
            <a:off x="896132" y="126871"/>
            <a:ext cx="10399734" cy="66042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B12EBEB8-62AA-4B6A-909A-9A57C289038F}"/>
              </a:ext>
            </a:extLst>
          </p:cNvPr>
          <p:cNvSpPr/>
          <p:nvPr/>
        </p:nvSpPr>
        <p:spPr>
          <a:xfrm>
            <a:off x="4908884" y="1636295"/>
            <a:ext cx="2261937" cy="20983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D57FD-C6D2-4C58-9E21-7685AE778E02}"/>
              </a:ext>
            </a:extLst>
          </p:cNvPr>
          <p:cNvSpPr txBox="1"/>
          <p:nvPr/>
        </p:nvSpPr>
        <p:spPr>
          <a:xfrm>
            <a:off x="4743650" y="1982450"/>
            <a:ext cx="2704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2A4B86"/>
                </a:solidFill>
                <a:latin typeface="Bahnschrift SemiBold SemiConden" panose="020B0502040204020203" pitchFamily="34" charset="0"/>
              </a:rPr>
              <a:t>Спасибо за внимание!</a:t>
            </a:r>
            <a:endParaRPr lang="ru-BY" sz="4400" dirty="0">
              <a:solidFill>
                <a:srgbClr val="2A4B86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0232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6775618-2BD6-4FA9-A2D9-E14E8783F2AD}"/>
              </a:ext>
            </a:extLst>
          </p:cNvPr>
          <p:cNvSpPr/>
          <p:nvPr/>
        </p:nvSpPr>
        <p:spPr>
          <a:xfrm>
            <a:off x="1502345" y="18821"/>
            <a:ext cx="9187315" cy="1036409"/>
          </a:xfrm>
          <a:prstGeom prst="roundRect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245AC0-06BC-4DC5-91C3-B3A98FF17638}"/>
              </a:ext>
            </a:extLst>
          </p:cNvPr>
          <p:cNvSpPr/>
          <p:nvPr/>
        </p:nvSpPr>
        <p:spPr>
          <a:xfrm>
            <a:off x="1736153" y="183082"/>
            <a:ext cx="8719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Основные типы интернет опасностей</a:t>
            </a:r>
            <a:endParaRPr kumimoji="0" lang="ru-BY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A94C81-148A-4E7C-AD7D-D0A28C90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48" y="3775037"/>
            <a:ext cx="6362700" cy="3324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D7045C-CBAD-4CCD-8328-227CEC46B29B}"/>
              </a:ext>
            </a:extLst>
          </p:cNvPr>
          <p:cNvSpPr txBox="1"/>
          <p:nvPr/>
        </p:nvSpPr>
        <p:spPr>
          <a:xfrm>
            <a:off x="385011" y="1453414"/>
            <a:ext cx="5710990" cy="270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Кибербуллинг и троллинг  </a:t>
            </a:r>
            <a:endParaRPr lang="en-US" sz="2200" b="1" dirty="0">
              <a:solidFill>
                <a:srgbClr val="17406D"/>
              </a:solidFill>
              <a:latin typeface="Bahnschrift SemiBold SemiConden" panose="020B0502040204020203" pitchFamily="34" charset="0"/>
            </a:endParaRP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Интернет-зависимость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Сайты с вирусами (фишинг, </a:t>
            </a:r>
            <a:r>
              <a:rPr lang="ru-RU" sz="2200" b="1" dirty="0" err="1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майнеры</a:t>
            </a: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) 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Пропаганда терроризма, нацизма, агрессии 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Нецензурная лексика, непристойности, грубость</a:t>
            </a:r>
            <a:endParaRPr lang="ru-BY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6414D-BA62-4792-BB24-5F6CA315C48A}"/>
              </a:ext>
            </a:extLst>
          </p:cNvPr>
          <p:cNvSpPr txBox="1"/>
          <p:nvPr/>
        </p:nvSpPr>
        <p:spPr>
          <a:xfrm>
            <a:off x="6481012" y="1453414"/>
            <a:ext cx="5053263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Алкоголь, наркотики, табак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 Сайты категории 18+</a:t>
            </a:r>
            <a:endParaRPr lang="ru-RU" sz="2200" dirty="0">
              <a:solidFill>
                <a:srgbClr val="17406D"/>
              </a:solidFill>
              <a:latin typeface="Bahnschrift SemiBold SemiConden" panose="020B0502040204020203" pitchFamily="34" charset="0"/>
            </a:endParaRP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Лотереи, казино, тотализаторы</a:t>
            </a:r>
            <a:r>
              <a:rPr lang="ru-RU" sz="2200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 </a:t>
            </a: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Социальные сети</a:t>
            </a:r>
            <a:endParaRPr lang="ru-RU" sz="2200" dirty="0">
              <a:solidFill>
                <a:srgbClr val="17406D"/>
              </a:solidFill>
              <a:latin typeface="Bahnschrift SemiBold SemiConden" panose="020B0502040204020203" pitchFamily="34" charset="0"/>
            </a:endParaRPr>
          </a:p>
          <a:p>
            <a:pPr marL="306000" lvl="0" indent="-306000" defTabSz="457200">
              <a:spcBef>
                <a:spcPct val="20000"/>
              </a:spcBef>
              <a:spcAft>
                <a:spcPts val="600"/>
              </a:spcAft>
              <a:buClr>
                <a:srgbClr val="009DD9"/>
              </a:buClr>
              <a:buSzPct val="92000"/>
              <a:buFont typeface="Wingdings 2" panose="05020102010507070707" pitchFamily="18" charset="2"/>
              <a:buChar char=""/>
            </a:pPr>
            <a:r>
              <a:rPr lang="ru-RU" sz="2200" b="1" dirty="0">
                <a:solidFill>
                  <a:srgbClr val="17406D"/>
                </a:solidFill>
                <a:latin typeface="Bahnschrift SemiBold SemiConden" panose="020B0502040204020203" pitchFamily="34" charset="0"/>
              </a:rPr>
              <a:t>Педофилы</a:t>
            </a:r>
            <a:endParaRPr lang="ru-RU" sz="2200" dirty="0">
              <a:solidFill>
                <a:srgbClr val="17406D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41496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05522C-255E-414E-9881-24BB2658AFF6}"/>
              </a:ext>
            </a:extLst>
          </p:cNvPr>
          <p:cNvSpPr/>
          <p:nvPr/>
        </p:nvSpPr>
        <p:spPr>
          <a:xfrm>
            <a:off x="94647" y="6252521"/>
            <a:ext cx="12002703" cy="533290"/>
          </a:xfrm>
          <a:prstGeom prst="rect">
            <a:avLst/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09C8A-260B-47BD-AAF0-8E6C69CC3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4" y="312713"/>
            <a:ext cx="9053345" cy="56270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361B28-7174-4B74-84C8-5333ACAF1BF0}"/>
              </a:ext>
            </a:extLst>
          </p:cNvPr>
          <p:cNvSpPr/>
          <p:nvPr/>
        </p:nvSpPr>
        <p:spPr>
          <a:xfrm>
            <a:off x="506524" y="6252521"/>
            <a:ext cx="11178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2600" dirty="0">
                <a:solidFill>
                  <a:schemeClr val="bg1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исследованиям национального статистического комитета Республики Беларусь 2021 год</a:t>
            </a:r>
            <a:endParaRPr lang="ru-RU" sz="2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2888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05522C-255E-414E-9881-24BB2658AFF6}"/>
              </a:ext>
            </a:extLst>
          </p:cNvPr>
          <p:cNvSpPr/>
          <p:nvPr/>
        </p:nvSpPr>
        <p:spPr>
          <a:xfrm>
            <a:off x="94647" y="6252521"/>
            <a:ext cx="12002703" cy="533290"/>
          </a:xfrm>
          <a:prstGeom prst="rect">
            <a:avLst/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361B28-7174-4B74-84C8-5333ACAF1BF0}"/>
              </a:ext>
            </a:extLst>
          </p:cNvPr>
          <p:cNvSpPr/>
          <p:nvPr/>
        </p:nvSpPr>
        <p:spPr>
          <a:xfrm>
            <a:off x="506524" y="6252521"/>
            <a:ext cx="11178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2600" dirty="0">
                <a:solidFill>
                  <a:schemeClr val="bg1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исследованиям национального статистического комитета Республики Беларусь 2021 год</a:t>
            </a:r>
            <a:endParaRPr lang="ru-RU" sz="2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2" descr="5bd80e53eab8314298b045dfe62b2ca3.png">
            <a:extLst>
              <a:ext uri="{FF2B5EF4-FFF2-40B4-BE49-F238E27FC236}">
                <a16:creationId xmlns:a16="http://schemas.microsoft.com/office/drawing/2014/main" id="{1356B6C9-D808-4405-8B40-EBB55CE53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" b="2943"/>
          <a:stretch/>
        </p:blipFill>
        <p:spPr bwMode="auto">
          <a:xfrm>
            <a:off x="1219196" y="351670"/>
            <a:ext cx="9753600" cy="538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2266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147C3-990C-4DD0-A235-3E7394993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70" y="789272"/>
            <a:ext cx="3335229" cy="2309595"/>
          </a:xfrm>
          <a:prstGeom prst="rect">
            <a:avLst/>
          </a:prstGeom>
          <a:ln w="38100">
            <a:solidFill>
              <a:srgbClr val="2A4B86"/>
            </a:solidFill>
            <a:prstDash val="sysDash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66E264-1F76-41AC-9FE6-3DE16EEA1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 r="3286"/>
          <a:stretch/>
        </p:blipFill>
        <p:spPr>
          <a:xfrm>
            <a:off x="4428376" y="817914"/>
            <a:ext cx="3335239" cy="2309594"/>
          </a:xfrm>
          <a:prstGeom prst="rect">
            <a:avLst/>
          </a:prstGeom>
          <a:ln w="38100">
            <a:solidFill>
              <a:srgbClr val="26D3A4"/>
            </a:solidFill>
            <a:prstDash val="sysDash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252FFF-4F8E-49A6-BE7F-8EF07C153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192" y="817914"/>
            <a:ext cx="3335238" cy="2309594"/>
          </a:xfrm>
          <a:prstGeom prst="rect">
            <a:avLst/>
          </a:prstGeom>
          <a:ln w="38100">
            <a:solidFill>
              <a:srgbClr val="2A4B86"/>
            </a:solidFill>
            <a:prstDash val="sysDash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B1A884-91E7-435A-9219-D3237D5D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180" y="3759132"/>
            <a:ext cx="3335238" cy="2309596"/>
          </a:xfrm>
          <a:prstGeom prst="rect">
            <a:avLst/>
          </a:prstGeom>
          <a:ln w="38100">
            <a:solidFill>
              <a:srgbClr val="2A4B86"/>
            </a:solidFill>
            <a:prstDash val="sysDash"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BEBF36-5FB9-4797-A8E1-4159669777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59"/>
          <a:stretch/>
        </p:blipFill>
        <p:spPr>
          <a:xfrm>
            <a:off x="6642574" y="3759136"/>
            <a:ext cx="3335237" cy="2309594"/>
          </a:xfrm>
          <a:prstGeom prst="rect">
            <a:avLst/>
          </a:prstGeom>
          <a:ln w="38100">
            <a:solidFill>
              <a:srgbClr val="26D3A4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2263688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9056D1-E11B-4D06-B584-58FD960A0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3429000"/>
            <a:ext cx="5366139" cy="33792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E9A2C8-0AC6-4549-BFE5-9C6156C64F53}"/>
              </a:ext>
            </a:extLst>
          </p:cNvPr>
          <p:cNvSpPr/>
          <p:nvPr/>
        </p:nvSpPr>
        <p:spPr>
          <a:xfrm>
            <a:off x="2348564" y="550536"/>
            <a:ext cx="92595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BY" sz="4800" b="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Дети и подростки очень уязвимы для </a:t>
            </a:r>
            <a:r>
              <a:rPr kumimoji="0" lang="ru-RU" altLang="ru-BY" sz="4800" b="0" i="0" u="none" strike="noStrike" kern="0" cap="all" spc="0" normalizeH="0" baseline="0" noProof="0" dirty="0" err="1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кибербуллинга</a:t>
            </a:r>
            <a:r>
              <a:rPr kumimoji="0" lang="ru-RU" altLang="ru-BY" sz="4800" b="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 и других форм онлайн-насилия</a:t>
            </a:r>
            <a:br>
              <a:rPr kumimoji="0" lang="ru-RU" altLang="ru-BY" sz="4400" b="0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</a:br>
            <a:endParaRPr kumimoji="0" lang="ru-BY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2846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FE3F0C-F20B-4288-BDB4-D10CE00485A5}"/>
              </a:ext>
            </a:extLst>
          </p:cNvPr>
          <p:cNvSpPr/>
          <p:nvPr/>
        </p:nvSpPr>
        <p:spPr>
          <a:xfrm>
            <a:off x="574305" y="564023"/>
            <a:ext cx="83001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Онлайн-насилие в отношении  детей может привести к столь же тяжелым последствиям, </a:t>
            </a:r>
            <a:b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</a:br>
            <a:r>
              <a:rPr kumimoji="0" lang="ru-RU" sz="4400" b="0" i="0" u="none" strike="noStrike" kern="0" cap="all" spc="0" normalizeH="0" baseline="0" noProof="0" dirty="0">
                <a:ln>
                  <a:noFill/>
                </a:ln>
                <a:solidFill>
                  <a:srgbClr val="2A4B86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j-ea"/>
                <a:cs typeface="+mj-cs"/>
              </a:rPr>
              <a:t>что и насилие в реальной жизни</a:t>
            </a:r>
            <a:endParaRPr kumimoji="0" lang="ru-BY" sz="2000" b="0" i="0" u="none" strike="noStrike" kern="0" cap="none" spc="0" normalizeH="0" baseline="0" noProof="0" dirty="0">
              <a:ln>
                <a:noFill/>
              </a:ln>
              <a:solidFill>
                <a:srgbClr val="2A4B86"/>
              </a:solidFill>
              <a:effectLst/>
              <a:uLnTx/>
              <a:uFillTx/>
              <a:latin typeface="Bahnschrift SemiBold SemiConden" panose="020B0502040204020203" pitchFamily="34" charset="0"/>
            </a:endParaRPr>
          </a:p>
        </p:txBody>
      </p:sp>
      <p:pic>
        <p:nvPicPr>
          <p:cNvPr id="2050" name="Picture 2" descr="Сексуальное домогательство – Бесплатные иконки: Социальное">
            <a:extLst>
              <a:ext uri="{FF2B5EF4-FFF2-40B4-BE49-F238E27FC236}">
                <a16:creationId xmlns:a16="http://schemas.microsoft.com/office/drawing/2014/main" id="{CF2E12EB-D629-4209-8376-EFDD1CFA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65" y="2733574"/>
            <a:ext cx="3894221" cy="389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95351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>
            <a:extLst>
              <a:ext uri="{FF2B5EF4-FFF2-40B4-BE49-F238E27FC236}">
                <a16:creationId xmlns:a16="http://schemas.microsoft.com/office/drawing/2014/main" id="{2234DC69-EF5D-4757-A8DF-FE44502EE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666"/>
            </a:avLst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4F79AB4A-B9AD-471C-862B-731E9F7DD6FF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frame">
            <a:avLst>
              <a:gd name="adj1" fmla="val 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2F1129-9AC3-4688-9810-D5C5AF32BF45}"/>
              </a:ext>
            </a:extLst>
          </p:cNvPr>
          <p:cNvSpPr/>
          <p:nvPr/>
        </p:nvSpPr>
        <p:spPr>
          <a:xfrm>
            <a:off x="675372" y="901603"/>
            <a:ext cx="108412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85% родителей, которым важно контролировать детей в обращении с цифровыми устройствами;</a:t>
            </a:r>
            <a:br>
              <a:rPr kumimoji="0" lang="ru-RU" sz="4000" b="0" i="0" u="none" strike="noStrike" kern="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br>
              <a:rPr kumimoji="0" lang="ru-RU" sz="4000" b="0" i="0" u="none" strike="noStrike" kern="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r>
              <a:rPr kumimoji="0" lang="ru-RU" sz="4000" b="0" i="0" u="none" strike="noStrike" kern="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33% родителей устанавливает на устройствах функцию «родительский контроль», ограничивая доступ к интернет контенту </a:t>
            </a:r>
            <a:endParaRPr kumimoji="0" lang="ru-BY" sz="20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586E7A-03FE-432D-87D7-F107F8A456ED}"/>
              </a:ext>
            </a:extLst>
          </p:cNvPr>
          <p:cNvSpPr/>
          <p:nvPr/>
        </p:nvSpPr>
        <p:spPr>
          <a:xfrm>
            <a:off x="94647" y="5877615"/>
            <a:ext cx="12002703" cy="908196"/>
          </a:xfrm>
          <a:prstGeom prst="rect">
            <a:avLst/>
          </a:prstGeom>
          <a:solidFill>
            <a:srgbClr val="26D3A4"/>
          </a:solidFill>
          <a:ln>
            <a:solidFill>
              <a:srgbClr val="26D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7481B80-3ED0-46FC-A005-89F9C135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36" y="3130549"/>
            <a:ext cx="4076933" cy="407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C1C681-4251-4157-BD35-92849CB1A184}"/>
              </a:ext>
            </a:extLst>
          </p:cNvPr>
          <p:cNvSpPr/>
          <p:nvPr/>
        </p:nvSpPr>
        <p:spPr>
          <a:xfrm>
            <a:off x="282339" y="6073171"/>
            <a:ext cx="11627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2800" dirty="0">
                <a:solidFill>
                  <a:prstClr val="white">
                    <a:lumMod val="95000"/>
                  </a:prstClr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исследованиям специалистов аналитического центра НАФИ 2021 год</a:t>
            </a:r>
          </a:p>
        </p:txBody>
      </p:sp>
    </p:spTree>
    <p:extLst>
      <p:ext uri="{BB962C8B-B14F-4D97-AF65-F5344CB8AC3E}">
        <p14:creationId xmlns:p14="http://schemas.microsoft.com/office/powerpoint/2010/main" val="333334645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776</Words>
  <Application>Microsoft Office PowerPoint</Application>
  <PresentationFormat>Широкоэкранный</PresentationFormat>
  <Paragraphs>65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Bahnschrift Condensed</vt:lpstr>
      <vt:lpstr>Bahnschrift SemiBold SemiConden</vt:lpstr>
      <vt:lpstr>Bahnschrift SemiLight SemiConde</vt:lpstr>
      <vt:lpstr>Calibri</vt:lpstr>
      <vt:lpstr>Calibri Light</vt:lpstr>
      <vt:lpstr>Gill Sans MT</vt:lpstr>
      <vt:lpstr>Wingdings 2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сайт: spc.kletsk-asveta.edu.by</vt:lpstr>
      <vt:lpstr>АКЦИЯ «PROБЕЗОПАСНОСТЬ»   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Самохвал</dc:creator>
  <cp:lastModifiedBy>SPC</cp:lastModifiedBy>
  <cp:revision>32</cp:revision>
  <dcterms:created xsi:type="dcterms:W3CDTF">2024-12-01T14:19:21Z</dcterms:created>
  <dcterms:modified xsi:type="dcterms:W3CDTF">2025-03-18T11:23:22Z</dcterms:modified>
</cp:coreProperties>
</file>