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56" r:id="rId3"/>
    <p:sldId id="257" r:id="rId4"/>
    <p:sldId id="271" r:id="rId5"/>
    <p:sldId id="259" r:id="rId6"/>
    <p:sldId id="258" r:id="rId7"/>
    <p:sldId id="260" r:id="rId8"/>
    <p:sldId id="261" r:id="rId9"/>
    <p:sldId id="272" r:id="rId10"/>
    <p:sldId id="273" r:id="rId11"/>
    <p:sldId id="274" r:id="rId12"/>
    <p:sldId id="262" r:id="rId13"/>
    <p:sldId id="263" r:id="rId14"/>
    <p:sldId id="264" r:id="rId15"/>
    <p:sldId id="265" r:id="rId16"/>
    <p:sldId id="266" r:id="rId17"/>
    <p:sldId id="270" r:id="rId18"/>
    <p:sldId id="275" r:id="rId19"/>
    <p:sldId id="267" r:id="rId20"/>
    <p:sldId id="269" r:id="rId21"/>
    <p:sldId id="276"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E268C-3896-4CC2-9151-F769DAEDD70D}" type="datetimeFigureOut">
              <a:rPr lang="ru-RU" smtClean="0"/>
              <a:t>24.05.2025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CB9F6-E6A8-4199-87C0-510A917C4620}" type="slidenum">
              <a:rPr lang="ru-RU" smtClean="0"/>
              <a:t>‹#›</a:t>
            </a:fld>
            <a:endParaRPr lang="ru-RU"/>
          </a:p>
        </p:txBody>
      </p:sp>
    </p:spTree>
    <p:extLst>
      <p:ext uri="{BB962C8B-B14F-4D97-AF65-F5344CB8AC3E}">
        <p14:creationId xmlns:p14="http://schemas.microsoft.com/office/powerpoint/2010/main" val="2665176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Прямоугольник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Прямоугольник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Прямоугольник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Прямая соединительная линия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Прямая соединительная линия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Прямая соединительная линия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Прямая соединительная линия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Прямая соединительная линия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Прямая соединительная линия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6" name="Прямоугольник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Овал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Овал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Овал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Овал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Овал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8" name="Заголовок 7"/>
          <p:cNvSpPr>
            <a:spLocks noGrp="1"/>
          </p:cNvSpPr>
          <p:nvPr>
            <p:ph type="ctrTitle"/>
          </p:nvPr>
        </p:nvSpPr>
        <p:spPr>
          <a:xfrm>
            <a:off x="3048000" y="3124200"/>
            <a:ext cx="8229600" cy="1894362"/>
          </a:xfrm>
        </p:spPr>
        <p:txBody>
          <a:bodyPr/>
          <a:lstStyle>
            <a:lvl1pPr>
              <a:defRPr b="1"/>
            </a:lvl1pPr>
          </a:lstStyle>
          <a:p>
            <a:r>
              <a:rPr lang="ru-RU"/>
              <a:t>Образец заголовка</a:t>
            </a:r>
            <a:endParaRPr lang="en-US"/>
          </a:p>
        </p:txBody>
      </p:sp>
      <p:sp>
        <p:nvSpPr>
          <p:cNvPr id="9" name="Подзаголовок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a:t>Образец подзаголовка</a:t>
            </a:r>
            <a:endParaRPr lang="en-US"/>
          </a:p>
        </p:txBody>
      </p:sp>
      <p:sp>
        <p:nvSpPr>
          <p:cNvPr id="22" name="Дата 27"/>
          <p:cNvSpPr>
            <a:spLocks noGrp="1"/>
          </p:cNvSpPr>
          <p:nvPr>
            <p:ph type="dt" sz="half" idx="10"/>
          </p:nvPr>
        </p:nvSpPr>
        <p:spPr bwMode="auto">
          <a:xfrm rot="5400000">
            <a:off x="10733617" y="1111250"/>
            <a:ext cx="2286000" cy="508000"/>
          </a:xfrm>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23" name="Нижний колонтитул 16"/>
          <p:cNvSpPr>
            <a:spLocks noGrp="1"/>
          </p:cNvSpPr>
          <p:nvPr>
            <p:ph type="ftr" sz="quarter" idx="11"/>
          </p:nvPr>
        </p:nvSpPr>
        <p:spPr bwMode="auto">
          <a:xfrm rot="5400000">
            <a:off x="10045701" y="4117447"/>
            <a:ext cx="3657600" cy="512233"/>
          </a:xfrm>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24" name="Номер слайда 28"/>
          <p:cNvSpPr>
            <a:spLocks noGrp="1"/>
          </p:cNvSpPr>
          <p:nvPr>
            <p:ph type="sldNum" sz="quarter" idx="12"/>
          </p:nvPr>
        </p:nvSpPr>
        <p:spPr bwMode="auto">
          <a:xfrm>
            <a:off x="1767417" y="4929189"/>
            <a:ext cx="812800" cy="517525"/>
          </a:xfrm>
        </p:spPr>
        <p:txBody>
          <a:bodyPr/>
          <a:lstStyle>
            <a:lvl1pPr>
              <a:defRPr/>
            </a:lvl1pPr>
          </a:lstStyle>
          <a:p>
            <a:pPr fontAlgn="base">
              <a:spcBef>
                <a:spcPct val="0"/>
              </a:spcBef>
              <a:spcAft>
                <a:spcPct val="0"/>
              </a:spcAft>
              <a:defRPr/>
            </a:pPr>
            <a:fld id="{CD8B4A5F-59EA-466A-B3E0-BD74BC75A193}"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Tree>
    <p:extLst>
      <p:ext uri="{BB962C8B-B14F-4D97-AF65-F5344CB8AC3E}">
        <p14:creationId xmlns:p14="http://schemas.microsoft.com/office/powerpoint/2010/main" val="403350875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p:cNvSpPr>
            <a:spLocks noGrp="1"/>
          </p:cNvSpPr>
          <p:nvPr>
            <p:ph type="dt" sz="half" idx="10"/>
          </p:nvPr>
        </p:nvSpPr>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5" name="Нижний колонтитул 2"/>
          <p:cNvSpPr>
            <a:spLocks noGrp="1"/>
          </p:cNvSpPr>
          <p:nvPr>
            <p:ph type="ftr" sz="quarter" idx="11"/>
          </p:nvPr>
        </p:nvSpPr>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6" name="Номер слайда 22"/>
          <p:cNvSpPr>
            <a:spLocks noGrp="1"/>
          </p:cNvSpPr>
          <p:nvPr>
            <p:ph type="sldNum" sz="quarter" idx="12"/>
          </p:nvPr>
        </p:nvSpPr>
        <p:spPr/>
        <p:txBody>
          <a:bodyPr/>
          <a:lstStyle>
            <a:lvl1pPr>
              <a:defRPr/>
            </a:lvl1pPr>
          </a:lstStyle>
          <a:p>
            <a:pPr fontAlgn="base">
              <a:spcBef>
                <a:spcPct val="0"/>
              </a:spcBef>
              <a:spcAft>
                <a:spcPct val="0"/>
              </a:spcAft>
              <a:defRPr/>
            </a:pPr>
            <a:fld id="{6E575780-D89B-4D28-924C-DD0D977E17A0}"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Tree>
    <p:extLst>
      <p:ext uri="{BB962C8B-B14F-4D97-AF65-F5344CB8AC3E}">
        <p14:creationId xmlns:p14="http://schemas.microsoft.com/office/powerpoint/2010/main" val="2709505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2352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p:cNvSpPr>
            <a:spLocks noGrp="1"/>
          </p:cNvSpPr>
          <p:nvPr>
            <p:ph type="dt" sz="half" idx="10"/>
          </p:nvPr>
        </p:nvSpPr>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5" name="Нижний колонтитул 2"/>
          <p:cNvSpPr>
            <a:spLocks noGrp="1"/>
          </p:cNvSpPr>
          <p:nvPr>
            <p:ph type="ftr" sz="quarter" idx="11"/>
          </p:nvPr>
        </p:nvSpPr>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6" name="Номер слайда 22"/>
          <p:cNvSpPr>
            <a:spLocks noGrp="1"/>
          </p:cNvSpPr>
          <p:nvPr>
            <p:ph type="sldNum" sz="quarter" idx="12"/>
          </p:nvPr>
        </p:nvSpPr>
        <p:spPr/>
        <p:txBody>
          <a:bodyPr/>
          <a:lstStyle>
            <a:lvl1pPr>
              <a:defRPr/>
            </a:lvl1pPr>
          </a:lstStyle>
          <a:p>
            <a:pPr fontAlgn="base">
              <a:spcBef>
                <a:spcPct val="0"/>
              </a:spcBef>
              <a:spcAft>
                <a:spcPct val="0"/>
              </a:spcAft>
              <a:defRPr/>
            </a:pPr>
            <a:fld id="{7EC184B3-04D4-4960-A676-93C57AB64FBC}"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Tree>
    <p:extLst>
      <p:ext uri="{BB962C8B-B14F-4D97-AF65-F5344CB8AC3E}">
        <p14:creationId xmlns:p14="http://schemas.microsoft.com/office/powerpoint/2010/main" val="2385069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80E3BFEF-8191-46A4-890B-897137B71A30}"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2504FD6-E683-4F88-A2A0-E7EB634A97A1}"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66209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ADF39D9-5194-4BC0-AF1B-11A5B8577234}"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73C665B-BCFE-46FD-9344-F531B368A74D}"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95265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CB6278B6-6825-41F2-862F-BD4E2E59FE21}"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2DD8245-422C-4042-B2AA-FD64BD88CD56}"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61939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F928EDCE-1BBB-451A-A122-0BDB8706461D}"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4F02DCF-4ACA-4200-88EA-F13D8D9B7C9F}"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57146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670430D7-4DE5-413C-8B41-EF5B9606524F}"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8F492A20-CC3D-4CC2-B62F-FB005F6C0E2A}"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64086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84EAA9FA-1B91-429E-93EA-C67E29442041}"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069147F1-96FC-4680-9330-7690D18CBB6F}"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88897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F58F14C8-E06D-47FC-84A8-A2ECC57FBF15}"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59DAE09A-AD4B-4BDE-B025-39FF1718466D}"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54671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07C02C7F-FAC5-448B-B823-6F476D89A5E4}"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1788FAF9-FBB4-48F9-8509-858ED05A24D4}"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84720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8" name="Объект 7"/>
          <p:cNvSpPr>
            <a:spLocks noGrp="1"/>
          </p:cNvSpPr>
          <p:nvPr>
            <p:ph sz="quarter" idx="1"/>
          </p:nvPr>
        </p:nvSpPr>
        <p:spPr>
          <a:xfrm>
            <a:off x="609600" y="1600200"/>
            <a:ext cx="9956800" cy="487375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6"/>
          <p:cNvSpPr>
            <a:spLocks noGrp="1"/>
          </p:cNvSpPr>
          <p:nvPr>
            <p:ph type="dt" sz="half" idx="10"/>
          </p:nvPr>
        </p:nvSpPr>
        <p:spPr/>
        <p:txBody>
          <a:bodyPr rtlCol="0"/>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5" name="Номер слайда 8"/>
          <p:cNvSpPr>
            <a:spLocks noGrp="1"/>
          </p:cNvSpPr>
          <p:nvPr>
            <p:ph type="sldNum" sz="quarter" idx="11"/>
          </p:nvPr>
        </p:nvSpPr>
        <p:spPr/>
        <p:txBody>
          <a:bodyPr rtlCol="0"/>
          <a:lstStyle>
            <a:lvl1pPr>
              <a:defRPr/>
            </a:lvl1pPr>
          </a:lstStyle>
          <a:p>
            <a:pPr fontAlgn="base">
              <a:spcBef>
                <a:spcPct val="0"/>
              </a:spcBef>
              <a:spcAft>
                <a:spcPct val="0"/>
              </a:spcAft>
              <a:defRPr/>
            </a:pPr>
            <a:fld id="{314326CA-A558-40F8-AB4A-14F59DDDF301}"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
        <p:nvSpPr>
          <p:cNvPr id="6" name="Нижний колонтитул 9"/>
          <p:cNvSpPr>
            <a:spLocks noGrp="1"/>
          </p:cNvSpPr>
          <p:nvPr>
            <p:ph type="ftr" sz="quarter" idx="12"/>
          </p:nvPr>
        </p:nvSpPr>
        <p:spPr/>
        <p:txBody>
          <a:bodyPr rtlCol="0"/>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Tree>
    <p:extLst>
      <p:ext uri="{BB962C8B-B14F-4D97-AF65-F5344CB8AC3E}">
        <p14:creationId xmlns:p14="http://schemas.microsoft.com/office/powerpoint/2010/main" val="4282696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05B4348D-27C2-4DB0-91FE-4C6B8545D030}"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B58F70C-6C44-4D94-A791-B10356503F8D}"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9722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19F16C73-BA31-44B9-BA34-B23C3B972667}"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EBA65B7-5BC9-4E83-9DEC-AC1447E9C95B}"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19113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B1D2BD19-DA04-4E9C-A593-043A2448BCB2}"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F278332-669F-48C4-9FE6-72405E23E9C4}"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30330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4" name="Прямоугольник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Прямоугольник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Прямоугольник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Прямоугольник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8" name="Прямая соединительная линия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9" name="Прямая соединительная линия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0" name="Прямая соединительная линия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1" name="Прямая соединительная линия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2" name="Прямая соединительная линия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3" name="Прямоугольник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4" name="Овал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5" name="Овал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6" name="Овал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Овал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Овал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Прямая соединительная линия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2" name="Заголовок 1"/>
          <p:cNvSpPr>
            <a:spLocks noGrp="1"/>
          </p:cNvSpPr>
          <p:nvPr>
            <p:ph type="title"/>
          </p:nvPr>
        </p:nvSpPr>
        <p:spPr>
          <a:xfrm>
            <a:off x="3048000" y="2895600"/>
            <a:ext cx="8229600" cy="2053590"/>
          </a:xfrm>
        </p:spPr>
        <p:txBody>
          <a:bodyPr/>
          <a:lstStyle>
            <a:lvl1pPr algn="l">
              <a:buNone/>
              <a:defRPr sz="3000" b="1" cap="small" baseline="0"/>
            </a:lvl1pPr>
          </a:lstStyle>
          <a:p>
            <a:r>
              <a:rPr lang="ru-RU"/>
              <a:t>Образец заголовка</a:t>
            </a:r>
            <a:endParaRPr lang="en-US"/>
          </a:p>
        </p:txBody>
      </p:sp>
      <p:sp>
        <p:nvSpPr>
          <p:cNvPr id="3" name="Текст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a:t>Образец текста</a:t>
            </a:r>
          </a:p>
        </p:txBody>
      </p:sp>
      <p:sp>
        <p:nvSpPr>
          <p:cNvPr id="20" name="Дата 3"/>
          <p:cNvSpPr>
            <a:spLocks noGrp="1"/>
          </p:cNvSpPr>
          <p:nvPr>
            <p:ph type="dt" sz="half" idx="10"/>
          </p:nvPr>
        </p:nvSpPr>
        <p:spPr bwMode="auto">
          <a:xfrm rot="5400000">
            <a:off x="10731500" y="1106488"/>
            <a:ext cx="2286000" cy="508000"/>
          </a:xfrm>
        </p:spPr>
        <p:txBody>
          <a:bodyPr/>
          <a:lstStyle>
            <a:lvl1pPr>
              <a:defRPr/>
            </a:lvl1pPr>
          </a:lstStyle>
          <a:p>
            <a:pPr fontAlgn="base">
              <a:spcBef>
                <a:spcPct val="0"/>
              </a:spcBef>
              <a:spcAft>
                <a:spcPct val="0"/>
              </a:spcAft>
              <a:defRPr/>
            </a:pPr>
            <a:endParaRPr lang="ru-RU">
              <a:solidFill>
                <a:srgbClr val="ACCBF9"/>
              </a:solidFill>
              <a:latin typeface="Times New Roman" pitchFamily="18" charset="0"/>
            </a:endParaRPr>
          </a:p>
        </p:txBody>
      </p:sp>
      <p:sp>
        <p:nvSpPr>
          <p:cNvPr id="21" name="Нижний колонтитул 4"/>
          <p:cNvSpPr>
            <a:spLocks noGrp="1"/>
          </p:cNvSpPr>
          <p:nvPr>
            <p:ph type="ftr" sz="quarter" idx="11"/>
          </p:nvPr>
        </p:nvSpPr>
        <p:spPr bwMode="auto">
          <a:xfrm rot="5400000">
            <a:off x="10045701" y="4114272"/>
            <a:ext cx="3657600" cy="512233"/>
          </a:xfrm>
        </p:spPr>
        <p:txBody>
          <a:bodyPr/>
          <a:lstStyle>
            <a:lvl1pPr>
              <a:defRPr/>
            </a:lvl1pPr>
          </a:lstStyle>
          <a:p>
            <a:pPr fontAlgn="base">
              <a:spcBef>
                <a:spcPct val="0"/>
              </a:spcBef>
              <a:spcAft>
                <a:spcPct val="0"/>
              </a:spcAft>
              <a:defRPr/>
            </a:pPr>
            <a:endParaRPr lang="ru-RU">
              <a:solidFill>
                <a:srgbClr val="ACCBF9"/>
              </a:solidFill>
              <a:latin typeface="Times New Roman" pitchFamily="18" charset="0"/>
            </a:endParaRPr>
          </a:p>
        </p:txBody>
      </p:sp>
      <p:sp>
        <p:nvSpPr>
          <p:cNvPr id="22" name="Номер слайда 5"/>
          <p:cNvSpPr>
            <a:spLocks noGrp="1"/>
          </p:cNvSpPr>
          <p:nvPr>
            <p:ph type="sldNum" sz="quarter" idx="12"/>
          </p:nvPr>
        </p:nvSpPr>
        <p:spPr bwMode="auto">
          <a:xfrm>
            <a:off x="1786467" y="4929189"/>
            <a:ext cx="812800" cy="517525"/>
          </a:xfrm>
        </p:spPr>
        <p:txBody>
          <a:bodyPr/>
          <a:lstStyle>
            <a:lvl1pPr>
              <a:defRPr/>
            </a:lvl1pPr>
          </a:lstStyle>
          <a:p>
            <a:pPr fontAlgn="base">
              <a:spcBef>
                <a:spcPct val="0"/>
              </a:spcBef>
              <a:spcAft>
                <a:spcPct val="0"/>
              </a:spcAft>
              <a:defRPr/>
            </a:pPr>
            <a:fld id="{41CD0095-6956-4630-A200-1A32492F8E08}"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Tree>
    <p:extLst>
      <p:ext uri="{BB962C8B-B14F-4D97-AF65-F5344CB8AC3E}">
        <p14:creationId xmlns:p14="http://schemas.microsoft.com/office/powerpoint/2010/main" val="20433339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9" name="Объект 8"/>
          <p:cNvSpPr>
            <a:spLocks noGrp="1"/>
          </p:cNvSpPr>
          <p:nvPr>
            <p:ph sz="quarter" idx="1"/>
          </p:nvPr>
        </p:nvSpPr>
        <p:spPr>
          <a:xfrm>
            <a:off x="609600" y="1600200"/>
            <a:ext cx="48768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Объект 10"/>
          <p:cNvSpPr>
            <a:spLocks noGrp="1"/>
          </p:cNvSpPr>
          <p:nvPr>
            <p:ph sz="quarter" idx="2"/>
          </p:nvPr>
        </p:nvSpPr>
        <p:spPr>
          <a:xfrm>
            <a:off x="5693664" y="1600200"/>
            <a:ext cx="487680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13"/>
          <p:cNvSpPr>
            <a:spLocks noGrp="1"/>
          </p:cNvSpPr>
          <p:nvPr>
            <p:ph type="dt" sz="half" idx="10"/>
          </p:nvPr>
        </p:nvSpPr>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6" name="Нижний колонтитул 2"/>
          <p:cNvSpPr>
            <a:spLocks noGrp="1"/>
          </p:cNvSpPr>
          <p:nvPr>
            <p:ph type="ftr" sz="quarter" idx="11"/>
          </p:nvPr>
        </p:nvSpPr>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7" name="Номер слайда 22"/>
          <p:cNvSpPr>
            <a:spLocks noGrp="1"/>
          </p:cNvSpPr>
          <p:nvPr>
            <p:ph type="sldNum" sz="quarter" idx="12"/>
          </p:nvPr>
        </p:nvSpPr>
        <p:spPr/>
        <p:txBody>
          <a:bodyPr/>
          <a:lstStyle>
            <a:lvl1pPr>
              <a:defRPr/>
            </a:lvl1pPr>
          </a:lstStyle>
          <a:p>
            <a:pPr fontAlgn="base">
              <a:spcBef>
                <a:spcPct val="0"/>
              </a:spcBef>
              <a:spcAft>
                <a:spcPct val="0"/>
              </a:spcAft>
              <a:defRPr/>
            </a:pPr>
            <a:fld id="{A980C61A-EE98-4905-A211-07A1694FCE4E}"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Tree>
    <p:extLst>
      <p:ext uri="{BB962C8B-B14F-4D97-AF65-F5344CB8AC3E}">
        <p14:creationId xmlns:p14="http://schemas.microsoft.com/office/powerpoint/2010/main" val="82804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058400" cy="1143000"/>
          </a:xfrm>
        </p:spPr>
        <p:txBody>
          <a:bodyPr/>
          <a:lstStyle>
            <a:lvl1pPr>
              <a:defRPr/>
            </a:lvl1pPr>
          </a:lstStyle>
          <a:p>
            <a:r>
              <a:rPr lang="ru-RU"/>
              <a:t>Образец заголовка</a:t>
            </a:r>
            <a:endParaRPr lang="en-US"/>
          </a:p>
        </p:txBody>
      </p:sp>
      <p:sp>
        <p:nvSpPr>
          <p:cNvPr id="11" name="Объект 10"/>
          <p:cNvSpPr>
            <a:spLocks noGrp="1"/>
          </p:cNvSpPr>
          <p:nvPr>
            <p:ph sz="quarter" idx="2"/>
          </p:nvPr>
        </p:nvSpPr>
        <p:spPr>
          <a:xfrm>
            <a:off x="609600" y="2362200"/>
            <a:ext cx="48768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3" name="Объект 12"/>
          <p:cNvSpPr>
            <a:spLocks noGrp="1"/>
          </p:cNvSpPr>
          <p:nvPr>
            <p:ph sz="quarter" idx="4"/>
          </p:nvPr>
        </p:nvSpPr>
        <p:spPr>
          <a:xfrm>
            <a:off x="5829300" y="2362200"/>
            <a:ext cx="4876800" cy="3886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2" name="Текст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ru-RU"/>
              <a:t>Образец текста</a:t>
            </a:r>
          </a:p>
        </p:txBody>
      </p:sp>
      <p:sp>
        <p:nvSpPr>
          <p:cNvPr id="14" name="Текст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ru-RU"/>
              <a:t>Образец текста</a:t>
            </a:r>
          </a:p>
        </p:txBody>
      </p:sp>
      <p:sp>
        <p:nvSpPr>
          <p:cNvPr id="7" name="Дата 13"/>
          <p:cNvSpPr>
            <a:spLocks noGrp="1"/>
          </p:cNvSpPr>
          <p:nvPr>
            <p:ph type="dt" sz="half" idx="10"/>
          </p:nvPr>
        </p:nvSpPr>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8" name="Нижний колонтитул 2"/>
          <p:cNvSpPr>
            <a:spLocks noGrp="1"/>
          </p:cNvSpPr>
          <p:nvPr>
            <p:ph type="ftr" sz="quarter" idx="11"/>
          </p:nvPr>
        </p:nvSpPr>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9" name="Номер слайда 22"/>
          <p:cNvSpPr>
            <a:spLocks noGrp="1"/>
          </p:cNvSpPr>
          <p:nvPr>
            <p:ph type="sldNum" sz="quarter" idx="12"/>
          </p:nvPr>
        </p:nvSpPr>
        <p:spPr/>
        <p:txBody>
          <a:bodyPr/>
          <a:lstStyle>
            <a:lvl1pPr>
              <a:defRPr/>
            </a:lvl1pPr>
          </a:lstStyle>
          <a:p>
            <a:pPr fontAlgn="base">
              <a:spcBef>
                <a:spcPct val="0"/>
              </a:spcBef>
              <a:spcAft>
                <a:spcPct val="0"/>
              </a:spcAft>
              <a:defRPr/>
            </a:pPr>
            <a:fld id="{EC261D63-87C4-4B07-83D2-24D936DA3159}"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Tree>
    <p:extLst>
      <p:ext uri="{BB962C8B-B14F-4D97-AF65-F5344CB8AC3E}">
        <p14:creationId xmlns:p14="http://schemas.microsoft.com/office/powerpoint/2010/main" val="259278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5"/>
          <p:cNvSpPr>
            <a:spLocks noGrp="1"/>
          </p:cNvSpPr>
          <p:nvPr>
            <p:ph type="dt" sz="half" idx="10"/>
          </p:nvPr>
        </p:nvSpPr>
        <p:spPr/>
        <p:txBody>
          <a:bodyPr rtlCol="0"/>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4" name="Номер слайда 6"/>
          <p:cNvSpPr>
            <a:spLocks noGrp="1"/>
          </p:cNvSpPr>
          <p:nvPr>
            <p:ph type="sldNum" sz="quarter" idx="11"/>
          </p:nvPr>
        </p:nvSpPr>
        <p:spPr/>
        <p:txBody>
          <a:bodyPr rtlCol="0"/>
          <a:lstStyle>
            <a:lvl1pPr>
              <a:defRPr/>
            </a:lvl1pPr>
          </a:lstStyle>
          <a:p>
            <a:pPr fontAlgn="base">
              <a:spcBef>
                <a:spcPct val="0"/>
              </a:spcBef>
              <a:spcAft>
                <a:spcPct val="0"/>
              </a:spcAft>
              <a:defRPr/>
            </a:pPr>
            <a:fld id="{99CE733D-8343-4766-8D73-A08D7FD4A2FF}"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
        <p:nvSpPr>
          <p:cNvPr id="5" name="Нижний колонтитул 7"/>
          <p:cNvSpPr>
            <a:spLocks noGrp="1"/>
          </p:cNvSpPr>
          <p:nvPr>
            <p:ph type="ftr" sz="quarter" idx="12"/>
          </p:nvPr>
        </p:nvSpPr>
        <p:spPr/>
        <p:txBody>
          <a:bodyPr rtlCol="0"/>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Tree>
    <p:extLst>
      <p:ext uri="{BB962C8B-B14F-4D97-AF65-F5344CB8AC3E}">
        <p14:creationId xmlns:p14="http://schemas.microsoft.com/office/powerpoint/2010/main" val="333536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3" name="Нижний колонтитул 2"/>
          <p:cNvSpPr>
            <a:spLocks noGrp="1"/>
          </p:cNvSpPr>
          <p:nvPr>
            <p:ph type="ftr" sz="quarter" idx="11"/>
          </p:nvPr>
        </p:nvSpPr>
        <p:spPr/>
        <p:txBody>
          <a:bodyPr/>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4" name="Номер слайда 22"/>
          <p:cNvSpPr>
            <a:spLocks noGrp="1"/>
          </p:cNvSpPr>
          <p:nvPr>
            <p:ph type="sldNum" sz="quarter" idx="12"/>
          </p:nvPr>
        </p:nvSpPr>
        <p:spPr/>
        <p:txBody>
          <a:bodyPr/>
          <a:lstStyle>
            <a:lvl1pPr>
              <a:defRPr/>
            </a:lvl1pPr>
          </a:lstStyle>
          <a:p>
            <a:pPr fontAlgn="base">
              <a:spcBef>
                <a:spcPct val="0"/>
              </a:spcBef>
              <a:spcAft>
                <a:spcPct val="0"/>
              </a:spcAft>
              <a:defRPr/>
            </a:pPr>
            <a:fld id="{62278198-E39F-4A68-9EE1-085E136FFDCF}"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Tree>
    <p:extLst>
      <p:ext uri="{BB962C8B-B14F-4D97-AF65-F5344CB8AC3E}">
        <p14:creationId xmlns:p14="http://schemas.microsoft.com/office/powerpoint/2010/main" val="73047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6" name="Прямая соединительная линия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 name="Прямая соединительная линия 17"/>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Прямая соединительная линия 18"/>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Прямоугольник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Прямая соединительная линия 20"/>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Овал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Заголовок 1"/>
          <p:cNvSpPr>
            <a:spLocks noGrp="1"/>
          </p:cNvSpPr>
          <p:nvPr>
            <p:ph type="title"/>
          </p:nvPr>
        </p:nvSpPr>
        <p:spPr>
          <a:xfrm rot="5400000">
            <a:off x="5547360" y="3124200"/>
            <a:ext cx="6309360" cy="609600"/>
          </a:xfrm>
        </p:spPr>
        <p:txBody>
          <a:bodyPr/>
          <a:lstStyle>
            <a:lvl1pPr algn="l">
              <a:buNone/>
              <a:defRPr sz="2000" b="1" cap="small" baseline="0"/>
            </a:lvl1pPr>
          </a:lstStyle>
          <a:p>
            <a:r>
              <a:rPr lang="ru-RU"/>
              <a:t>Образец заголовка</a:t>
            </a:r>
            <a:endParaRPr lang="en-US"/>
          </a:p>
        </p:txBody>
      </p:sp>
      <p:sp>
        <p:nvSpPr>
          <p:cNvPr id="3" name="Текст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ru-RU"/>
              <a:t>Образец текста</a:t>
            </a:r>
          </a:p>
        </p:txBody>
      </p:sp>
      <p:sp>
        <p:nvSpPr>
          <p:cNvPr id="18" name="Объект 17"/>
          <p:cNvSpPr>
            <a:spLocks noGrp="1"/>
          </p:cNvSpPr>
          <p:nvPr>
            <p:ph sz="quarter" idx="1"/>
          </p:nvPr>
        </p:nvSpPr>
        <p:spPr>
          <a:xfrm>
            <a:off x="406400" y="274320"/>
            <a:ext cx="7518400" cy="632764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2" name="Дата 20"/>
          <p:cNvSpPr>
            <a:spLocks noGrp="1"/>
          </p:cNvSpPr>
          <p:nvPr>
            <p:ph type="dt" sz="half" idx="10"/>
          </p:nvPr>
        </p:nvSpPr>
        <p:spPr/>
        <p:txBody>
          <a:bodyPr rtlCol="0"/>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13" name="Номер слайда 21"/>
          <p:cNvSpPr>
            <a:spLocks noGrp="1"/>
          </p:cNvSpPr>
          <p:nvPr>
            <p:ph type="sldNum" sz="quarter" idx="11"/>
          </p:nvPr>
        </p:nvSpPr>
        <p:spPr/>
        <p:txBody>
          <a:bodyPr rtlCol="0"/>
          <a:lstStyle>
            <a:lvl1pPr>
              <a:defRPr/>
            </a:lvl1pPr>
          </a:lstStyle>
          <a:p>
            <a:pPr fontAlgn="base">
              <a:spcBef>
                <a:spcPct val="0"/>
              </a:spcBef>
              <a:spcAft>
                <a:spcPct val="0"/>
              </a:spcAft>
              <a:defRPr/>
            </a:pPr>
            <a:fld id="{DE108354-1D26-43F1-AF27-4DBD360127A1}"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
        <p:nvSpPr>
          <p:cNvPr id="14" name="Нижний колонтитул 22"/>
          <p:cNvSpPr>
            <a:spLocks noGrp="1"/>
          </p:cNvSpPr>
          <p:nvPr>
            <p:ph type="ftr" sz="quarter" idx="12"/>
          </p:nvPr>
        </p:nvSpPr>
        <p:spPr/>
        <p:txBody>
          <a:bodyPr rtlCol="0"/>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Tree>
    <p:extLst>
      <p:ext uri="{BB962C8B-B14F-4D97-AF65-F5344CB8AC3E}">
        <p14:creationId xmlns:p14="http://schemas.microsoft.com/office/powerpoint/2010/main" val="307915239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ая соединительная линия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Овал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7" name="Прямая соединительная линия 17"/>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Прямоугольник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Прямая соединительная линия 19"/>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Прямая соединительная линия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 name="Прямая соединительная линия 23"/>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 name="Заголовок 1"/>
          <p:cNvSpPr>
            <a:spLocks noGrp="1"/>
          </p:cNvSpPr>
          <p:nvPr>
            <p:ph type="title"/>
          </p:nvPr>
        </p:nvSpPr>
        <p:spPr>
          <a:xfrm rot="5400000">
            <a:off x="5518404" y="3124200"/>
            <a:ext cx="6309360" cy="609600"/>
          </a:xfrm>
        </p:spPr>
        <p:txBody>
          <a:bodyPr/>
          <a:lstStyle>
            <a:lvl1pPr algn="l">
              <a:buNone/>
              <a:defRPr sz="2000" b="1"/>
            </a:lvl1pPr>
          </a:lstStyle>
          <a:p>
            <a:r>
              <a:rPr lang="ru-RU"/>
              <a:t>Образец заголовка</a:t>
            </a:r>
            <a:endParaRPr lang="en-US"/>
          </a:p>
        </p:txBody>
      </p:sp>
      <p:sp>
        <p:nvSpPr>
          <p:cNvPr id="3" name="Рисунок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ru-RU" noProof="0"/>
              <a:t>Вставка рисунка</a:t>
            </a:r>
            <a:endParaRPr lang="en-US" noProof="0" dirty="0"/>
          </a:p>
        </p:txBody>
      </p:sp>
      <p:sp>
        <p:nvSpPr>
          <p:cNvPr id="4" name="Текст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ru-RU"/>
              <a:t>Образец текста</a:t>
            </a:r>
          </a:p>
        </p:txBody>
      </p:sp>
      <p:sp>
        <p:nvSpPr>
          <p:cNvPr id="12" name="Дата 16"/>
          <p:cNvSpPr>
            <a:spLocks noGrp="1"/>
          </p:cNvSpPr>
          <p:nvPr>
            <p:ph type="dt" sz="half" idx="10"/>
          </p:nvPr>
        </p:nvSpPr>
        <p:spPr/>
        <p:txBody>
          <a:bodyPr rtlCol="0"/>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13" name="Номер слайда 17"/>
          <p:cNvSpPr>
            <a:spLocks noGrp="1"/>
          </p:cNvSpPr>
          <p:nvPr>
            <p:ph type="sldNum" sz="quarter" idx="11"/>
          </p:nvPr>
        </p:nvSpPr>
        <p:spPr/>
        <p:txBody>
          <a:bodyPr rtlCol="0"/>
          <a:lstStyle>
            <a:lvl1pPr>
              <a:defRPr/>
            </a:lvl1pPr>
          </a:lstStyle>
          <a:p>
            <a:pPr fontAlgn="base">
              <a:spcBef>
                <a:spcPct val="0"/>
              </a:spcBef>
              <a:spcAft>
                <a:spcPct val="0"/>
              </a:spcAft>
              <a:defRPr/>
            </a:pPr>
            <a:fld id="{4C361C01-617D-4296-B768-C34DD4F4E33B}"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
        <p:nvSpPr>
          <p:cNvPr id="14" name="Нижний колонтитул 20"/>
          <p:cNvSpPr>
            <a:spLocks noGrp="1"/>
          </p:cNvSpPr>
          <p:nvPr>
            <p:ph type="ftr" sz="quarter" idx="12"/>
          </p:nvPr>
        </p:nvSpPr>
        <p:spPr/>
        <p:txBody>
          <a:bodyPr rtlCol="0"/>
          <a:lstStyle>
            <a:lvl1pPr>
              <a:defRPr/>
            </a:lvl1pPr>
          </a:lstStyle>
          <a:p>
            <a:pPr fontAlgn="base">
              <a:spcBef>
                <a:spcPct val="0"/>
              </a:spcBef>
              <a:spcAft>
                <a:spcPct val="0"/>
              </a:spcAft>
              <a:defRPr/>
            </a:pPr>
            <a:endParaRPr lang="ru-RU">
              <a:solidFill>
                <a:srgbClr val="242852"/>
              </a:solidFill>
              <a:latin typeface="Times New Roman" pitchFamily="18" charset="0"/>
            </a:endParaRPr>
          </a:p>
        </p:txBody>
      </p:sp>
    </p:spTree>
    <p:extLst>
      <p:ext uri="{BB962C8B-B14F-4D97-AF65-F5344CB8AC3E}">
        <p14:creationId xmlns:p14="http://schemas.microsoft.com/office/powerpoint/2010/main" val="2542001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2" name="Заголовок 21"/>
          <p:cNvSpPr>
            <a:spLocks noGrp="1"/>
          </p:cNvSpPr>
          <p:nvPr>
            <p:ph type="title"/>
          </p:nvPr>
        </p:nvSpPr>
        <p:spPr>
          <a:xfrm>
            <a:off x="609600" y="274638"/>
            <a:ext cx="9956800" cy="1143000"/>
          </a:xfrm>
          <a:prstGeom prst="rect">
            <a:avLst/>
          </a:prstGeom>
        </p:spPr>
        <p:txBody>
          <a:bodyPr vert="horz" anchor="b">
            <a:normAutofit/>
          </a:bodyPr>
          <a:lstStyle/>
          <a:p>
            <a:r>
              <a:rPr lang="ru-RU"/>
              <a:t>Образец заголовка</a:t>
            </a:r>
            <a:endParaRPr lang="en-US"/>
          </a:p>
        </p:txBody>
      </p:sp>
      <p:sp>
        <p:nvSpPr>
          <p:cNvPr id="1028" name="Текст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4" name="Дата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3" name="Нижний колонтитул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defRPr>
            </a:lvl1pPr>
          </a:lstStyle>
          <a:p>
            <a:pPr fontAlgn="base">
              <a:spcBef>
                <a:spcPct val="0"/>
              </a:spcBef>
              <a:spcAft>
                <a:spcPct val="0"/>
              </a:spcAft>
              <a:defRPr/>
            </a:pPr>
            <a:endParaRPr lang="ru-RU">
              <a:solidFill>
                <a:srgbClr val="242852"/>
              </a:solidFill>
              <a:latin typeface="Times New Roman" pitchFamily="18" charset="0"/>
            </a:endParaRPr>
          </a:p>
        </p:txBody>
      </p:sp>
      <p:sp>
        <p:nvSpPr>
          <p:cNvPr id="7" name="Прямая соединительная линия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32" name="Прямая соединительная линия 8"/>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Прямоугольник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34" name="Прямая соединительная линия 10"/>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Овал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Номер слайда 22"/>
          <p:cNvSpPr>
            <a:spLocks noGrp="1"/>
          </p:cNvSpPr>
          <p:nvPr>
            <p:ph type="sldNum" sz="quarter" idx="4"/>
          </p:nvPr>
        </p:nvSpPr>
        <p:spPr>
          <a:xfrm>
            <a:off x="10839451" y="5734050"/>
            <a:ext cx="812800" cy="520700"/>
          </a:xfrm>
          <a:prstGeom prst="rect">
            <a:avLst/>
          </a:prstGeom>
        </p:spPr>
        <p:txBody>
          <a:bodyPr vert="horz" anchor="ctr"/>
          <a:lstStyle>
            <a:lvl1pPr algn="ctr" eaLnBrk="1" latinLnBrk="0" hangingPunct="1">
              <a:defRPr kumimoji="0" sz="1400" b="1">
                <a:solidFill>
                  <a:srgbClr val="FFFFFF"/>
                </a:solidFill>
              </a:defRPr>
            </a:lvl1pPr>
          </a:lstStyle>
          <a:p>
            <a:pPr fontAlgn="base">
              <a:spcBef>
                <a:spcPct val="0"/>
              </a:spcBef>
              <a:spcAft>
                <a:spcPct val="0"/>
              </a:spcAft>
              <a:defRPr/>
            </a:pPr>
            <a:fld id="{6633DCDB-FD9D-45B2-AED6-942A6F5B0BF7}" type="slidenum">
              <a:rPr lang="ru-RU" altLang="ru-RU" smtClean="0">
                <a:latin typeface="Times New Roman" pitchFamily="18" charset="0"/>
              </a:rPr>
              <a:pPr fontAlgn="base">
                <a:spcBef>
                  <a:spcPct val="0"/>
                </a:spcBef>
                <a:spcAft>
                  <a:spcPct val="0"/>
                </a:spcAft>
                <a:defRPr/>
              </a:pPr>
              <a:t>‹#›</a:t>
            </a:fld>
            <a:endParaRPr lang="ru-RU" altLang="ru-RU">
              <a:latin typeface="Times New Roman" pitchFamily="18" charset="0"/>
            </a:endParaRPr>
          </a:p>
        </p:txBody>
      </p:sp>
    </p:spTree>
    <p:extLst>
      <p:ext uri="{BB962C8B-B14F-4D97-AF65-F5344CB8AC3E}">
        <p14:creationId xmlns:p14="http://schemas.microsoft.com/office/powerpoint/2010/main" val="4018276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558AB8"/>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B7CCE5"/>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ACC0E7"/>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B9F722E-31A4-4C89-8DD4-94F2329C3001}" type="datetimeFigureOut">
              <a:rPr lang="ru-RU" smtClean="0">
                <a:solidFill>
                  <a:prstClr val="black">
                    <a:tint val="75000"/>
                  </a:prstClr>
                </a:solidFill>
              </a:rPr>
              <a:pPr>
                <a:defRPr/>
              </a:pPr>
              <a:t>24.05.2025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B51EB5A-64DD-47E0-BF95-B7C7949D1803}"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278801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nacedu.by/professional-professionalu2/tajna-usynovleniya"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495550" y="333375"/>
            <a:ext cx="7816850" cy="2571750"/>
          </a:xfrm>
        </p:spPr>
        <p:txBody>
          <a:bodyPr>
            <a:normAutofit fontScale="90000"/>
          </a:bodyPr>
          <a:lstStyle/>
          <a:p>
            <a:pPr lvl="0" algn="ctr" eaLnBrk="1" hangingPunct="1"/>
            <a:r>
              <a:rPr lang="" altLang="ru-RU" sz="2400" dirty="0">
                <a:solidFill>
                  <a:schemeClr val="accent2">
                    <a:lumMod val="75000"/>
                  </a:schemeClr>
                </a:solidFill>
                <a:latin typeface="Arial" pitchFamily="34" charset="0"/>
                <a:cs typeface="Arial" pitchFamily="34" charset="0"/>
              </a:rPr>
              <a:t>Учреждение </a:t>
            </a:r>
            <a:r>
              <a:rPr lang="ru-RU" altLang="ru-RU" sz="2400" dirty="0">
                <a:solidFill>
                  <a:schemeClr val="accent2">
                    <a:lumMod val="75000"/>
                  </a:schemeClr>
                </a:solidFill>
                <a:latin typeface="Arial" pitchFamily="34" charset="0"/>
                <a:cs typeface="Arial" pitchFamily="34" charset="0"/>
              </a:rPr>
              <a:t>«</a:t>
            </a:r>
            <a:r>
              <a:rPr lang="" altLang="ru-RU" sz="2400" dirty="0">
                <a:solidFill>
                  <a:schemeClr val="accent2">
                    <a:lumMod val="75000"/>
                  </a:schemeClr>
                </a:solidFill>
                <a:latin typeface="Arial" pitchFamily="34" charset="0"/>
                <a:cs typeface="Arial" pitchFamily="34" charset="0"/>
              </a:rPr>
              <a:t>Национальный центр усыновления </a:t>
            </a:r>
            <a:br>
              <a:rPr lang="" altLang="ru-RU" sz="2400" dirty="0">
                <a:solidFill>
                  <a:schemeClr val="accent2">
                    <a:lumMod val="75000"/>
                  </a:schemeClr>
                </a:solidFill>
                <a:latin typeface="Arial" pitchFamily="34" charset="0"/>
                <a:cs typeface="Arial" pitchFamily="34" charset="0"/>
              </a:rPr>
            </a:br>
            <a:r>
              <a:rPr lang="" altLang="ru-RU" sz="2400" dirty="0">
                <a:solidFill>
                  <a:schemeClr val="accent2">
                    <a:lumMod val="75000"/>
                  </a:schemeClr>
                </a:solidFill>
                <a:latin typeface="Arial" pitchFamily="34" charset="0"/>
                <a:cs typeface="Arial" pitchFamily="34" charset="0"/>
              </a:rPr>
              <a:t>Министерства образования Республики Беларусь</a:t>
            </a:r>
            <a:r>
              <a:rPr lang="ru-RU" altLang="ru-RU" sz="2400" dirty="0">
                <a:solidFill>
                  <a:schemeClr val="accent2">
                    <a:lumMod val="75000"/>
                  </a:schemeClr>
                </a:solidFill>
                <a:latin typeface="Arial" pitchFamily="34" charset="0"/>
                <a:cs typeface="Arial" pitchFamily="34" charset="0"/>
              </a:rPr>
              <a:t>»</a:t>
            </a:r>
            <a:br>
              <a:rPr lang="" altLang="ru-RU" sz="2400" dirty="0">
                <a:solidFill>
                  <a:schemeClr val="accent2">
                    <a:lumMod val="75000"/>
                  </a:schemeClr>
                </a:solidFill>
                <a:latin typeface="Arial" pitchFamily="34" charset="0"/>
                <a:cs typeface="Arial" pitchFamily="34" charset="0"/>
              </a:rPr>
            </a:br>
            <a:br>
              <a:rPr lang="" altLang="ru-RU" sz="2400" dirty="0">
                <a:solidFill>
                  <a:schemeClr val="accent2">
                    <a:lumMod val="75000"/>
                  </a:schemeClr>
                </a:solidFill>
                <a:latin typeface="Arial" pitchFamily="34" charset="0"/>
                <a:cs typeface="Arial" pitchFamily="34" charset="0"/>
              </a:rPr>
            </a:br>
            <a:br>
              <a:rPr lang="ru-RU" altLang="ru-RU" sz="2400" dirty="0">
                <a:solidFill>
                  <a:srgbClr val="000099"/>
                </a:solidFill>
                <a:latin typeface="Arial" pitchFamily="34" charset="0"/>
                <a:cs typeface="Arial" pitchFamily="34" charset="0"/>
              </a:rPr>
            </a:br>
            <a:r>
              <a:rPr lang="ru-RU" altLang="ru-RU" sz="2400" dirty="0">
                <a:solidFill>
                  <a:schemeClr val="accent2">
                    <a:lumMod val="75000"/>
                  </a:schemeClr>
                </a:solidFill>
                <a:latin typeface="Arial" pitchFamily="34" charset="0"/>
                <a:cs typeface="Arial" pitchFamily="34" charset="0"/>
              </a:rPr>
              <a:t>Занятие 8. </a:t>
            </a:r>
            <a:br>
              <a:rPr lang="ru-RU" altLang="ru-RU" sz="2400" dirty="0">
                <a:solidFill>
                  <a:schemeClr val="accent2">
                    <a:lumMod val="75000"/>
                  </a:schemeClr>
                </a:solidFill>
                <a:latin typeface="Arial" pitchFamily="34" charset="0"/>
                <a:cs typeface="Arial" pitchFamily="34" charset="0"/>
              </a:rPr>
            </a:br>
            <a:r>
              <a:rPr lang="ru-RU" sz="2400" cap="none" dirty="0">
                <a:solidFill>
                  <a:srgbClr val="0070C0"/>
                </a:solidFill>
                <a:latin typeface="Arial" charset="0"/>
                <a:ea typeface="+mn-ea"/>
                <a:cs typeface="Arial" charset="0"/>
              </a:rPr>
              <a:t>Тайна усыновления</a:t>
            </a:r>
            <a:br>
              <a:rPr lang="ru-RU" sz="2400" cap="none" dirty="0">
                <a:solidFill>
                  <a:srgbClr val="0070C0"/>
                </a:solidFill>
                <a:latin typeface="Arial" charset="0"/>
                <a:ea typeface="+mn-ea"/>
                <a:cs typeface="Arial" charset="0"/>
              </a:rPr>
            </a:br>
            <a:br>
              <a:rPr lang="ru-RU" altLang="ru-RU" sz="2400" dirty="0">
                <a:solidFill>
                  <a:schemeClr val="accent2">
                    <a:lumMod val="75000"/>
                  </a:schemeClr>
                </a:solidFill>
                <a:latin typeface="Arial" pitchFamily="34" charset="0"/>
                <a:cs typeface="Arial" pitchFamily="34" charset="0"/>
              </a:rPr>
            </a:br>
            <a:endParaRPr lang="ru-RU" altLang="ru-RU" sz="2400" dirty="0">
              <a:solidFill>
                <a:srgbClr val="0070C0"/>
              </a:solidFill>
              <a:latin typeface="Arial" pitchFamily="34" charset="0"/>
              <a:cs typeface="Arial" pitchFamily="34" charset="0"/>
            </a:endParaRPr>
          </a:p>
        </p:txBody>
      </p:sp>
      <p:sp>
        <p:nvSpPr>
          <p:cNvPr id="8195" name="Rectangle 3"/>
          <p:cNvSpPr>
            <a:spLocks noGrp="1" noChangeArrowheads="1"/>
          </p:cNvSpPr>
          <p:nvPr>
            <p:ph type="subTitle" idx="1"/>
          </p:nvPr>
        </p:nvSpPr>
        <p:spPr>
          <a:xfrm>
            <a:off x="3810000" y="5003800"/>
            <a:ext cx="6172200" cy="1371600"/>
          </a:xfrm>
        </p:spPr>
        <p:txBody>
          <a:bodyPr/>
          <a:lstStyle/>
          <a:p>
            <a:pPr eaLnBrk="1" hangingPunct="1"/>
            <a:endParaRPr lang="ru-RU" altLang="ru-RU"/>
          </a:p>
          <a:p>
            <a:pPr eaLnBrk="1" hangingPunct="1"/>
            <a:endParaRPr lang="ru-RU" altLang="ru-RU"/>
          </a:p>
        </p:txBody>
      </p:sp>
      <p:pic>
        <p:nvPicPr>
          <p:cNvPr id="8196" name="Рисунок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3220283"/>
            <a:ext cx="6246342" cy="318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365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0824" y="4367199"/>
            <a:ext cx="9956800" cy="624689"/>
          </a:xfrm>
        </p:spPr>
        <p:txBody>
          <a:bodyPr>
            <a:normAutofit fontScale="90000"/>
          </a:bodyPr>
          <a:lstStyle/>
          <a:p>
            <a:pPr indent="450215"/>
            <a:r>
              <a:rPr lang="ru-RU" sz="3200" b="1" dirty="0">
                <a:solidFill>
                  <a:srgbClr val="00B050"/>
                </a:solidFill>
                <a:latin typeface="Times New Roman" panose="02020603050405020304" pitchFamily="18" charset="0"/>
              </a:rPr>
              <a:t>Упражнение.</a:t>
            </a:r>
            <a:br>
              <a:rPr lang="ru-RU" sz="3200" b="1" dirty="0">
                <a:solidFill>
                  <a:srgbClr val="00B050"/>
                </a:solidFill>
                <a:latin typeface="Times New Roman" panose="02020603050405020304" pitchFamily="18" charset="0"/>
              </a:rPr>
            </a:br>
            <a:br>
              <a:rPr lang="ru-RU" dirty="0"/>
            </a:br>
            <a:r>
              <a:rPr lang="ru-RU" sz="3200" dirty="0">
                <a:solidFill>
                  <a:srgbClr val="00B050"/>
                </a:solidFill>
                <a:latin typeface="Times New Roman" panose="02020603050405020304" pitchFamily="18" charset="0"/>
              </a:rPr>
              <a:t>Участники делятся на три группы. Каждая предлагает как можно больше вариантов совместной работы взрослого и ребенка по наполнению Книги истории жизни.</a:t>
            </a:r>
            <a:br>
              <a:rPr lang="ru-RU" dirty="0"/>
            </a:br>
            <a:r>
              <a:rPr lang="ru-RU" sz="3200" dirty="0">
                <a:solidFill>
                  <a:srgbClr val="00B050"/>
                </a:solidFill>
                <a:latin typeface="Times New Roman" panose="02020603050405020304" pitchFamily="18" charset="0"/>
              </a:rPr>
              <a:t>1. С ребенком 5 лет</a:t>
            </a:r>
            <a:br>
              <a:rPr lang="ru-RU" sz="3200" dirty="0">
                <a:solidFill>
                  <a:srgbClr val="00B050"/>
                </a:solidFill>
                <a:latin typeface="Times New Roman" panose="02020603050405020304" pitchFamily="18" charset="0"/>
              </a:rPr>
            </a:br>
            <a:r>
              <a:rPr lang="ru-RU" sz="3200" dirty="0">
                <a:solidFill>
                  <a:srgbClr val="00B050"/>
                </a:solidFill>
                <a:latin typeface="Times New Roman" panose="02020603050405020304" pitchFamily="18" charset="0"/>
              </a:rPr>
              <a:t> </a:t>
            </a:r>
            <a:br>
              <a:rPr lang="ru-RU" dirty="0"/>
            </a:br>
            <a:r>
              <a:rPr lang="ru-RU" sz="3200" dirty="0">
                <a:solidFill>
                  <a:srgbClr val="00B050"/>
                </a:solidFill>
                <a:latin typeface="Times New Roman" panose="02020603050405020304" pitchFamily="18" charset="0"/>
              </a:rPr>
              <a:t>2. С ребенком 10 лет</a:t>
            </a:r>
            <a:br>
              <a:rPr lang="ru-RU" sz="3200" dirty="0">
                <a:solidFill>
                  <a:srgbClr val="00B050"/>
                </a:solidFill>
                <a:latin typeface="Times New Roman" panose="02020603050405020304" pitchFamily="18" charset="0"/>
              </a:rPr>
            </a:br>
            <a:r>
              <a:rPr lang="ru-RU" sz="3200" dirty="0">
                <a:solidFill>
                  <a:srgbClr val="00B050"/>
                </a:solidFill>
                <a:latin typeface="Times New Roman" panose="02020603050405020304" pitchFamily="18" charset="0"/>
              </a:rPr>
              <a:t> </a:t>
            </a:r>
            <a:br>
              <a:rPr lang="ru-RU" dirty="0"/>
            </a:br>
            <a:r>
              <a:rPr lang="ru-RU" sz="3200" dirty="0">
                <a:solidFill>
                  <a:srgbClr val="00B050"/>
                </a:solidFill>
                <a:latin typeface="Times New Roman" panose="02020603050405020304" pitchFamily="18" charset="0"/>
              </a:rPr>
              <a:t>3. С ребенком 14 лет</a:t>
            </a:r>
            <a:endParaRPr lang="ru-RU" dirty="0">
              <a:effectLst/>
            </a:endParaRPr>
          </a:p>
        </p:txBody>
      </p:sp>
      <p:pic>
        <p:nvPicPr>
          <p:cNvPr id="4" name="Рисунок 3"/>
          <p:cNvPicPr>
            <a:picLocks noChangeAspect="1"/>
          </p:cNvPicPr>
          <p:nvPr/>
        </p:nvPicPr>
        <p:blipFill>
          <a:blip r:embed="rId2"/>
          <a:stretch>
            <a:fillRect/>
          </a:stretch>
        </p:blipFill>
        <p:spPr>
          <a:xfrm>
            <a:off x="10566400" y="5694810"/>
            <a:ext cx="1164325" cy="597349"/>
          </a:xfrm>
          <a:prstGeom prst="rect">
            <a:avLst/>
          </a:prstGeom>
        </p:spPr>
      </p:pic>
    </p:spTree>
    <p:extLst>
      <p:ext uri="{BB962C8B-B14F-4D97-AF65-F5344CB8AC3E}">
        <p14:creationId xmlns:p14="http://schemas.microsoft.com/office/powerpoint/2010/main" val="2931843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6200000">
            <a:off x="5739865" y="3142488"/>
            <a:ext cx="6309360" cy="609600"/>
          </a:xfrm>
        </p:spPr>
        <p:txBody>
          <a:bodyPr>
            <a:noAutofit/>
          </a:bodyPr>
          <a:lstStyle/>
          <a:p>
            <a:r>
              <a:rPr lang="ru-RU" sz="2400" dirty="0">
                <a:solidFill>
                  <a:schemeClr val="accent1">
                    <a:lumMod val="75000"/>
                  </a:schemeClr>
                </a:solidFill>
                <a:latin typeface="Arial" panose="020B0604020202020204" pitchFamily="34" charset="0"/>
                <a:cs typeface="Arial" panose="020B0604020202020204" pitchFamily="34" charset="0"/>
              </a:rPr>
              <a:t>В каком возрасте говорить с ребёнком об усыновлении?</a:t>
            </a:r>
          </a:p>
        </p:txBody>
      </p:sp>
      <p:sp>
        <p:nvSpPr>
          <p:cNvPr id="3" name="Текст 2"/>
          <p:cNvSpPr>
            <a:spLocks noGrp="1"/>
          </p:cNvSpPr>
          <p:nvPr>
            <p:ph type="body" idx="2"/>
          </p:nvPr>
        </p:nvSpPr>
        <p:spPr>
          <a:xfrm>
            <a:off x="9199345" y="274319"/>
            <a:ext cx="2449045" cy="5421080"/>
          </a:xfrm>
        </p:spPr>
        <p:txBody>
          <a:bodyPr/>
          <a:lstStyle/>
          <a:p>
            <a:r>
              <a:rPr lang="ru-RU" sz="2400" dirty="0">
                <a:solidFill>
                  <a:schemeClr val="accent1">
                    <a:lumMod val="75000"/>
                  </a:schemeClr>
                </a:solidFill>
                <a:latin typeface="Arial" panose="020B0604020202020204" pitchFamily="34" charset="0"/>
                <a:cs typeface="Arial" panose="020B0604020202020204" pitchFamily="34" charset="0"/>
              </a:rPr>
              <a:t>от рождения до 3 лет</a:t>
            </a:r>
          </a:p>
          <a:p>
            <a:r>
              <a:rPr lang="ru-RU" dirty="0">
                <a:latin typeface="Arial" panose="020B0604020202020204" pitchFamily="34" charset="0"/>
                <a:cs typeface="Arial" panose="020B0604020202020204" pitchFamily="34" charset="0"/>
              </a:rPr>
              <a:t>В этот возрастной период для ребенка совершенно не имеет значения, как он появился в этой семье. Для него гораздо важнее ощущать, что родители его любят, принимают и что с ним не связано никаких событий, которые вызывали бы у родителей чувство неловкости. </a:t>
            </a:r>
          </a:p>
          <a:p>
            <a:r>
              <a:rPr lang="ru-RU" dirty="0">
                <a:latin typeface="Arial" panose="020B0604020202020204" pitchFamily="34" charset="0"/>
                <a:cs typeface="Arial" panose="020B0604020202020204" pitchFamily="34" charset="0"/>
              </a:rPr>
              <a:t>В разговоре с ребенком этого возраста важно следить за тем, какие выражения вы употребляете для описания произошедшего. Малыши склонны понимать все буквально, и, если они слышат фразу "тебя бросили", картинка, которую они себе представят, будет в точности соответствовать прямому смыслу этого выражения.</a:t>
            </a:r>
          </a:p>
          <a:p>
            <a:endParaRPr lang="ru-RU" dirty="0">
              <a:latin typeface="Arial" panose="020B0604020202020204" pitchFamily="34" charset="0"/>
              <a:cs typeface="Arial" panose="020B0604020202020204" pitchFamily="34" charset="0"/>
            </a:endParaRPr>
          </a:p>
        </p:txBody>
      </p:sp>
      <p:pic>
        <p:nvPicPr>
          <p:cNvPr id="6" name="Объект 5"/>
          <p:cNvPicPr>
            <a:picLocks noGrp="1" noChangeAspect="1"/>
          </p:cNvPicPr>
          <p:nvPr>
            <p:ph sz="quarter" idx="1"/>
          </p:nvPr>
        </p:nvPicPr>
        <p:blipFill>
          <a:blip r:embed="rId2"/>
          <a:stretch>
            <a:fillRect/>
          </a:stretch>
        </p:blipFill>
        <p:spPr>
          <a:xfrm>
            <a:off x="406400" y="754956"/>
            <a:ext cx="7518400" cy="5367139"/>
          </a:xfrm>
          <a:prstGeom prst="rect">
            <a:avLst/>
          </a:prstGeom>
        </p:spPr>
      </p:pic>
      <p:pic>
        <p:nvPicPr>
          <p:cNvPr id="5" name="Рисунок 4"/>
          <p:cNvPicPr>
            <a:picLocks noChangeAspect="1"/>
          </p:cNvPicPr>
          <p:nvPr/>
        </p:nvPicPr>
        <p:blipFill>
          <a:blip r:embed="rId3"/>
          <a:stretch>
            <a:fillRect/>
          </a:stretch>
        </p:blipFill>
        <p:spPr>
          <a:xfrm>
            <a:off x="10313251" y="5695399"/>
            <a:ext cx="1335140" cy="688908"/>
          </a:xfrm>
          <a:prstGeom prst="rect">
            <a:avLst/>
          </a:prstGeom>
        </p:spPr>
      </p:pic>
    </p:spTree>
    <p:extLst>
      <p:ext uri="{BB962C8B-B14F-4D97-AF65-F5344CB8AC3E}">
        <p14:creationId xmlns:p14="http://schemas.microsoft.com/office/powerpoint/2010/main" val="4128998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6200000">
            <a:off x="5739865" y="3142488"/>
            <a:ext cx="6309360" cy="609600"/>
          </a:xfrm>
        </p:spPr>
        <p:txBody>
          <a:bodyPr>
            <a:noAutofit/>
          </a:bodyPr>
          <a:lstStyle/>
          <a:p>
            <a:r>
              <a:rPr lang="ru-RU" sz="2400" dirty="0">
                <a:solidFill>
                  <a:schemeClr val="accent1">
                    <a:lumMod val="75000"/>
                  </a:schemeClr>
                </a:solidFill>
                <a:latin typeface="Arial" panose="020B0604020202020204" pitchFamily="34" charset="0"/>
                <a:cs typeface="Arial" panose="020B0604020202020204" pitchFamily="34" charset="0"/>
              </a:rPr>
              <a:t>В каком возрасте говорить с ребёнком об усыновлении?</a:t>
            </a:r>
          </a:p>
        </p:txBody>
      </p:sp>
      <p:sp>
        <p:nvSpPr>
          <p:cNvPr id="3" name="Текст 2"/>
          <p:cNvSpPr>
            <a:spLocks noGrp="1"/>
          </p:cNvSpPr>
          <p:nvPr>
            <p:ph type="body" idx="2"/>
          </p:nvPr>
        </p:nvSpPr>
        <p:spPr>
          <a:xfrm>
            <a:off x="9199345" y="274319"/>
            <a:ext cx="2449045" cy="5421080"/>
          </a:xfrm>
        </p:spPr>
        <p:txBody>
          <a:bodyPr/>
          <a:lstStyle/>
          <a:p>
            <a:pPr marL="342900" lvl="0" indent="-342900" algn="ctr" eaLnBrk="1" hangingPunct="1">
              <a:spcBef>
                <a:spcPct val="20000"/>
              </a:spcBef>
              <a:spcAft>
                <a:spcPct val="0"/>
              </a:spcAft>
              <a:buClrTx/>
              <a:buSzTx/>
            </a:pPr>
            <a:r>
              <a:rPr lang="ru-RU" sz="2000" b="1" dirty="0">
                <a:solidFill>
                  <a:srgbClr val="0070C0"/>
                </a:solidFill>
                <a:latin typeface="Arial" charset="0"/>
              </a:rPr>
              <a:t>Дошкольники</a:t>
            </a:r>
          </a:p>
          <a:p>
            <a:pPr marL="342900" lvl="0" indent="-342900" algn="ctr" eaLnBrk="1" hangingPunct="1">
              <a:spcBef>
                <a:spcPct val="20000"/>
              </a:spcBef>
              <a:spcAft>
                <a:spcPct val="0"/>
              </a:spcAft>
              <a:buClrTx/>
              <a:buSzTx/>
            </a:pPr>
            <a:r>
              <a:rPr lang="ru-RU" sz="2000" b="1" dirty="0">
                <a:solidFill>
                  <a:srgbClr val="0070C0"/>
                </a:solidFill>
                <a:latin typeface="Arial" charset="0"/>
              </a:rPr>
              <a:t> (от 3 до 6 лет)</a:t>
            </a:r>
          </a:p>
          <a:p>
            <a:pPr lvl="0" algn="just" eaLnBrk="1" hangingPunct="1">
              <a:spcBef>
                <a:spcPct val="20000"/>
              </a:spcBef>
              <a:spcAft>
                <a:spcPct val="0"/>
              </a:spcAft>
              <a:buClrTx/>
              <a:buSzTx/>
            </a:pPr>
            <a:r>
              <a:rPr lang="ru-RU" sz="1400" dirty="0">
                <a:solidFill>
                  <a:prstClr val="black"/>
                </a:solidFill>
                <a:latin typeface="Arial" charset="0"/>
              </a:rPr>
              <a:t>    </a:t>
            </a:r>
            <a:r>
              <a:rPr lang="ru-RU" dirty="0">
                <a:solidFill>
                  <a:prstClr val="black"/>
                </a:solidFill>
                <a:latin typeface="Arial" charset="0"/>
              </a:rPr>
              <a:t>Дети дошкольного возраста задают очень много вопросов, и это может в значительной степени облегчить приемным родителям рассказ.</a:t>
            </a:r>
          </a:p>
          <a:p>
            <a:pPr lvl="0" algn="just" eaLnBrk="1" hangingPunct="1">
              <a:spcBef>
                <a:spcPct val="20000"/>
              </a:spcBef>
              <a:spcAft>
                <a:spcPct val="0"/>
              </a:spcAft>
              <a:buClrTx/>
              <a:buSzTx/>
            </a:pPr>
            <a:r>
              <a:rPr lang="ru-RU" dirty="0">
                <a:solidFill>
                  <a:prstClr val="black"/>
                </a:solidFill>
                <a:latin typeface="Arial" charset="0"/>
              </a:rPr>
              <a:t>На вопросы детей этого возраста следует отвечать конкретно и в том объеме, понимание которого доступно ребенку. </a:t>
            </a:r>
            <a:r>
              <a:rPr lang="ru-RU" dirty="0">
                <a:latin typeface="Arial" panose="020B0604020202020204" pitchFamily="34" charset="0"/>
                <a:cs typeface="Arial" panose="020B0604020202020204" pitchFamily="34" charset="0"/>
              </a:rPr>
              <a:t>Не стоит обольщаться, считая, что вам придется рассказать эту историю только однажды. В этом возрасте детям очень важно послушать одно и то же несколько раз. Возможно даже, что история появления ребенка в семье какое-то время будет его любимой сказкой на ночь. Очень важно в своем рассказе соблюсти баланс между реалистичностью истории и стремлением сделать ее позитивной </a:t>
            </a:r>
          </a:p>
        </p:txBody>
      </p:sp>
      <p:pic>
        <p:nvPicPr>
          <p:cNvPr id="5" name="Рисунок 4"/>
          <p:cNvPicPr>
            <a:picLocks noChangeAspect="1"/>
          </p:cNvPicPr>
          <p:nvPr/>
        </p:nvPicPr>
        <p:blipFill>
          <a:blip r:embed="rId2"/>
          <a:stretch>
            <a:fillRect/>
          </a:stretch>
        </p:blipFill>
        <p:spPr>
          <a:xfrm>
            <a:off x="10313250" y="5719462"/>
            <a:ext cx="1335140" cy="688908"/>
          </a:xfrm>
          <a:prstGeom prst="rect">
            <a:avLst/>
          </a:prstGeom>
        </p:spPr>
      </p:pic>
      <p:pic>
        <p:nvPicPr>
          <p:cNvPr id="9" name="Объект 8"/>
          <p:cNvPicPr>
            <a:picLocks noGrp="1" noChangeAspect="1"/>
          </p:cNvPicPr>
          <p:nvPr>
            <p:ph sz="quarter" idx="1"/>
          </p:nvPr>
        </p:nvPicPr>
        <p:blipFill>
          <a:blip r:embed="rId3"/>
          <a:stretch>
            <a:fillRect/>
          </a:stretch>
        </p:blipFill>
        <p:spPr>
          <a:xfrm>
            <a:off x="177799" y="890337"/>
            <a:ext cx="7960477" cy="5306984"/>
          </a:xfrm>
          <a:prstGeom prst="rect">
            <a:avLst/>
          </a:prstGeom>
        </p:spPr>
      </p:pic>
    </p:spTree>
    <p:extLst>
      <p:ext uri="{BB962C8B-B14F-4D97-AF65-F5344CB8AC3E}">
        <p14:creationId xmlns:p14="http://schemas.microsoft.com/office/powerpoint/2010/main" val="2497275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6200000">
            <a:off x="5652436" y="3124199"/>
            <a:ext cx="6309360" cy="609600"/>
          </a:xfrm>
        </p:spPr>
        <p:txBody>
          <a:bodyPr>
            <a:noAutofit/>
          </a:bodyPr>
          <a:lstStyle/>
          <a:p>
            <a:r>
              <a:rPr lang="ru-RU" sz="2400" dirty="0">
                <a:solidFill>
                  <a:schemeClr val="accent1">
                    <a:lumMod val="75000"/>
                  </a:schemeClr>
                </a:solidFill>
                <a:latin typeface="Arial" panose="020B0604020202020204" pitchFamily="34" charset="0"/>
                <a:cs typeface="Arial" panose="020B0604020202020204" pitchFamily="34" charset="0"/>
              </a:rPr>
              <a:t>В каком возрасте говорить с ребёнком об усыновлении?</a:t>
            </a:r>
          </a:p>
        </p:txBody>
      </p:sp>
      <p:sp>
        <p:nvSpPr>
          <p:cNvPr id="3" name="Текст 2"/>
          <p:cNvSpPr>
            <a:spLocks noGrp="1"/>
          </p:cNvSpPr>
          <p:nvPr>
            <p:ph type="body" idx="2"/>
          </p:nvPr>
        </p:nvSpPr>
        <p:spPr>
          <a:xfrm>
            <a:off x="9199345" y="274319"/>
            <a:ext cx="2449045" cy="5421080"/>
          </a:xfrm>
        </p:spPr>
        <p:txBody>
          <a:bodyPr/>
          <a:lstStyle/>
          <a:p>
            <a:pPr marL="342900" lvl="0" indent="-342900" algn="ctr" eaLnBrk="1" hangingPunct="1">
              <a:spcBef>
                <a:spcPct val="20000"/>
              </a:spcBef>
              <a:spcAft>
                <a:spcPct val="0"/>
              </a:spcAft>
              <a:buClrTx/>
              <a:buSzTx/>
            </a:pPr>
            <a:r>
              <a:rPr lang="ru-RU" sz="1400" dirty="0">
                <a:solidFill>
                  <a:prstClr val="black"/>
                </a:solidFill>
                <a:latin typeface="Arial" charset="0"/>
              </a:rPr>
              <a:t>.</a:t>
            </a:r>
          </a:p>
          <a:p>
            <a:endParaRPr lang="ru-RU"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a:stretch>
            <a:fillRect/>
          </a:stretch>
        </p:blipFill>
        <p:spPr>
          <a:xfrm>
            <a:off x="10313251" y="5695399"/>
            <a:ext cx="1335140" cy="688908"/>
          </a:xfrm>
          <a:prstGeom prst="rect">
            <a:avLst/>
          </a:prstGeom>
        </p:spPr>
      </p:pic>
      <p:pic>
        <p:nvPicPr>
          <p:cNvPr id="8" name="Объект 7"/>
          <p:cNvPicPr>
            <a:picLocks noGrp="1" noChangeAspect="1"/>
          </p:cNvPicPr>
          <p:nvPr>
            <p:ph sz="quarter" idx="1"/>
          </p:nvPr>
        </p:nvPicPr>
        <p:blipFill>
          <a:blip r:embed="rId3"/>
          <a:stretch>
            <a:fillRect/>
          </a:stretch>
        </p:blipFill>
        <p:spPr>
          <a:xfrm>
            <a:off x="406400" y="932392"/>
            <a:ext cx="7518400" cy="5012266"/>
          </a:xfrm>
          <a:prstGeom prst="rect">
            <a:avLst/>
          </a:prstGeom>
        </p:spPr>
      </p:pic>
      <p:sp>
        <p:nvSpPr>
          <p:cNvPr id="6" name="Прямоугольник 5"/>
          <p:cNvSpPr/>
          <p:nvPr/>
        </p:nvSpPr>
        <p:spPr>
          <a:xfrm>
            <a:off x="8746958" y="678641"/>
            <a:ext cx="2901432" cy="4696670"/>
          </a:xfrm>
          <a:prstGeom prst="rect">
            <a:avLst/>
          </a:prstGeom>
        </p:spPr>
        <p:txBody>
          <a:bodyPr wrap="square">
            <a:spAutoFit/>
          </a:bodyPr>
          <a:lstStyle/>
          <a:p>
            <a:pPr marL="342900" lvl="0" indent="-342900" algn="ctr" fontAlgn="base">
              <a:lnSpc>
                <a:spcPct val="80000"/>
              </a:lnSpc>
              <a:spcBef>
                <a:spcPct val="20000"/>
              </a:spcBef>
              <a:spcAft>
                <a:spcPct val="0"/>
              </a:spcAft>
            </a:pPr>
            <a:r>
              <a:rPr lang="ru-RU" sz="2000" b="1" dirty="0">
                <a:solidFill>
                  <a:srgbClr val="0070C0"/>
                </a:solidFill>
                <a:latin typeface="Arial" charset="0"/>
              </a:rPr>
              <a:t>Младший школьный</a:t>
            </a:r>
          </a:p>
          <a:p>
            <a:pPr marL="342900" lvl="0" indent="-342900" algn="ctr" fontAlgn="base">
              <a:lnSpc>
                <a:spcPct val="80000"/>
              </a:lnSpc>
              <a:spcBef>
                <a:spcPct val="20000"/>
              </a:spcBef>
              <a:spcAft>
                <a:spcPct val="0"/>
              </a:spcAft>
            </a:pPr>
            <a:r>
              <a:rPr lang="ru-RU" sz="2000" b="1" dirty="0">
                <a:solidFill>
                  <a:srgbClr val="0070C0"/>
                </a:solidFill>
                <a:latin typeface="Arial" charset="0"/>
              </a:rPr>
              <a:t>возраст </a:t>
            </a:r>
          </a:p>
          <a:p>
            <a:pPr marL="342900" lvl="0" indent="-342900" algn="ctr" fontAlgn="base">
              <a:lnSpc>
                <a:spcPct val="80000"/>
              </a:lnSpc>
              <a:spcBef>
                <a:spcPct val="20000"/>
              </a:spcBef>
              <a:spcAft>
                <a:spcPct val="0"/>
              </a:spcAft>
            </a:pPr>
            <a:r>
              <a:rPr lang="ru-RU" sz="2000" b="1" dirty="0">
                <a:solidFill>
                  <a:srgbClr val="0070C0"/>
                </a:solidFill>
                <a:latin typeface="Arial" charset="0"/>
              </a:rPr>
              <a:t>от 6 до 12 лет</a:t>
            </a:r>
          </a:p>
          <a:p>
            <a:pPr marL="342900" lvl="0" indent="-342900" fontAlgn="base">
              <a:lnSpc>
                <a:spcPct val="80000"/>
              </a:lnSpc>
              <a:spcBef>
                <a:spcPct val="20000"/>
              </a:spcBef>
              <a:spcAft>
                <a:spcPct val="0"/>
              </a:spcAft>
            </a:pPr>
            <a:endParaRPr lang="ru-RU" sz="2000" dirty="0">
              <a:solidFill>
                <a:prstClr val="black"/>
              </a:solidFill>
              <a:latin typeface="Calibri"/>
            </a:endParaRPr>
          </a:p>
          <a:p>
            <a:pPr marL="342900" lvl="0" indent="17463" algn="just" fontAlgn="base">
              <a:lnSpc>
                <a:spcPct val="80000"/>
              </a:lnSpc>
              <a:spcBef>
                <a:spcPct val="20000"/>
              </a:spcBef>
              <a:spcAft>
                <a:spcPct val="0"/>
              </a:spcAft>
            </a:pPr>
            <a:r>
              <a:rPr lang="ru-RU" sz="1200" dirty="0">
                <a:solidFill>
                  <a:prstClr val="black"/>
                </a:solidFill>
                <a:latin typeface="Arial" charset="0"/>
              </a:rPr>
              <a:t>Определяющим моментом для этого возраста является тот факт, что ребенок уже в достаточной мере способен осознать свою историю. На этой стадии развития он начинает понимать, что от него отказались биологические родители, что он потерял их. С другой стороны, для детей этого возраста очень важны правила, чувство справедливости, поэтому им бывает необходимо совместить чувства, которые они испытывают к биологическим родителям и к приемным. Надо учитывать, что даже если ребенок этого возраста и не говорит о своем происхождении, своей биологической семье, не задает вопросов, то это отнюдь не означает, что эта тема его не интересует. </a:t>
            </a:r>
          </a:p>
        </p:txBody>
      </p:sp>
    </p:spTree>
    <p:extLst>
      <p:ext uri="{BB962C8B-B14F-4D97-AF65-F5344CB8AC3E}">
        <p14:creationId xmlns:p14="http://schemas.microsoft.com/office/powerpoint/2010/main" val="1168646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6200000">
            <a:off x="5652436" y="3124199"/>
            <a:ext cx="6309360" cy="609600"/>
          </a:xfrm>
        </p:spPr>
        <p:txBody>
          <a:bodyPr>
            <a:noAutofit/>
          </a:bodyPr>
          <a:lstStyle/>
          <a:p>
            <a:r>
              <a:rPr lang="ru-RU" sz="2400" dirty="0">
                <a:solidFill>
                  <a:schemeClr val="accent1">
                    <a:lumMod val="75000"/>
                  </a:schemeClr>
                </a:solidFill>
                <a:latin typeface="Arial" panose="020B0604020202020204" pitchFamily="34" charset="0"/>
                <a:cs typeface="Arial" panose="020B0604020202020204" pitchFamily="34" charset="0"/>
              </a:rPr>
              <a:t>В каком возрасте говорить с ребёнком об усыновлении?</a:t>
            </a:r>
          </a:p>
        </p:txBody>
      </p:sp>
      <p:sp>
        <p:nvSpPr>
          <p:cNvPr id="3" name="Текст 2"/>
          <p:cNvSpPr>
            <a:spLocks noGrp="1"/>
          </p:cNvSpPr>
          <p:nvPr>
            <p:ph type="body" idx="2"/>
          </p:nvPr>
        </p:nvSpPr>
        <p:spPr>
          <a:xfrm>
            <a:off x="9088728" y="0"/>
            <a:ext cx="2449045" cy="5421080"/>
          </a:xfrm>
        </p:spPr>
        <p:txBody>
          <a:bodyPr/>
          <a:lstStyle/>
          <a:p>
            <a:pPr marL="342900" lvl="0" indent="-342900" algn="ctr" eaLnBrk="1" hangingPunct="1">
              <a:spcBef>
                <a:spcPct val="20000"/>
              </a:spcBef>
              <a:spcAft>
                <a:spcPct val="0"/>
              </a:spcAft>
              <a:buClrTx/>
              <a:buSzTx/>
            </a:pPr>
            <a:r>
              <a:rPr lang="ru-RU" sz="1400" dirty="0">
                <a:solidFill>
                  <a:prstClr val="black"/>
                </a:solidFill>
                <a:latin typeface="Arial" charset="0"/>
              </a:rPr>
              <a:t>.</a:t>
            </a:r>
          </a:p>
          <a:p>
            <a:pPr algn="ctr"/>
            <a:r>
              <a:rPr lang="ru-RU" sz="2400" dirty="0">
                <a:solidFill>
                  <a:schemeClr val="accent1">
                    <a:lumMod val="75000"/>
                  </a:schemeClr>
                </a:solidFill>
                <a:latin typeface="Arial" panose="020B0604020202020204" pitchFamily="34" charset="0"/>
                <a:cs typeface="Arial" panose="020B0604020202020204" pitchFamily="34" charset="0"/>
              </a:rPr>
              <a:t>Подростки</a:t>
            </a:r>
          </a:p>
          <a:p>
            <a:pPr algn="just"/>
            <a:r>
              <a:rPr lang="ru-RU" sz="1400" dirty="0">
                <a:latin typeface="Arial" panose="020B0604020202020204" pitchFamily="34" charset="0"/>
                <a:cs typeface="Arial" panose="020B0604020202020204" pitchFamily="34" charset="0"/>
              </a:rPr>
              <a:t>Ребенок, узнавший о том, что он не родной, в подростковом возрасте оказывается в сложной ситуации: он не может построить свою идентичность ни на истории своей жизни, которую он помнит, ни на истории принявшей его семьи. </a:t>
            </a:r>
          </a:p>
          <a:p>
            <a:pPr algn="just"/>
            <a:r>
              <a:rPr lang="ru-RU" sz="1400" dirty="0">
                <a:latin typeface="Arial" panose="020B0604020202020204" pitchFamily="34" charset="0"/>
                <a:cs typeface="Arial" panose="020B0604020202020204" pitchFamily="34" charset="0"/>
              </a:rPr>
              <a:t>Из-за описанных выше особенностей подростковой психологии ребенок в этом возрасте может начать искать биологическую семью. Не стоит инициировать эти поиски самим – важно, чтобы эта инициатива исходила от ребенка. </a:t>
            </a:r>
          </a:p>
          <a:p>
            <a:endParaRPr lang="ru-RU"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a:stretch>
            <a:fillRect/>
          </a:stretch>
        </p:blipFill>
        <p:spPr>
          <a:xfrm>
            <a:off x="10313251" y="5695399"/>
            <a:ext cx="1335140" cy="688908"/>
          </a:xfrm>
          <a:prstGeom prst="rect">
            <a:avLst/>
          </a:prstGeom>
        </p:spPr>
      </p:pic>
      <p:pic>
        <p:nvPicPr>
          <p:cNvPr id="7" name="Объект 6"/>
          <p:cNvPicPr>
            <a:picLocks noGrp="1" noChangeAspect="1"/>
          </p:cNvPicPr>
          <p:nvPr>
            <p:ph sz="quarter" idx="1"/>
          </p:nvPr>
        </p:nvPicPr>
        <p:blipFill>
          <a:blip r:embed="rId3"/>
          <a:stretch>
            <a:fillRect/>
          </a:stretch>
        </p:blipFill>
        <p:spPr>
          <a:xfrm>
            <a:off x="406400" y="939561"/>
            <a:ext cx="7518400" cy="4997929"/>
          </a:xfrm>
          <a:prstGeom prst="rect">
            <a:avLst/>
          </a:prstGeom>
        </p:spPr>
      </p:pic>
    </p:spTree>
    <p:extLst>
      <p:ext uri="{BB962C8B-B14F-4D97-AF65-F5344CB8AC3E}">
        <p14:creationId xmlns:p14="http://schemas.microsoft.com/office/powerpoint/2010/main" val="733358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431532"/>
            <a:ext cx="9956800" cy="1143000"/>
          </a:xfrm>
        </p:spPr>
        <p:txBody>
          <a:bodyPr/>
          <a:lstStyle/>
          <a:p>
            <a:pPr algn="ctr"/>
            <a:r>
              <a:rPr lang="ru-RU" sz="2400" b="1" cap="none" dirty="0">
                <a:solidFill>
                  <a:srgbClr val="0070C0"/>
                </a:solidFill>
                <a:latin typeface="Arial" charset="0"/>
              </a:rPr>
              <a:t>«Составление сказки»</a:t>
            </a:r>
            <a:endParaRPr lang="ru-RU" dirty="0"/>
          </a:p>
        </p:txBody>
      </p:sp>
      <p:pic>
        <p:nvPicPr>
          <p:cNvPr id="5" name="Объект 4"/>
          <p:cNvPicPr>
            <a:picLocks noGrp="1" noChangeAspect="1"/>
          </p:cNvPicPr>
          <p:nvPr>
            <p:ph sz="quarter" idx="1"/>
          </p:nvPr>
        </p:nvPicPr>
        <p:blipFill>
          <a:blip r:embed="rId2"/>
          <a:stretch>
            <a:fillRect/>
          </a:stretch>
        </p:blipFill>
        <p:spPr>
          <a:xfrm>
            <a:off x="767053" y="808522"/>
            <a:ext cx="9863280" cy="6049478"/>
          </a:xfrm>
          <a:prstGeom prst="rect">
            <a:avLst/>
          </a:prstGeom>
          <a:effectLst>
            <a:softEdge rad="469900"/>
          </a:effectLst>
        </p:spPr>
      </p:pic>
      <p:pic>
        <p:nvPicPr>
          <p:cNvPr id="4" name="Рисунок 3"/>
          <p:cNvPicPr>
            <a:picLocks noChangeAspect="1"/>
          </p:cNvPicPr>
          <p:nvPr/>
        </p:nvPicPr>
        <p:blipFill>
          <a:blip r:embed="rId3"/>
          <a:stretch>
            <a:fillRect/>
          </a:stretch>
        </p:blipFill>
        <p:spPr>
          <a:xfrm>
            <a:off x="10479773" y="5720431"/>
            <a:ext cx="1152244" cy="542591"/>
          </a:xfrm>
          <a:prstGeom prst="rect">
            <a:avLst/>
          </a:prstGeom>
        </p:spPr>
      </p:pic>
    </p:spTree>
    <p:extLst>
      <p:ext uri="{BB962C8B-B14F-4D97-AF65-F5344CB8AC3E}">
        <p14:creationId xmlns:p14="http://schemas.microsoft.com/office/powerpoint/2010/main" val="3420807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6348" y="-141822"/>
            <a:ext cx="10972800" cy="1143000"/>
          </a:xfrm>
        </p:spPr>
        <p:txBody>
          <a:bodyPr/>
          <a:lstStyle/>
          <a:p>
            <a:r>
              <a:rPr lang="ru-RU" sz="2400" dirty="0"/>
              <a:t>АЛГОРИТ СОСТАВЛЕНИЯ СКАЗКИ </a:t>
            </a:r>
            <a:br>
              <a:rPr lang="ru-RU" sz="2400" dirty="0"/>
            </a:br>
            <a:r>
              <a:rPr lang="ru-RU" sz="2400" dirty="0"/>
              <a:t>УСЫНОВЛЕННОМУ РЕБЕНКУ</a:t>
            </a:r>
          </a:p>
        </p:txBody>
      </p:sp>
      <p:sp>
        <p:nvSpPr>
          <p:cNvPr id="3" name="Объект 2"/>
          <p:cNvSpPr>
            <a:spLocks noGrp="1"/>
          </p:cNvSpPr>
          <p:nvPr>
            <p:ph idx="1"/>
          </p:nvPr>
        </p:nvSpPr>
        <p:spPr>
          <a:xfrm>
            <a:off x="383262" y="872787"/>
            <a:ext cx="11325886" cy="5609494"/>
          </a:xfrm>
        </p:spPr>
        <p:txBody>
          <a:bodyPr/>
          <a:lstStyle/>
          <a:p>
            <a:pPr algn="just">
              <a:lnSpc>
                <a:spcPct val="115000"/>
              </a:lnSpc>
              <a:spcAft>
                <a:spcPts val="0"/>
              </a:spcAft>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1.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Обдумайте проблему, которая беспокоит ребёнка и Вас, постарайтесь понять, как ребёнок воспринимает ситуации в соответствии с его возрастом и личными особенностями. Представляя проблему, старайтесь использовать те же слова, что и ваш ребёнок.</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2.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Сформулируйте основную идею сказки. Подумайте, какие мысли и решения вы хотите донести до вашего ребёнка.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3.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Рассказ следует начать с описания героя или героини, у которого были бы сходные проблемы. Лучше, если герой сказки максимально похож на вашего ребёнка: имеет тот же пол, возраст, состав семьи, схожее имя, внешние черты или черты характера. Рассказывая о страхах, тревогах и проблемах главного героя, нужно упомянуть и его сильные стороны. После</a:t>
            </a:r>
            <a:b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b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представления главного героя стоит переходить к описанию проблемной ситуации. В ходе рассказа главный герой должен справиться с проблемой.</a:t>
            </a:r>
          </a:p>
          <a:p>
            <a:pPr algn="just">
              <a:lnSpc>
                <a:spcPct val="115000"/>
              </a:lnSpc>
              <a:spcAft>
                <a:spcPts val="0"/>
              </a:spcAft>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4.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Не затягивайте сказку, не усложняйте сюжет. Помните о цели этой конкретной</a:t>
            </a:r>
            <a:b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b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сказки. Мораль сказки должна быть хорошо понятна ребёнку и логично вытекать из содержания сказки.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5.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Привлеките ребёнка к проигрыванию по ролям сказки или поставьте вместе с ним кукольный спектакль.</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6.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Во время рассказа внимательно следите за реакцией ребёнка. Если ребёнку</a:t>
            </a:r>
            <a:b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b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скучно, или он чрезмерно разволновался, вы можете спросить: «Как ты думаешь, что было дальше?» и вместе продолжить сказку. Очень важно, чтобы ребёнок хорошо понимал, о чём вы с ним сейчас хотите поговорить.</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endParaRPr lang="ru-RU" sz="1800" dirty="0"/>
          </a:p>
        </p:txBody>
      </p:sp>
      <p:pic>
        <p:nvPicPr>
          <p:cNvPr id="4" name="Рисунок 3"/>
          <p:cNvPicPr>
            <a:picLocks noChangeAspect="1"/>
          </p:cNvPicPr>
          <p:nvPr/>
        </p:nvPicPr>
        <p:blipFill>
          <a:blip r:embed="rId2"/>
          <a:stretch>
            <a:fillRect/>
          </a:stretch>
        </p:blipFill>
        <p:spPr>
          <a:xfrm>
            <a:off x="10696181" y="6073306"/>
            <a:ext cx="1164437" cy="597460"/>
          </a:xfrm>
          <a:prstGeom prst="rect">
            <a:avLst/>
          </a:prstGeom>
        </p:spPr>
      </p:pic>
    </p:spTree>
    <p:extLst>
      <p:ext uri="{BB962C8B-B14F-4D97-AF65-F5344CB8AC3E}">
        <p14:creationId xmlns:p14="http://schemas.microsoft.com/office/powerpoint/2010/main" val="1593502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6348" y="-141822"/>
            <a:ext cx="10972800" cy="1143000"/>
          </a:xfrm>
        </p:spPr>
        <p:txBody>
          <a:bodyPr/>
          <a:lstStyle/>
          <a:p>
            <a:r>
              <a:rPr lang="ru-RU" sz="2400" dirty="0"/>
              <a:t>ПОЛЕЗНЫЕ РЕКОМЕНДАЦИИ ПРИ НАПИСАНИИ СКАЗКИ</a:t>
            </a:r>
          </a:p>
        </p:txBody>
      </p:sp>
      <p:sp>
        <p:nvSpPr>
          <p:cNvPr id="3" name="Объект 2"/>
          <p:cNvSpPr>
            <a:spLocks noGrp="1"/>
          </p:cNvSpPr>
          <p:nvPr>
            <p:ph idx="1"/>
          </p:nvPr>
        </p:nvSpPr>
        <p:spPr>
          <a:xfrm>
            <a:off x="383262" y="872787"/>
            <a:ext cx="11325886" cy="5609494"/>
          </a:xfrm>
        </p:spPr>
        <p:txBody>
          <a:bodyPr/>
          <a:lstStyle/>
          <a:p>
            <a:pPr marL="0" indent="0" algn="just">
              <a:lnSpc>
                <a:spcPct val="115000"/>
              </a:lnSpc>
              <a:spcAft>
                <a:spcPts val="0"/>
              </a:spcAft>
              <a:buNone/>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Используйте простые слова и больше простых предложений;</a:t>
            </a:r>
            <a:r>
              <a:rPr lang="ru-RU" sz="1800" b="1" dirty="0">
                <a:solidFill>
                  <a:srgbClr val="246B98"/>
                </a:solidFill>
                <a:latin typeface="Garamond" panose="02020404030301010803" pitchFamily="18" charset="0"/>
                <a:ea typeface="Calibri" panose="020F0502020204030204" pitchFamily="34" charset="0"/>
                <a:cs typeface="Times New Roman" panose="02020603050405020304" pitchFamily="18" charset="0"/>
              </a:rPr>
              <a:t> </a:t>
            </a:r>
          </a:p>
          <a:p>
            <a:pPr marL="0" indent="0" algn="just">
              <a:lnSpc>
                <a:spcPct val="115000"/>
              </a:lnSpc>
              <a:spcAft>
                <a:spcPts val="0"/>
              </a:spcAft>
              <a:buNone/>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Иногда имеет смысл построить сюжет таким образом, чтобы у главного героя не сразу получилось разрешить проблему. Например, это может получиться со второй или третьей попытки;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Больше юмора;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Если рассказ ребёнку не интересен или ему скучно, то нужно его переработать;</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Если вы не уверены в дальнейшем развитии сюжета рассказа, спросите ребёнка. Для этого подходят такие вопросы: «Как ты думаешь, а что дальше сделал. Не переживайте, если ребёнок ответит «Не знаю», предложите ему отгадать\предположить ответ на вопрос;</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Не останавливайте ребёнка, когда он хочет вставить свой комментарий. Такие</a:t>
            </a:r>
            <a:b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b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реплики детей - бесценная информация для понимания внутреннего мира ребёнка;</a:t>
            </a:r>
            <a:b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b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Отвечайте на вопросы детей максимально просто и понятно. Если не знаете,</a:t>
            </a:r>
            <a:b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b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что ответить, переадресуйте обратно вопрос ребёнка. Вам помогут такие реплики:</a:t>
            </a:r>
            <a:r>
              <a:rPr lang="ru-RU" sz="1600" dirty="0">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«А что ты думаешь?» или «А как бы поступил ты?»;</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Делайте разные счастливые финалы для разных сказок. Это подчеркнёт уникальность каждой сказки;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Не пытайтесь сделать свою сказку идеальной;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ru-RU" sz="1800" b="1" dirty="0">
                <a:solidFill>
                  <a:srgbClr val="242021"/>
                </a:solidFill>
                <a:latin typeface="Garamond" panose="02020404030301010803" pitchFamily="18" charset="0"/>
                <a:ea typeface="Calibri" panose="020F0502020204030204" pitchFamily="34" charset="0"/>
                <a:cs typeface="Times New Roman" panose="02020603050405020304" pitchFamily="18" charset="0"/>
              </a:rPr>
              <a:t>– </a:t>
            </a:r>
            <a:r>
              <a:rPr lang="ru-RU" sz="1800" dirty="0">
                <a:solidFill>
                  <a:srgbClr val="242021"/>
                </a:solidFill>
                <a:latin typeface="Garamond" panose="02020404030301010803" pitchFamily="18" charset="0"/>
                <a:ea typeface="Calibri" panose="020F0502020204030204" pitchFamily="34" charset="0"/>
                <a:cs typeface="Times New Roman" panose="02020603050405020304" pitchFamily="18" charset="0"/>
              </a:rPr>
              <a:t>Будьте открытыми и искренними!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endParaRPr lang="ru-RU" sz="1800" dirty="0"/>
          </a:p>
        </p:txBody>
      </p:sp>
      <p:pic>
        <p:nvPicPr>
          <p:cNvPr id="4" name="Рисунок 3"/>
          <p:cNvPicPr>
            <a:picLocks noChangeAspect="1"/>
          </p:cNvPicPr>
          <p:nvPr/>
        </p:nvPicPr>
        <p:blipFill>
          <a:blip r:embed="rId2"/>
          <a:stretch>
            <a:fillRect/>
          </a:stretch>
        </p:blipFill>
        <p:spPr>
          <a:xfrm>
            <a:off x="10566400" y="5694810"/>
            <a:ext cx="1164325" cy="597349"/>
          </a:xfrm>
          <a:prstGeom prst="rect">
            <a:avLst/>
          </a:prstGeom>
        </p:spPr>
      </p:pic>
    </p:spTree>
    <p:extLst>
      <p:ext uri="{BB962C8B-B14F-4D97-AF65-F5344CB8AC3E}">
        <p14:creationId xmlns:p14="http://schemas.microsoft.com/office/powerpoint/2010/main" val="2373285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5401" y="176785"/>
            <a:ext cx="9956800" cy="1143000"/>
          </a:xfrm>
        </p:spPr>
        <p:txBody>
          <a:bodyPr>
            <a:normAutofit fontScale="90000"/>
          </a:bodyPr>
          <a:lstStyle/>
          <a:p>
            <a:pPr algn="ctr"/>
            <a:r>
              <a:rPr lang="ru-RU" dirty="0"/>
              <a:t>Ресурсы </a:t>
            </a:r>
            <a:br>
              <a:rPr lang="ru-RU" dirty="0"/>
            </a:br>
            <a:r>
              <a:rPr lang="ru-RU" dirty="0"/>
              <a:t>официального сайта</a:t>
            </a:r>
            <a:br>
              <a:rPr lang="ru-RU" dirty="0"/>
            </a:br>
            <a:r>
              <a:rPr lang="ru-RU" dirty="0"/>
              <a:t>Национального центра усыновления</a:t>
            </a:r>
          </a:p>
        </p:txBody>
      </p:sp>
      <p:sp>
        <p:nvSpPr>
          <p:cNvPr id="3" name="Объект 2"/>
          <p:cNvSpPr>
            <a:spLocks noGrp="1"/>
          </p:cNvSpPr>
          <p:nvPr>
            <p:ph sz="quarter" idx="1"/>
          </p:nvPr>
        </p:nvSpPr>
        <p:spPr>
          <a:xfrm>
            <a:off x="881204" y="1247115"/>
            <a:ext cx="9956800" cy="4873752"/>
          </a:xfrm>
        </p:spPr>
        <p:txBody>
          <a:bodyPr/>
          <a:lstStyle/>
          <a:p>
            <a:r>
              <a:rPr lang="en-US" dirty="0">
                <a:hlinkClick r:id="rId2"/>
              </a:rPr>
              <a:t>https://nacedu.by/professional-professionalu2/tajna-usynovleniya</a:t>
            </a:r>
            <a:endParaRPr lang="ru-RU" dirty="0"/>
          </a:p>
          <a:p>
            <a:endParaRPr lang="ru-RU" dirty="0"/>
          </a:p>
        </p:txBody>
      </p:sp>
      <p:pic>
        <p:nvPicPr>
          <p:cNvPr id="4" name="Рисунок 3"/>
          <p:cNvPicPr>
            <a:picLocks noChangeAspect="1"/>
          </p:cNvPicPr>
          <p:nvPr/>
        </p:nvPicPr>
        <p:blipFill>
          <a:blip r:embed="rId3"/>
          <a:stretch>
            <a:fillRect/>
          </a:stretch>
        </p:blipFill>
        <p:spPr>
          <a:xfrm>
            <a:off x="10370533" y="5719835"/>
            <a:ext cx="1253835" cy="590430"/>
          </a:xfrm>
          <a:prstGeom prst="rect">
            <a:avLst/>
          </a:prstGeom>
        </p:spPr>
      </p:pic>
      <p:pic>
        <p:nvPicPr>
          <p:cNvPr id="5" name="Рисунок 4"/>
          <p:cNvPicPr>
            <a:picLocks noChangeAspect="1"/>
          </p:cNvPicPr>
          <p:nvPr/>
        </p:nvPicPr>
        <p:blipFill>
          <a:blip r:embed="rId4"/>
          <a:stretch>
            <a:fillRect/>
          </a:stretch>
        </p:blipFill>
        <p:spPr>
          <a:xfrm>
            <a:off x="1305634" y="1774480"/>
            <a:ext cx="8742060" cy="4917409"/>
          </a:xfrm>
          <a:prstGeom prst="rect">
            <a:avLst/>
          </a:prstGeom>
        </p:spPr>
      </p:pic>
    </p:spTree>
    <p:extLst>
      <p:ext uri="{BB962C8B-B14F-4D97-AF65-F5344CB8AC3E}">
        <p14:creationId xmlns:p14="http://schemas.microsoft.com/office/powerpoint/2010/main" val="1775406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Прямоугольник 1"/>
          <p:cNvSpPr>
            <a:spLocks noChangeArrowheads="1"/>
          </p:cNvSpPr>
          <p:nvPr/>
        </p:nvSpPr>
        <p:spPr bwMode="auto">
          <a:xfrm>
            <a:off x="1289844" y="-1492314"/>
            <a:ext cx="8874256"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pPr>
            <a:r>
              <a:rPr lang="ru-RU" altLang="ru-RU" sz="1600" i="1" dirty="0">
                <a:solidFill>
                  <a:schemeClr val="accent3">
                    <a:lumMod val="60000"/>
                    <a:lumOff val="40000"/>
                  </a:schemeClr>
                </a:solidFill>
                <a:cs typeface="Arial" panose="020B0604020202020204" pitchFamily="34" charset="0"/>
              </a:rPr>
              <a:t>.</a:t>
            </a:r>
          </a:p>
          <a:p>
            <a:pPr algn="ctr" fontAlgn="base">
              <a:spcBef>
                <a:spcPct val="0"/>
              </a:spcBef>
              <a:spcAft>
                <a:spcPct val="0"/>
              </a:spcAft>
            </a:pPr>
            <a:endParaRPr lang="ru-RU" altLang="ru-RU" sz="1600" i="1" dirty="0">
              <a:solidFill>
                <a:srgbClr val="000000"/>
              </a:solidFill>
              <a:cs typeface="Arial" panose="020B0604020202020204" pitchFamily="34" charset="0"/>
            </a:endParaRPr>
          </a:p>
          <a:p>
            <a:pPr algn="ctr" fontAlgn="base">
              <a:spcBef>
                <a:spcPct val="0"/>
              </a:spcBef>
              <a:spcAft>
                <a:spcPct val="0"/>
              </a:spcAft>
            </a:pPr>
            <a:endParaRPr lang="ru-RU" altLang="ru-RU" sz="1600" dirty="0">
              <a:solidFill>
                <a:prstClr val="black"/>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r>
              <a:rPr lang="ru-RU" altLang="ru-RU" sz="4400" dirty="0">
                <a:cs typeface="Arial" panose="020B0604020202020204" pitchFamily="34" charset="0"/>
              </a:rPr>
              <a:t>      </a:t>
            </a:r>
            <a:r>
              <a:rPr lang="ru-RU" altLang="ru-RU" sz="4400" b="1" dirty="0">
                <a:solidFill>
                  <a:srgbClr val="0070C0"/>
                </a:solidFill>
                <a:cs typeface="Arial" panose="020B0604020202020204" pitchFamily="34" charset="0"/>
              </a:rPr>
              <a:t>Домашнее задание</a:t>
            </a:r>
          </a:p>
          <a:p>
            <a:pPr algn="ctr" fontAlgn="base">
              <a:spcBef>
                <a:spcPct val="0"/>
              </a:spcBef>
              <a:spcAft>
                <a:spcPct val="0"/>
              </a:spcAft>
            </a:pPr>
            <a:endParaRPr lang="ru-RU" sz="1600" dirty="0">
              <a:latin typeface="Times New Roman" panose="02020603050405020304" pitchFamily="18" charset="0"/>
              <a:ea typeface="Calibri" panose="020F0502020204030204" pitchFamily="34" charset="0"/>
            </a:endParaRPr>
          </a:p>
          <a:p>
            <a:pPr algn="ctr" fontAlgn="base">
              <a:spcBef>
                <a:spcPct val="0"/>
              </a:spcBef>
              <a:spcAft>
                <a:spcPct val="0"/>
              </a:spcAft>
            </a:pPr>
            <a:endParaRPr lang="ru-RU" sz="1600" dirty="0">
              <a:latin typeface="Times New Roman" panose="02020603050405020304" pitchFamily="18" charset="0"/>
              <a:ea typeface="Calibri" panose="020F0502020204030204" pitchFamily="34" charset="0"/>
            </a:endParaRPr>
          </a:p>
          <a:p>
            <a:pPr algn="ctr" fontAlgn="base">
              <a:spcBef>
                <a:spcPct val="0"/>
              </a:spcBef>
              <a:spcAft>
                <a:spcPct val="0"/>
              </a:spcAft>
            </a:pPr>
            <a:r>
              <a:rPr lang="ru-RU" sz="1600" dirty="0">
                <a:latin typeface="Times New Roman" panose="02020603050405020304" pitchFamily="18" charset="0"/>
                <a:ea typeface="Calibri" panose="020F0502020204030204" pitchFamily="34" charset="0"/>
              </a:rPr>
              <a:t>Написать «Письмо любимому ребёнку»</a:t>
            </a:r>
            <a:endParaRPr lang="en-US" altLang="ru-RU" sz="1600" dirty="0">
              <a:cs typeface="Arial" panose="020B0604020202020204" pitchFamily="34" charset="0"/>
            </a:endParaRPr>
          </a:p>
          <a:p>
            <a:pPr algn="ctr" fontAlgn="base">
              <a:spcBef>
                <a:spcPct val="0"/>
              </a:spcBef>
              <a:spcAft>
                <a:spcPct val="0"/>
              </a:spcAft>
            </a:pPr>
            <a:endParaRPr lang="ru-RU" altLang="ru-RU" sz="1600" dirty="0">
              <a:latin typeface="Times New Roman" panose="02020603050405020304" pitchFamily="18" charset="0"/>
              <a:cs typeface="Times New Roman" panose="02020603050405020304" pitchFamily="18" charset="0"/>
            </a:endParaRPr>
          </a:p>
          <a:p>
            <a:pPr algn="ctr" fontAlgn="base">
              <a:spcBef>
                <a:spcPct val="0"/>
              </a:spcBef>
              <a:spcAft>
                <a:spcPct val="0"/>
              </a:spcAft>
            </a:pPr>
            <a:r>
              <a:rPr lang="ru-RU" altLang="ru-RU" sz="1600" dirty="0">
                <a:latin typeface="Times New Roman" panose="02020603050405020304" pitchFamily="18" charset="0"/>
                <a:cs typeface="Times New Roman" panose="02020603050405020304" pitchFamily="18" charset="0"/>
              </a:rPr>
              <a:t>Литература для самостоятельного чтения:</a:t>
            </a:r>
          </a:p>
          <a:p>
            <a:pPr algn="ctr" fontAlgn="base">
              <a:spcBef>
                <a:spcPct val="0"/>
              </a:spcBef>
              <a:spcAft>
                <a:spcPct val="0"/>
              </a:spcAft>
            </a:pPr>
            <a:endParaRPr lang="ru-RU" altLang="ru-RU" sz="1600" dirty="0">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ru-RU" altLang="ru-RU" sz="1600" dirty="0">
              <a:cs typeface="Arial" panose="020B0604020202020204" pitchFamily="34" charset="0"/>
            </a:endParaRPr>
          </a:p>
          <a:p>
            <a:pPr algn="ctr" fontAlgn="base">
              <a:spcBef>
                <a:spcPct val="0"/>
              </a:spcBef>
              <a:spcAft>
                <a:spcPct val="0"/>
              </a:spcAft>
            </a:pPr>
            <a:r>
              <a:rPr lang="ru-RU" altLang="ru-RU" sz="1600" dirty="0" err="1">
                <a:cs typeface="Arial" panose="020B0604020202020204" pitchFamily="34" charset="0"/>
              </a:rPr>
              <a:t>Д.Сабитова</a:t>
            </a:r>
            <a:r>
              <a:rPr lang="ru-RU" altLang="ru-RU" sz="1600" dirty="0">
                <a:cs typeface="Arial" panose="020B0604020202020204" pitchFamily="34" charset="0"/>
              </a:rPr>
              <a:t> «Сказки про Марту», Л. </a:t>
            </a:r>
            <a:r>
              <a:rPr lang="ru-RU" altLang="ru-RU" sz="1600" dirty="0" err="1">
                <a:cs typeface="Arial" panose="020B0604020202020204" pitchFamily="34" charset="0"/>
              </a:rPr>
              <a:t>Бушакова</a:t>
            </a:r>
            <a:r>
              <a:rPr lang="ru-RU" altLang="ru-RU" sz="1600" dirty="0">
                <a:cs typeface="Arial" panose="020B0604020202020204" pitchFamily="34" charset="0"/>
              </a:rPr>
              <a:t> «Как я узнал, что у меня две мамы»</a:t>
            </a:r>
          </a:p>
          <a:p>
            <a:pPr algn="ctr" fontAlgn="base">
              <a:spcBef>
                <a:spcPct val="0"/>
              </a:spcBef>
              <a:spcAft>
                <a:spcPct val="0"/>
              </a:spcAft>
            </a:pPr>
            <a:endParaRPr lang="ru-RU" altLang="ru-RU" sz="1600" dirty="0">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just" fontAlgn="base">
              <a:spcBef>
                <a:spcPct val="0"/>
              </a:spcBef>
              <a:spcAft>
                <a:spcPct val="0"/>
              </a:spcAft>
            </a:pPr>
            <a:endParaRPr lang="ru-RU" altLang="ru-RU" sz="1600" dirty="0">
              <a:solidFill>
                <a:srgbClr val="FF3300"/>
              </a:solidFill>
              <a:cs typeface="Arial" panose="020B0604020202020204" pitchFamily="34" charset="0"/>
            </a:endParaRPr>
          </a:p>
          <a:p>
            <a:pPr algn="r" fontAlgn="base">
              <a:spcBef>
                <a:spcPct val="0"/>
              </a:spcBef>
              <a:spcAft>
                <a:spcPct val="0"/>
              </a:spcAft>
            </a:pPr>
            <a:r>
              <a:rPr lang="ru-RU" altLang="ru-RU" sz="1600" dirty="0">
                <a:solidFill>
                  <a:prstClr val="black"/>
                </a:solidFill>
                <a:cs typeface="Arial" panose="020B0604020202020204" pitchFamily="34" charset="0"/>
              </a:rPr>
              <a:t>		</a:t>
            </a:r>
            <a:endParaRPr lang="ru-RU" altLang="ru-RU" sz="1600" u="sng" dirty="0">
              <a:solidFill>
                <a:prstClr val="black"/>
              </a:solidFill>
              <a:cs typeface="Arial" panose="020B0604020202020204" pitchFamily="34" charset="0"/>
            </a:endParaRPr>
          </a:p>
        </p:txBody>
      </p:sp>
      <p:pic>
        <p:nvPicPr>
          <p:cNvPr id="40964" name="Рисунок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5773" y="5707638"/>
            <a:ext cx="11525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3"/>
          <a:stretch>
            <a:fillRect/>
          </a:stretch>
        </p:blipFill>
        <p:spPr>
          <a:xfrm>
            <a:off x="448466" y="4106266"/>
            <a:ext cx="2639561" cy="2400101"/>
          </a:xfrm>
          <a:prstGeom prst="rect">
            <a:avLst/>
          </a:prstGeom>
        </p:spPr>
      </p:pic>
    </p:spTree>
    <p:extLst>
      <p:ext uri="{BB962C8B-B14F-4D97-AF65-F5344CB8AC3E}">
        <p14:creationId xmlns:p14="http://schemas.microsoft.com/office/powerpoint/2010/main" val="4171339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7583" y="6426467"/>
            <a:ext cx="5247992" cy="1155810"/>
          </a:xfrm>
        </p:spPr>
        <p:txBody>
          <a:bodyPr>
            <a:normAutofit fontScale="90000"/>
          </a:bodyPr>
          <a:lstStyle/>
          <a:p>
            <a:r>
              <a:rPr lang="ru-RU" sz="2800" dirty="0">
                <a:solidFill>
                  <a:schemeClr val="accent2">
                    <a:lumMod val="75000"/>
                  </a:schemeClr>
                </a:solidFill>
                <a:latin typeface="Arial" panose="020B0604020202020204" pitchFamily="34" charset="0"/>
                <a:cs typeface="Arial" panose="020B0604020202020204" pitchFamily="34" charset="0"/>
              </a:rPr>
              <a:t>Проверка домашнего задания</a:t>
            </a: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i="1" dirty="0">
                <a:solidFill>
                  <a:schemeClr val="accent2">
                    <a:lumMod val="75000"/>
                  </a:schemeClr>
                </a:solidFill>
                <a:latin typeface="Arial" panose="020B0604020202020204" pitchFamily="34" charset="0"/>
                <a:cs typeface="Arial" panose="020B0604020202020204" pitchFamily="34" charset="0"/>
              </a:rPr>
            </a:br>
            <a:r>
              <a:rPr lang="ru-RU" sz="2800" i="1" dirty="0">
                <a:solidFill>
                  <a:schemeClr val="accent2">
                    <a:lumMod val="75000"/>
                  </a:schemeClr>
                </a:solidFill>
                <a:latin typeface="Arial" panose="020B0604020202020204" pitchFamily="34" charset="0"/>
                <a:cs typeface="Arial" panose="020B0604020202020204" pitchFamily="34" charset="0"/>
              </a:rPr>
              <a:t>     Обсуждение 20 минут</a:t>
            </a:r>
            <a:br>
              <a:rPr lang="ru-RU" sz="2800" i="1"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br>
              <a:rPr lang="ru-RU" sz="2800" dirty="0">
                <a:solidFill>
                  <a:schemeClr val="accent2">
                    <a:lumMod val="75000"/>
                  </a:schemeClr>
                </a:solidFill>
                <a:latin typeface="Arial" panose="020B0604020202020204" pitchFamily="34" charset="0"/>
                <a:cs typeface="Arial" panose="020B0604020202020204" pitchFamily="34" charset="0"/>
              </a:rPr>
            </a:br>
            <a:endParaRPr lang="ru-RU" sz="2800" dirty="0">
              <a:solidFill>
                <a:schemeClr val="accent2">
                  <a:lumMod val="75000"/>
                </a:schemeClr>
              </a:solidFill>
              <a:latin typeface="Arial" panose="020B0604020202020204" pitchFamily="34" charset="0"/>
              <a:cs typeface="Arial" panose="020B0604020202020204" pitchFamily="34" charset="0"/>
            </a:endParaRPr>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rot="3339626">
            <a:off x="5307167" y="446310"/>
            <a:ext cx="5573909" cy="5832738"/>
          </a:xfrm>
        </p:spPr>
      </p:pic>
      <p:pic>
        <p:nvPicPr>
          <p:cNvPr id="5" name="Рисунок 4"/>
          <p:cNvPicPr>
            <a:picLocks noChangeAspect="1"/>
          </p:cNvPicPr>
          <p:nvPr/>
        </p:nvPicPr>
        <p:blipFill>
          <a:blip r:embed="rId3"/>
          <a:stretch>
            <a:fillRect/>
          </a:stretch>
        </p:blipFill>
        <p:spPr>
          <a:xfrm>
            <a:off x="10439193" y="5709642"/>
            <a:ext cx="1212618" cy="618731"/>
          </a:xfrm>
          <a:prstGeom prst="rect">
            <a:avLst/>
          </a:prstGeom>
        </p:spPr>
      </p:pic>
    </p:spTree>
    <p:extLst>
      <p:ext uri="{BB962C8B-B14F-4D97-AF65-F5344CB8AC3E}">
        <p14:creationId xmlns:p14="http://schemas.microsoft.com/office/powerpoint/2010/main" val="3752348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Прямоугольник 1"/>
          <p:cNvSpPr>
            <a:spLocks noChangeArrowheads="1"/>
          </p:cNvSpPr>
          <p:nvPr/>
        </p:nvSpPr>
        <p:spPr bwMode="auto">
          <a:xfrm>
            <a:off x="1289844" y="-1492314"/>
            <a:ext cx="887425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pPr>
            <a:r>
              <a:rPr lang="ru-RU" altLang="ru-RU" sz="1600" i="1" dirty="0">
                <a:solidFill>
                  <a:schemeClr val="accent3">
                    <a:lumMod val="60000"/>
                    <a:lumOff val="40000"/>
                  </a:schemeClr>
                </a:solidFill>
                <a:cs typeface="Arial" panose="020B0604020202020204" pitchFamily="34" charset="0"/>
              </a:rPr>
              <a:t>.</a:t>
            </a:r>
          </a:p>
          <a:p>
            <a:pPr algn="ctr" fontAlgn="base">
              <a:spcBef>
                <a:spcPct val="0"/>
              </a:spcBef>
              <a:spcAft>
                <a:spcPct val="0"/>
              </a:spcAft>
            </a:pPr>
            <a:endParaRPr lang="ru-RU" altLang="ru-RU" sz="1600" i="1" dirty="0">
              <a:solidFill>
                <a:srgbClr val="000000"/>
              </a:solidFill>
              <a:cs typeface="Arial" panose="020B0604020202020204" pitchFamily="34" charset="0"/>
            </a:endParaRPr>
          </a:p>
          <a:p>
            <a:pPr algn="ctr" fontAlgn="base">
              <a:spcBef>
                <a:spcPct val="0"/>
              </a:spcBef>
              <a:spcAft>
                <a:spcPct val="0"/>
              </a:spcAft>
            </a:pPr>
            <a:endParaRPr lang="ru-RU" altLang="ru-RU" sz="1600" dirty="0">
              <a:solidFill>
                <a:prstClr val="black"/>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r>
              <a:rPr lang="ru-RU" altLang="ru-RU" sz="3600" b="1" dirty="0">
                <a:solidFill>
                  <a:srgbClr val="FF3300"/>
                </a:solidFill>
                <a:cs typeface="Arial" panose="020B0604020202020204" pitchFamily="34" charset="0"/>
              </a:rPr>
              <a:t>Рефлексия</a:t>
            </a:r>
            <a:endParaRPr lang="ru-RU" altLang="ru-RU" sz="3600" b="1" dirty="0">
              <a:cs typeface="Arial" panose="020B0604020202020204" pitchFamily="34" charset="0"/>
            </a:endParaRPr>
          </a:p>
          <a:p>
            <a:pPr algn="ctr" fontAlgn="base">
              <a:spcBef>
                <a:spcPct val="0"/>
              </a:spcBef>
              <a:spcAft>
                <a:spcPct val="0"/>
              </a:spcAft>
            </a:pPr>
            <a:endParaRPr lang="ru-RU" altLang="ru-RU" sz="1600" dirty="0">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ctr" fontAlgn="base">
              <a:spcBef>
                <a:spcPct val="0"/>
              </a:spcBef>
              <a:spcAft>
                <a:spcPct val="0"/>
              </a:spcAft>
            </a:pPr>
            <a:endParaRPr lang="ru-RU" altLang="ru-RU" sz="1600" dirty="0">
              <a:solidFill>
                <a:srgbClr val="FF3300"/>
              </a:solidFill>
              <a:cs typeface="Arial" panose="020B0604020202020204" pitchFamily="34" charset="0"/>
            </a:endParaRPr>
          </a:p>
          <a:p>
            <a:pPr algn="just" fontAlgn="base">
              <a:spcBef>
                <a:spcPct val="0"/>
              </a:spcBef>
              <a:spcAft>
                <a:spcPct val="0"/>
              </a:spcAft>
            </a:pPr>
            <a:endParaRPr lang="ru-RU" altLang="ru-RU" sz="1600" dirty="0">
              <a:solidFill>
                <a:srgbClr val="FF3300"/>
              </a:solidFill>
              <a:cs typeface="Arial" panose="020B0604020202020204" pitchFamily="34" charset="0"/>
            </a:endParaRPr>
          </a:p>
          <a:p>
            <a:pPr algn="r" fontAlgn="base">
              <a:spcBef>
                <a:spcPct val="0"/>
              </a:spcBef>
              <a:spcAft>
                <a:spcPct val="0"/>
              </a:spcAft>
            </a:pPr>
            <a:r>
              <a:rPr lang="ru-RU" altLang="ru-RU" sz="1600" dirty="0">
                <a:solidFill>
                  <a:prstClr val="black"/>
                </a:solidFill>
                <a:cs typeface="Arial" panose="020B0604020202020204" pitchFamily="34" charset="0"/>
              </a:rPr>
              <a:t>		</a:t>
            </a:r>
            <a:endParaRPr lang="ru-RU" altLang="ru-RU" sz="1600" u="sng" dirty="0">
              <a:solidFill>
                <a:prstClr val="black"/>
              </a:solidFill>
              <a:cs typeface="Arial" panose="020B0604020202020204" pitchFamily="34" charset="0"/>
            </a:endParaRPr>
          </a:p>
        </p:txBody>
      </p:sp>
      <p:pic>
        <p:nvPicPr>
          <p:cNvPr id="40964" name="Рисунок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5773" y="5707638"/>
            <a:ext cx="11525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578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91097"/>
            <a:ext cx="10972800" cy="1143000"/>
          </a:xfrm>
        </p:spPr>
        <p:txBody>
          <a:bodyPr/>
          <a:lstStyle/>
          <a:p>
            <a:pPr indent="450215" algn="l"/>
            <a:r>
              <a:rPr lang="ru-RU" sz="2400" dirty="0">
                <a:latin typeface="Times New Roman" panose="02020603050405020304" pitchFamily="18" charset="0"/>
              </a:rPr>
              <a:t>Цель: формирование представления у кандидатов в усыновители об положительных и отрицательных сторонах сохранения тайны усыновления.</a:t>
            </a:r>
            <a:br>
              <a:rPr lang="ru-RU" dirty="0"/>
            </a:br>
            <a:endParaRPr lang="ru-RU" dirty="0"/>
          </a:p>
        </p:txBody>
      </p:sp>
      <p:sp>
        <p:nvSpPr>
          <p:cNvPr id="3" name="Объект 2"/>
          <p:cNvSpPr>
            <a:spLocks noGrp="1"/>
          </p:cNvSpPr>
          <p:nvPr>
            <p:ph idx="1"/>
          </p:nvPr>
        </p:nvSpPr>
        <p:spPr/>
        <p:txBody>
          <a:bodyPr/>
          <a:lstStyle/>
          <a:p>
            <a:pPr indent="0" algn="just">
              <a:lnSpc>
                <a:spcPct val="115000"/>
              </a:lnSpc>
              <a:spcAft>
                <a:spcPts val="1000"/>
              </a:spcAft>
              <a:buNone/>
              <a:tabLst>
                <a:tab pos="2276475" algn="l"/>
              </a:tabLst>
            </a:pPr>
            <a:r>
              <a:rPr lang="ru-RU" sz="20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Задачи: </a:t>
            </a:r>
            <a:endParaRPr lang="ru-RU" sz="20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buFont typeface="Symbol" panose="05050102010706020507" pitchFamily="18" charset="2"/>
              <a:buChar char=""/>
              <a:tabLst>
                <a:tab pos="2276475" algn="l"/>
              </a:tabLst>
            </a:pPr>
            <a:r>
              <a:rPr lang="ru-RU" sz="20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Ознакомить с законодательной базой РБ по вопросам охраны тайны усыновления;</a:t>
            </a:r>
            <a:endParaRPr lang="ru-RU" sz="20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buFont typeface="Symbol" panose="05050102010706020507" pitchFamily="18" charset="2"/>
              <a:buChar char=""/>
              <a:tabLst>
                <a:tab pos="2276475" algn="l"/>
              </a:tabLst>
            </a:pPr>
            <a:r>
              <a:rPr lang="ru-RU" sz="20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Рассмотреть отрицательные и положительные стороны раскрытия тайны усыновления;</a:t>
            </a:r>
            <a:endParaRPr lang="ru-RU" sz="20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0"/>
              </a:spcAft>
              <a:buFont typeface="Symbol" panose="05050102010706020507" pitchFamily="18" charset="2"/>
              <a:buChar char=""/>
              <a:tabLst>
                <a:tab pos="2276475" algn="l"/>
              </a:tabLst>
            </a:pPr>
            <a:r>
              <a:rPr lang="ru-RU" sz="20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Показать связь возраста ребенка и особенностей раскрытия тайны усыновления; </a:t>
            </a:r>
            <a:endParaRPr lang="ru-RU" sz="20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buFont typeface="Symbol" panose="05050102010706020507" pitchFamily="18" charset="2"/>
              <a:buChar char=""/>
              <a:tabLst>
                <a:tab pos="2276475" algn="l"/>
              </a:tabLst>
            </a:pPr>
            <a:r>
              <a:rPr lang="ru-RU" sz="20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Рассмотреть «Книгу жизни ребёнка» как ресурс для раскрытия тайны усыновления;</a:t>
            </a:r>
          </a:p>
          <a:p>
            <a:pPr lvl="0" algn="just">
              <a:lnSpc>
                <a:spcPct val="115000"/>
              </a:lnSpc>
              <a:spcAft>
                <a:spcPts val="1000"/>
              </a:spcAft>
              <a:buFont typeface="Symbol" panose="05050102010706020507" pitchFamily="18" charset="2"/>
              <a:buChar char=""/>
              <a:tabLst>
                <a:tab pos="2276475" algn="l"/>
              </a:tabLst>
            </a:pPr>
            <a:r>
              <a:rPr lang="ru-RU" sz="20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Разобрать принцип написания сказки для раскрытия тайны усыновления </a:t>
            </a:r>
          </a:p>
          <a:p>
            <a:pPr lvl="0" algn="just">
              <a:lnSpc>
                <a:spcPct val="115000"/>
              </a:lnSpc>
              <a:spcAft>
                <a:spcPts val="1000"/>
              </a:spcAft>
              <a:buFont typeface="Symbol" panose="05050102010706020507" pitchFamily="18" charset="2"/>
              <a:buChar char=""/>
              <a:tabLst>
                <a:tab pos="2276475" algn="l"/>
              </a:tabLst>
            </a:pPr>
            <a:r>
              <a:rPr lang="ru-RU" sz="2000" dirty="0">
                <a:solidFill>
                  <a:schemeClr val="accent1">
                    <a:lumMod val="75000"/>
                  </a:schemeClr>
                </a:solidFill>
                <a:latin typeface="Times New Roman" panose="02020603050405020304" pitchFamily="18" charset="0"/>
                <a:cs typeface="Times New Roman" panose="02020603050405020304" pitchFamily="18" charset="0"/>
              </a:rPr>
              <a:t>Познакомить с ресурсами официального сайта Национального центра усыновления </a:t>
            </a:r>
            <a:r>
              <a:rPr lang="ru-RU" sz="2000">
                <a:solidFill>
                  <a:schemeClr val="accent1">
                    <a:lumMod val="75000"/>
                  </a:schemeClr>
                </a:solidFill>
                <a:latin typeface="Times New Roman" panose="02020603050405020304" pitchFamily="18" charset="0"/>
                <a:cs typeface="Times New Roman" panose="02020603050405020304" pitchFamily="18" charset="0"/>
              </a:rPr>
              <a:t>по раскрытию </a:t>
            </a:r>
            <a:r>
              <a:rPr lang="ru-RU" sz="2000" dirty="0">
                <a:solidFill>
                  <a:schemeClr val="accent1">
                    <a:lumMod val="75000"/>
                  </a:schemeClr>
                </a:solidFill>
                <a:latin typeface="Times New Roman" panose="02020603050405020304" pitchFamily="18" charset="0"/>
                <a:cs typeface="Times New Roman" panose="02020603050405020304" pitchFamily="18" charset="0"/>
              </a:rPr>
              <a:t>тайны усыновления.</a:t>
            </a:r>
            <a:endParaRPr lang="ru-RU" dirty="0">
              <a:solidFill>
                <a:schemeClr val="accent1">
                  <a:lumMod val="75000"/>
                </a:schemeClr>
              </a:solidFill>
            </a:endParaRPr>
          </a:p>
        </p:txBody>
      </p:sp>
    </p:spTree>
    <p:extLst>
      <p:ext uri="{BB962C8B-B14F-4D97-AF65-F5344CB8AC3E}">
        <p14:creationId xmlns:p14="http://schemas.microsoft.com/office/powerpoint/2010/main" val="1347541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7283" y="273050"/>
            <a:ext cx="11742345" cy="532708"/>
          </a:xfrm>
        </p:spPr>
        <p:txBody>
          <a:bodyPr>
            <a:normAutofit fontScale="90000"/>
          </a:bodyPr>
          <a:lstStyle/>
          <a:p>
            <a:r>
              <a:rPr lang="ru-RU" dirty="0">
                <a:solidFill>
                  <a:schemeClr val="accent1">
                    <a:lumMod val="75000"/>
                  </a:schemeClr>
                </a:solidFill>
                <a:latin typeface="Arial" panose="020B0604020202020204" pitchFamily="34" charset="0"/>
                <a:cs typeface="Arial" panose="020B0604020202020204" pitchFamily="34" charset="0"/>
              </a:rPr>
              <a:t>Тайна усыновления в законодательстве РЕСПУБЛИКИ БЕЛАРУСЬ</a:t>
            </a:r>
          </a:p>
        </p:txBody>
      </p:sp>
      <p:sp>
        <p:nvSpPr>
          <p:cNvPr id="3" name="Объект 2"/>
          <p:cNvSpPr>
            <a:spLocks noGrp="1"/>
          </p:cNvSpPr>
          <p:nvPr>
            <p:ph sz="quarter" idx="2"/>
          </p:nvPr>
        </p:nvSpPr>
        <p:spPr>
          <a:xfrm>
            <a:off x="410424" y="1692130"/>
            <a:ext cx="4876800" cy="3886200"/>
          </a:xfrm>
        </p:spPr>
        <p:txBody>
          <a:bodyPr/>
          <a:lstStyle/>
          <a:p>
            <a:pPr algn="just"/>
            <a:r>
              <a:rPr lang="ru-RU" sz="1200" dirty="0">
                <a:latin typeface="Arial" panose="020B0604020202020204" pitchFamily="34" charset="0"/>
                <a:cs typeface="Arial" panose="020B0604020202020204" pitchFamily="34" charset="0"/>
              </a:rPr>
              <a:t>Тайна усыновления ребенка охраняется законом.</a:t>
            </a:r>
          </a:p>
          <a:p>
            <a:pPr algn="just"/>
            <a:r>
              <a:rPr lang="ru-RU" sz="1200" dirty="0">
                <a:latin typeface="Arial" panose="020B0604020202020204" pitchFamily="34" charset="0"/>
                <a:cs typeface="Arial" panose="020B0604020202020204" pitchFamily="34" charset="0"/>
              </a:rPr>
              <a:t>Суд, вынесший решение об усыновлении ребенка, должностные лица, осуществившие регистрацию усыновления, а также лица, иным образом осведомленные об усыновлении, обязаны сохранять тайну усыновления ребенка.</a:t>
            </a:r>
          </a:p>
          <a:p>
            <a:pPr algn="just"/>
            <a:r>
              <a:rPr lang="ru-RU" sz="1200" dirty="0">
                <a:latin typeface="Arial" panose="020B0604020202020204" pitchFamily="34" charset="0"/>
                <a:cs typeface="Arial" panose="020B0604020202020204" pitchFamily="34" charset="0"/>
              </a:rPr>
              <a:t>Сообщать какие-либо сведения, а также выдавать копии решения суда, документы и (или) справки, содержащие сведения из записей актов гражданского состояния, из которых было бы видно, что усыновители не являются кровными родителями усыновленного, без согласия усыновителей, а в случае их смерти – без согласия органов опеки и попечительства запрещается.</a:t>
            </a:r>
          </a:p>
          <a:p>
            <a:pPr algn="just"/>
            <a:r>
              <a:rPr lang="ru-RU" sz="1200" dirty="0">
                <a:latin typeface="Arial" panose="020B0604020202020204" pitchFamily="34" charset="0"/>
                <a:cs typeface="Arial" panose="020B0604020202020204" pitchFamily="34" charset="0"/>
              </a:rPr>
              <a:t>Лица, указанные в части второй настоящей статьи, разгласившие тайну усыновления ребенка против воли его усыновителей, привлекаются к ответственности в порядке, установленном законодательством Республики Беларусь.</a:t>
            </a:r>
          </a:p>
          <a:p>
            <a:pPr algn="just"/>
            <a:r>
              <a:rPr lang="ru-RU" sz="1200" dirty="0">
                <a:latin typeface="Arial" panose="020B0604020202020204" pitchFamily="34" charset="0"/>
                <a:cs typeface="Arial" panose="020B0604020202020204" pitchFamily="34" charset="0"/>
              </a:rPr>
              <a:t>Усыновленный ребенок по достижении совершеннолетия или в случае приобретения дееспособности в полном объеме вправе получить сведения, касающиеся его усыновления, в суде, вынесшем решение об усыновлении ребенка, органе, регистрирующем акты гражданского состояния, по месту нахождения записи акта об усыновлении или органе опеки и попечительства по месту жительства усыновителей.</a:t>
            </a:r>
          </a:p>
        </p:txBody>
      </p:sp>
      <p:sp>
        <p:nvSpPr>
          <p:cNvPr id="4" name="Объект 3"/>
          <p:cNvSpPr>
            <a:spLocks noGrp="1"/>
          </p:cNvSpPr>
          <p:nvPr>
            <p:ph sz="quarter" idx="4"/>
          </p:nvPr>
        </p:nvSpPr>
        <p:spPr>
          <a:xfrm>
            <a:off x="5876453" y="1947382"/>
            <a:ext cx="4876800" cy="3886200"/>
          </a:xfrm>
        </p:spPr>
        <p:txBody>
          <a:bodyPr/>
          <a:lstStyle/>
          <a:p>
            <a:pPr algn="just"/>
            <a:r>
              <a:rPr lang="ru-RU" sz="1200" dirty="0">
                <a:latin typeface="Arial" panose="020B0604020202020204" pitchFamily="34" charset="0"/>
                <a:cs typeface="Arial" panose="020B0604020202020204" pitchFamily="34" charset="0"/>
              </a:rPr>
              <a:t>Разглашение тайны усыновления (удочерения). Умышленное разглашение тайны усыновления (удочерения) против воли усыновителя или усыновленного (удочеренной)– наказывается общественными работами, или штрафом, или исправительными работами на срок до одного года.</a:t>
            </a:r>
          </a:p>
        </p:txBody>
      </p:sp>
      <p:sp>
        <p:nvSpPr>
          <p:cNvPr id="5" name="Текст 4"/>
          <p:cNvSpPr>
            <a:spLocks noGrp="1"/>
          </p:cNvSpPr>
          <p:nvPr>
            <p:ph type="body" sz="quarter" idx="1"/>
          </p:nvPr>
        </p:nvSpPr>
        <p:spPr>
          <a:xfrm>
            <a:off x="519066" y="1023041"/>
            <a:ext cx="4768158" cy="560937"/>
          </a:xfrm>
        </p:spPr>
        <p:txBody>
          <a:bodyPr/>
          <a:lstStyle/>
          <a:p>
            <a:r>
              <a:rPr lang="ru-RU" dirty="0">
                <a:latin typeface="Arial" panose="020B0604020202020204" pitchFamily="34" charset="0"/>
                <a:cs typeface="Arial" panose="020B0604020202020204" pitchFamily="34" charset="0"/>
              </a:rPr>
              <a:t>1. Кодекс Республики Беларусь о </a:t>
            </a:r>
            <a:r>
              <a:rPr lang="ru-RU" sz="1600" dirty="0">
                <a:latin typeface="Arial" panose="020B0604020202020204" pitchFamily="34" charset="0"/>
                <a:cs typeface="Arial" panose="020B0604020202020204" pitchFamily="34" charset="0"/>
              </a:rPr>
              <a:t>Кодекс о Браке и Семье</a:t>
            </a:r>
            <a:br>
              <a:rPr lang="ru-RU" sz="1600" dirty="0">
                <a:latin typeface="Arial" panose="020B0604020202020204" pitchFamily="34" charset="0"/>
                <a:cs typeface="Arial" panose="020B0604020202020204" pitchFamily="34" charset="0"/>
              </a:rPr>
            </a:br>
            <a:r>
              <a:rPr lang="ru-RU" sz="1600" dirty="0">
                <a:latin typeface="Arial" panose="020B0604020202020204" pitchFamily="34" charset="0"/>
                <a:cs typeface="Arial" panose="020B0604020202020204" pitchFamily="34" charset="0"/>
              </a:rPr>
              <a:t>Статья 136. Тайна усыновления</a:t>
            </a:r>
          </a:p>
          <a:p>
            <a:endParaRPr lang="ru-RU" dirty="0">
              <a:latin typeface="Arial" panose="020B0604020202020204" pitchFamily="34" charset="0"/>
              <a:cs typeface="Arial" panose="020B0604020202020204" pitchFamily="34" charset="0"/>
            </a:endParaRPr>
          </a:p>
        </p:txBody>
      </p:sp>
      <p:sp>
        <p:nvSpPr>
          <p:cNvPr id="6" name="Текст 5"/>
          <p:cNvSpPr>
            <a:spLocks noGrp="1"/>
          </p:cNvSpPr>
          <p:nvPr>
            <p:ph type="body" sz="quarter" idx="3"/>
          </p:nvPr>
        </p:nvSpPr>
        <p:spPr>
          <a:xfrm>
            <a:off x="5876453" y="1049823"/>
            <a:ext cx="4876800" cy="560937"/>
          </a:xfrm>
        </p:spPr>
        <p:txBody>
          <a:bodyPr/>
          <a:lstStyle/>
          <a:p>
            <a:r>
              <a:rPr lang="ru-RU" dirty="0">
                <a:latin typeface="Arial" panose="020B0604020202020204" pitchFamily="34" charset="0"/>
                <a:cs typeface="Arial" panose="020B0604020202020204" pitchFamily="34" charset="0"/>
              </a:rPr>
              <a:t>Уголовный Кодекс Республики </a:t>
            </a:r>
            <a:r>
              <a:rPr lang="ru-RU" sz="1600" dirty="0">
                <a:latin typeface="Arial" panose="020B0604020202020204" pitchFamily="34" charset="0"/>
                <a:cs typeface="Arial" panose="020B0604020202020204" pitchFamily="34" charset="0"/>
              </a:rPr>
              <a:t>Уголовный Кодекс Республики Беларусь</a:t>
            </a:r>
            <a:br>
              <a:rPr lang="ru-RU" sz="1600" dirty="0">
                <a:latin typeface="Arial" panose="020B0604020202020204" pitchFamily="34" charset="0"/>
                <a:cs typeface="Arial" panose="020B0604020202020204" pitchFamily="34" charset="0"/>
              </a:rPr>
            </a:br>
            <a:r>
              <a:rPr lang="ru-RU" sz="1600" dirty="0">
                <a:latin typeface="Arial" panose="020B0604020202020204" pitchFamily="34" charset="0"/>
                <a:cs typeface="Arial" panose="020B0604020202020204" pitchFamily="34" charset="0"/>
              </a:rPr>
              <a:t>Статья 177. Разглашение тайны </a:t>
            </a:r>
            <a:r>
              <a:rPr lang="ru-RU" dirty="0">
                <a:latin typeface="Arial" panose="020B0604020202020204" pitchFamily="34" charset="0"/>
                <a:cs typeface="Arial" panose="020B0604020202020204" pitchFamily="34" charset="0"/>
              </a:rPr>
              <a:t>усыновления (удочерения)</a:t>
            </a:r>
          </a:p>
        </p:txBody>
      </p:sp>
      <p:pic>
        <p:nvPicPr>
          <p:cNvPr id="7" name="Рисунок 6"/>
          <p:cNvPicPr>
            <a:picLocks noChangeAspect="1"/>
          </p:cNvPicPr>
          <p:nvPr/>
        </p:nvPicPr>
        <p:blipFill>
          <a:blip r:embed="rId2"/>
          <a:stretch>
            <a:fillRect/>
          </a:stretch>
        </p:blipFill>
        <p:spPr>
          <a:xfrm>
            <a:off x="10389229" y="5714132"/>
            <a:ext cx="1213209" cy="615749"/>
          </a:xfrm>
          <a:prstGeom prst="rect">
            <a:avLst/>
          </a:prstGeom>
        </p:spPr>
      </p:pic>
      <p:pic>
        <p:nvPicPr>
          <p:cNvPr id="8" name="Рисунок 7"/>
          <p:cNvPicPr>
            <a:picLocks noChangeAspect="1"/>
          </p:cNvPicPr>
          <p:nvPr/>
        </p:nvPicPr>
        <p:blipFill>
          <a:blip r:embed="rId3"/>
          <a:stretch>
            <a:fillRect/>
          </a:stretch>
        </p:blipFill>
        <p:spPr>
          <a:xfrm>
            <a:off x="5709530" y="2969868"/>
            <a:ext cx="5043723" cy="2863714"/>
          </a:xfrm>
          <a:prstGeom prst="rect">
            <a:avLst/>
          </a:prstGeom>
        </p:spPr>
      </p:pic>
    </p:spTree>
    <p:extLst>
      <p:ext uri="{BB962C8B-B14F-4D97-AF65-F5344CB8AC3E}">
        <p14:creationId xmlns:p14="http://schemas.microsoft.com/office/powerpoint/2010/main" val="169439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65017"/>
            <a:ext cx="9956800" cy="624689"/>
          </a:xfrm>
        </p:spPr>
        <p:txBody>
          <a:bodyPr>
            <a:normAutofit fontScale="90000"/>
          </a:bodyPr>
          <a:lstStyle/>
          <a:p>
            <a:r>
              <a:rPr lang="ru-RU" dirty="0">
                <a:solidFill>
                  <a:schemeClr val="accent1">
                    <a:lumMod val="75000"/>
                  </a:schemeClr>
                </a:solidFill>
                <a:latin typeface="Arial" panose="020B0604020202020204" pitchFamily="34" charset="0"/>
                <a:cs typeface="Arial" panose="020B0604020202020204" pitchFamily="34" charset="0"/>
              </a:rPr>
              <a:t>Мозговой штурм</a:t>
            </a:r>
            <a:br>
              <a:rPr lang="ru-RU" dirty="0">
                <a:solidFill>
                  <a:schemeClr val="accent1">
                    <a:lumMod val="75000"/>
                  </a:schemeClr>
                </a:solidFill>
                <a:latin typeface="Arial" panose="020B0604020202020204" pitchFamily="34" charset="0"/>
                <a:cs typeface="Arial" panose="020B0604020202020204" pitchFamily="34" charset="0"/>
              </a:rPr>
            </a:br>
            <a:r>
              <a:rPr lang="ru-RU" dirty="0">
                <a:solidFill>
                  <a:schemeClr val="accent1">
                    <a:lumMod val="75000"/>
                  </a:schemeClr>
                </a:solidFill>
                <a:latin typeface="Arial" panose="020B0604020202020204" pitchFamily="34" charset="0"/>
                <a:cs typeface="Arial" panose="020B0604020202020204" pitchFamily="34" charset="0"/>
              </a:rPr>
              <a:t>«Тайна усыновления: за или против?»</a:t>
            </a:r>
            <a:br>
              <a:rPr lang="ru-RU" dirty="0">
                <a:solidFill>
                  <a:schemeClr val="accent1">
                    <a:lumMod val="75000"/>
                  </a:schemeClr>
                </a:solidFill>
                <a:latin typeface="Arial" panose="020B0604020202020204" pitchFamily="34" charset="0"/>
                <a:cs typeface="Arial" panose="020B0604020202020204" pitchFamily="34" charset="0"/>
              </a:rPr>
            </a:br>
            <a:endParaRPr lang="ru-RU" dirty="0">
              <a:solidFill>
                <a:schemeClr val="accent1">
                  <a:lumMod val="75000"/>
                </a:schemeClr>
              </a:solidFill>
              <a:latin typeface="Arial" panose="020B0604020202020204" pitchFamily="34" charset="0"/>
              <a:cs typeface="Arial" panose="020B0604020202020204" pitchFamily="34" charset="0"/>
            </a:endParaRPr>
          </a:p>
        </p:txBody>
      </p:sp>
      <p:sp>
        <p:nvSpPr>
          <p:cNvPr id="3" name="Объект 2"/>
          <p:cNvSpPr>
            <a:spLocks noGrp="1"/>
          </p:cNvSpPr>
          <p:nvPr>
            <p:ph sz="quarter" idx="1"/>
          </p:nvPr>
        </p:nvSpPr>
        <p:spPr>
          <a:xfrm>
            <a:off x="609600" y="1231271"/>
            <a:ext cx="10879248" cy="1629624"/>
          </a:xfrm>
        </p:spPr>
        <p:txBody>
          <a:bodyPr/>
          <a:lstStyle/>
          <a:p>
            <a:pPr marL="0" indent="0">
              <a:buNone/>
            </a:pPr>
            <a:r>
              <a:rPr lang="ru-RU" sz="1800" dirty="0">
                <a:latin typeface="Arial" panose="020B0604020202020204" pitchFamily="34" charset="0"/>
                <a:cs typeface="Arial" panose="020B0604020202020204" pitchFamily="34" charset="0"/>
              </a:rPr>
              <a:t>Участники делятся на две подгруппы. Составляют два списка: за и против раскрытия тайны усыновления.</a:t>
            </a:r>
          </a:p>
          <a:p>
            <a:pPr marL="0" indent="0">
              <a:buNone/>
            </a:pPr>
            <a:r>
              <a:rPr lang="ru-RU" sz="1800" dirty="0">
                <a:latin typeface="Arial" panose="020B0604020202020204" pitchFamily="34" charset="0"/>
                <a:cs typeface="Arial" panose="020B0604020202020204" pitchFamily="34" charset="0"/>
              </a:rPr>
              <a:t>По истечению времени обсуждение в группе.</a:t>
            </a:r>
          </a:p>
          <a:p>
            <a:pPr marL="0" indent="0">
              <a:buNone/>
            </a:pPr>
            <a:r>
              <a:rPr lang="ru-RU" sz="1800" dirty="0">
                <a:latin typeface="Arial" panose="020B0604020202020204" pitchFamily="34" charset="0"/>
                <a:cs typeface="Arial" panose="020B0604020202020204" pitchFamily="34" charset="0"/>
              </a:rPr>
              <a:t>Время работы – 10 минут.</a:t>
            </a:r>
          </a:p>
          <a:p>
            <a:endParaRPr lang="ru-RU" dirty="0"/>
          </a:p>
        </p:txBody>
      </p:sp>
      <p:pic>
        <p:nvPicPr>
          <p:cNvPr id="4" name="Рисунок 3"/>
          <p:cNvPicPr>
            <a:picLocks noChangeAspect="1"/>
          </p:cNvPicPr>
          <p:nvPr/>
        </p:nvPicPr>
        <p:blipFill>
          <a:blip r:embed="rId2"/>
          <a:stretch>
            <a:fillRect/>
          </a:stretch>
        </p:blipFill>
        <p:spPr>
          <a:xfrm>
            <a:off x="10566400" y="5694810"/>
            <a:ext cx="1164325" cy="597349"/>
          </a:xfrm>
          <a:prstGeom prst="rect">
            <a:avLst/>
          </a:prstGeom>
        </p:spPr>
      </p:pic>
      <p:pic>
        <p:nvPicPr>
          <p:cNvPr id="5" name="Рисунок 4"/>
          <p:cNvPicPr>
            <a:picLocks noChangeAspect="1"/>
          </p:cNvPicPr>
          <p:nvPr/>
        </p:nvPicPr>
        <p:blipFill>
          <a:blip r:embed="rId3"/>
          <a:stretch>
            <a:fillRect/>
          </a:stretch>
        </p:blipFill>
        <p:spPr>
          <a:xfrm>
            <a:off x="501248" y="2634916"/>
            <a:ext cx="7122061" cy="400615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2677" y="1231271"/>
            <a:ext cx="2836171" cy="281108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6002" y="4042354"/>
            <a:ext cx="2610451" cy="2604714"/>
          </a:xfrm>
          <a:prstGeom prst="rect">
            <a:avLst/>
          </a:prstGeom>
        </p:spPr>
      </p:pic>
    </p:spTree>
    <p:extLst>
      <p:ext uri="{BB962C8B-B14F-4D97-AF65-F5344CB8AC3E}">
        <p14:creationId xmlns:p14="http://schemas.microsoft.com/office/powerpoint/2010/main" val="402635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89425" y="0"/>
            <a:ext cx="5003549" cy="713778"/>
          </a:xfrm>
        </p:spPr>
        <p:txBody>
          <a:bodyPr/>
          <a:lstStyle/>
          <a:p>
            <a:r>
              <a:rPr lang="ru-RU" b="1" dirty="0">
                <a:solidFill>
                  <a:schemeClr val="accent1">
                    <a:lumMod val="75000"/>
                  </a:schemeClr>
                </a:solidFill>
                <a:latin typeface="Arial" panose="020B0604020202020204" pitchFamily="34" charset="0"/>
                <a:cs typeface="Arial" panose="020B0604020202020204" pitchFamily="34" charset="0"/>
              </a:rPr>
              <a:t>Тайна усыновления</a:t>
            </a:r>
          </a:p>
        </p:txBody>
      </p:sp>
      <p:sp>
        <p:nvSpPr>
          <p:cNvPr id="3" name="Объект 2"/>
          <p:cNvSpPr>
            <a:spLocks noGrp="1"/>
          </p:cNvSpPr>
          <p:nvPr>
            <p:ph sz="quarter" idx="2"/>
          </p:nvPr>
        </p:nvSpPr>
        <p:spPr>
          <a:xfrm>
            <a:off x="510012" y="1506392"/>
            <a:ext cx="4876800" cy="3886200"/>
          </a:xfrm>
        </p:spPr>
        <p:txBody>
          <a:bodyPr/>
          <a:lstStyle/>
          <a:p>
            <a:r>
              <a:rPr lang="ru-RU" sz="2000" dirty="0">
                <a:latin typeface="Arial" panose="020B0604020202020204" pitchFamily="34" charset="0"/>
                <a:cs typeface="Arial" panose="020B0604020202020204" pitchFamily="34" charset="0"/>
              </a:rPr>
              <a:t>1</a:t>
            </a:r>
            <a:r>
              <a:rPr lang="ru-RU" dirty="0"/>
              <a:t>. </a:t>
            </a:r>
            <a:r>
              <a:rPr lang="ru-RU" sz="2000" dirty="0">
                <a:latin typeface="Arial" panose="020B0604020202020204" pitchFamily="34" charset="0"/>
                <a:cs typeface="Arial" panose="020B0604020202020204" pitchFamily="34" charset="0"/>
              </a:rPr>
              <a:t>Стремление защитить психику ребенка</a:t>
            </a:r>
          </a:p>
          <a:p>
            <a:r>
              <a:rPr lang="ru-RU" sz="2000" dirty="0">
                <a:latin typeface="Arial" panose="020B0604020202020204" pitchFamily="34" charset="0"/>
                <a:cs typeface="Arial" panose="020B0604020202020204" pitchFamily="34" charset="0"/>
              </a:rPr>
              <a:t>2. Желание оградить малыша от косых взглядов</a:t>
            </a:r>
          </a:p>
          <a:p>
            <a:r>
              <a:rPr lang="ru-RU" sz="2000" dirty="0">
                <a:latin typeface="Arial" panose="020B0604020202020204" pitchFamily="34" charset="0"/>
                <a:cs typeface="Arial" panose="020B0604020202020204" pitchFamily="34" charset="0"/>
              </a:rPr>
              <a:t>3. Стремление избавить чадо от гнета неизжитых в обществе предрассудков</a:t>
            </a:r>
          </a:p>
          <a:p>
            <a:r>
              <a:rPr lang="ru-RU" sz="2000" dirty="0">
                <a:latin typeface="Arial" panose="020B0604020202020204" pitchFamily="34" charset="0"/>
                <a:cs typeface="Arial" panose="020B0604020202020204" pitchFamily="34" charset="0"/>
              </a:rPr>
              <a:t>4. Желание сохранить мир в семье</a:t>
            </a:r>
          </a:p>
          <a:p>
            <a:r>
              <a:rPr lang="ru-RU" sz="2000" dirty="0">
                <a:latin typeface="Arial" panose="020B0604020202020204" pitchFamily="34" charset="0"/>
                <a:cs typeface="Arial" panose="020B0604020202020204" pitchFamily="34" charset="0"/>
              </a:rPr>
              <a:t>5. Страх того, что ребенок будет искать биологических родителей</a:t>
            </a:r>
          </a:p>
          <a:p>
            <a:r>
              <a:rPr lang="ru-RU" sz="2000" dirty="0">
                <a:latin typeface="Arial" panose="020B0604020202020204" pitchFamily="34" charset="0"/>
                <a:cs typeface="Arial" panose="020B0604020202020204" pitchFamily="34" charset="0"/>
              </a:rPr>
              <a:t>6. Опасения, что ребенок разлюбит </a:t>
            </a:r>
          </a:p>
        </p:txBody>
      </p:sp>
      <p:sp>
        <p:nvSpPr>
          <p:cNvPr id="4" name="Объект 3"/>
          <p:cNvSpPr>
            <a:spLocks noGrp="1"/>
          </p:cNvSpPr>
          <p:nvPr>
            <p:ph sz="quarter" idx="4"/>
          </p:nvPr>
        </p:nvSpPr>
        <p:spPr>
          <a:xfrm>
            <a:off x="5860609" y="1615933"/>
            <a:ext cx="5320420" cy="3886200"/>
          </a:xfrm>
        </p:spPr>
        <p:txBody>
          <a:bodyPr/>
          <a:lstStyle/>
          <a:p>
            <a:r>
              <a:rPr lang="ru-RU" sz="2000" dirty="0">
                <a:latin typeface="Arial" panose="020B0604020202020204" pitchFamily="34" charset="0"/>
                <a:cs typeface="Arial" panose="020B0604020202020204" pitchFamily="34" charset="0"/>
              </a:rPr>
              <a:t>Все тайное становится явным.</a:t>
            </a:r>
          </a:p>
          <a:p>
            <a:r>
              <a:rPr lang="ru-RU" sz="2000" dirty="0">
                <a:latin typeface="Arial" panose="020B0604020202020204" pitchFamily="34" charset="0"/>
                <a:cs typeface="Arial" panose="020B0604020202020204" pitchFamily="34" charset="0"/>
              </a:rPr>
              <a:t>2. Родители для ребёнка, а не ребёнок для родителей.</a:t>
            </a:r>
          </a:p>
          <a:p>
            <a:r>
              <a:rPr lang="ru-RU" sz="2000" dirty="0">
                <a:latin typeface="Arial" panose="020B0604020202020204" pitchFamily="34" charset="0"/>
                <a:cs typeface="Arial" panose="020B0604020202020204" pitchFamily="34" charset="0"/>
              </a:rPr>
              <a:t>3. Со временем это уже не тайна, а большая ложь.</a:t>
            </a:r>
          </a:p>
          <a:p>
            <a:r>
              <a:rPr lang="ru-RU" sz="2000" dirty="0">
                <a:latin typeface="Arial" panose="020B0604020202020204" pitchFamily="34" charset="0"/>
                <a:cs typeface="Arial" panose="020B0604020202020204" pitchFamily="34" charset="0"/>
              </a:rPr>
              <a:t>4. Скрывать = считать усыновление (удочерение) чем-то неправильным и ненормальным.</a:t>
            </a:r>
          </a:p>
          <a:p>
            <a:r>
              <a:rPr lang="ru-RU" sz="2000" dirty="0">
                <a:latin typeface="Arial" panose="020B0604020202020204" pitchFamily="34" charset="0"/>
                <a:cs typeface="Arial" panose="020B0604020202020204" pitchFamily="34" charset="0"/>
              </a:rPr>
              <a:t>5. Нет тайны – нечем манипулировать.</a:t>
            </a:r>
          </a:p>
          <a:p>
            <a:r>
              <a:rPr lang="ru-RU" sz="2000" dirty="0">
                <a:latin typeface="Arial" panose="020B0604020202020204" pitchFamily="34" charset="0"/>
                <a:cs typeface="Arial" panose="020B0604020202020204" pitchFamily="34" charset="0"/>
              </a:rPr>
              <a:t>6. Нет тайны – нет страха ее раскрытия.</a:t>
            </a:r>
          </a:p>
          <a:p>
            <a:endParaRPr lang="ru-RU" dirty="0"/>
          </a:p>
        </p:txBody>
      </p:sp>
      <p:sp>
        <p:nvSpPr>
          <p:cNvPr id="5" name="Текст 4"/>
          <p:cNvSpPr>
            <a:spLocks noGrp="1"/>
          </p:cNvSpPr>
          <p:nvPr>
            <p:ph type="body" sz="quarter" idx="1"/>
          </p:nvPr>
        </p:nvSpPr>
        <p:spPr>
          <a:xfrm>
            <a:off x="510012" y="812565"/>
            <a:ext cx="4759105" cy="658368"/>
          </a:xfrm>
        </p:spPr>
        <p:txBody>
          <a:bodyPr/>
          <a:lstStyle/>
          <a:p>
            <a:pPr algn="ctr"/>
            <a:r>
              <a:rPr lang="ru-RU" dirty="0">
                <a:latin typeface="Arial" panose="020B0604020202020204" pitchFamily="34" charset="0"/>
                <a:cs typeface="Arial" panose="020B0604020202020204" pitchFamily="34" charset="0"/>
              </a:rPr>
              <a:t>Причины «засекретить» усыновление</a:t>
            </a:r>
          </a:p>
        </p:txBody>
      </p:sp>
      <p:sp>
        <p:nvSpPr>
          <p:cNvPr id="6" name="Текст 5"/>
          <p:cNvSpPr>
            <a:spLocks noGrp="1"/>
          </p:cNvSpPr>
          <p:nvPr>
            <p:ph type="body" sz="quarter" idx="3"/>
          </p:nvPr>
        </p:nvSpPr>
        <p:spPr>
          <a:xfrm>
            <a:off x="5854574" y="812565"/>
            <a:ext cx="4876800" cy="658368"/>
          </a:xfrm>
        </p:spPr>
        <p:txBody>
          <a:bodyPr/>
          <a:lstStyle/>
          <a:p>
            <a:pPr algn="ctr"/>
            <a:r>
              <a:rPr lang="ru-RU" dirty="0">
                <a:latin typeface="Arial" panose="020B0604020202020204" pitchFamily="34" charset="0"/>
                <a:cs typeface="Arial" panose="020B0604020202020204" pitchFamily="34" charset="0"/>
              </a:rPr>
              <a:t>Лучше рассказать. Почему?</a:t>
            </a:r>
          </a:p>
        </p:txBody>
      </p:sp>
      <p:pic>
        <p:nvPicPr>
          <p:cNvPr id="7" name="Рисунок 6"/>
          <p:cNvPicPr>
            <a:picLocks noChangeAspect="1"/>
          </p:cNvPicPr>
          <p:nvPr/>
        </p:nvPicPr>
        <p:blipFill>
          <a:blip r:embed="rId2"/>
          <a:stretch>
            <a:fillRect/>
          </a:stretch>
        </p:blipFill>
        <p:spPr>
          <a:xfrm>
            <a:off x="10266630" y="5647134"/>
            <a:ext cx="1336673" cy="685832"/>
          </a:xfrm>
          <a:prstGeom prst="rect">
            <a:avLst/>
          </a:prstGeom>
        </p:spPr>
      </p:pic>
    </p:spTree>
    <p:extLst>
      <p:ext uri="{BB962C8B-B14F-4D97-AF65-F5344CB8AC3E}">
        <p14:creationId xmlns:p14="http://schemas.microsoft.com/office/powerpoint/2010/main" val="429227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down)">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down)">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down)">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wipe(down)">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wipe(down)">
                                      <p:cBhvr>
                                        <p:cTn id="57" dur="500"/>
                                        <p:tgtEl>
                                          <p:spTgt spid="4">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wipe(down)">
                                      <p:cBhvr>
                                        <p:cTn id="6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p:nvPr>
        </p:nvSpPr>
        <p:spPr>
          <a:xfrm>
            <a:off x="352926" y="-245425"/>
            <a:ext cx="10972800" cy="1143000"/>
          </a:xfrm>
        </p:spPr>
        <p:txBody>
          <a:bodyPr/>
          <a:lstStyle/>
          <a:p>
            <a:pPr eaLnBrk="1" hangingPunct="1"/>
            <a:r>
              <a:rPr lang="ru-RU" sz="2800" b="1" dirty="0">
                <a:solidFill>
                  <a:srgbClr val="0070C0"/>
                </a:solidFill>
                <a:latin typeface="Arial" charset="0"/>
              </a:rPr>
              <a:t>«Книга жизни ребенка» и тайна усыновления</a:t>
            </a:r>
          </a:p>
        </p:txBody>
      </p:sp>
      <p:pic>
        <p:nvPicPr>
          <p:cNvPr id="20483" name="Picture 4" descr="thumb_l_22451"/>
          <p:cNvPicPr>
            <a:picLocks noChangeAspect="1" noChangeArrowheads="1"/>
          </p:cNvPicPr>
          <p:nvPr/>
        </p:nvPicPr>
        <p:blipFill>
          <a:blip r:embed="rId2" cstate="print"/>
          <a:srcRect/>
          <a:stretch>
            <a:fillRect/>
          </a:stretch>
        </p:blipFill>
        <p:spPr bwMode="auto">
          <a:xfrm>
            <a:off x="939015" y="706163"/>
            <a:ext cx="10313969" cy="5584743"/>
          </a:xfrm>
          <a:prstGeom prst="rect">
            <a:avLst/>
          </a:prstGeom>
          <a:noFill/>
          <a:ln w="9525">
            <a:noFill/>
            <a:miter lim="800000"/>
            <a:headEnd/>
            <a:tailEnd/>
          </a:ln>
          <a:effectLst>
            <a:softEdge rad="330200"/>
          </a:effectLst>
        </p:spPr>
      </p:pic>
      <p:pic>
        <p:nvPicPr>
          <p:cNvPr id="5" name="Рисунок 4"/>
          <p:cNvPicPr/>
          <p:nvPr/>
        </p:nvPicPr>
        <p:blipFill>
          <a:blip r:embed="rId3" cstate="print">
            <a:extLst>
              <a:ext uri="{28A0092B-C50C-407E-A947-70E740481C1C}">
                <a14:useLocalDpi xmlns:a14="http://schemas.microsoft.com/office/drawing/2010/main" val="0"/>
              </a:ext>
            </a:extLst>
          </a:blip>
          <a:stretch>
            <a:fillRect/>
          </a:stretch>
        </p:blipFill>
        <p:spPr>
          <a:xfrm>
            <a:off x="10749781" y="6126164"/>
            <a:ext cx="1151890" cy="544830"/>
          </a:xfrm>
          <a:prstGeom prst="rect">
            <a:avLst/>
          </a:prstGeom>
        </p:spPr>
      </p:pic>
    </p:spTree>
    <p:extLst>
      <p:ext uri="{BB962C8B-B14F-4D97-AF65-F5344CB8AC3E}">
        <p14:creationId xmlns:p14="http://schemas.microsoft.com/office/powerpoint/2010/main" val="2603194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806581"/>
            <a:ext cx="9956800" cy="624689"/>
          </a:xfrm>
        </p:spPr>
        <p:txBody>
          <a:bodyPr>
            <a:normAutofit fontScale="90000"/>
          </a:bodyPr>
          <a:lstStyle/>
          <a:p>
            <a:r>
              <a:rPr lang="ru-RU" dirty="0">
                <a:solidFill>
                  <a:schemeClr val="accent1">
                    <a:lumMod val="75000"/>
                  </a:schemeClr>
                </a:solidFill>
                <a:latin typeface="Arial" panose="020B0604020202020204" pitchFamily="34" charset="0"/>
                <a:cs typeface="Arial" panose="020B0604020202020204" pitchFamily="34" charset="0"/>
              </a:rPr>
              <a:t>В Книгу истории жизни могут быть включены:</a:t>
            </a:r>
            <a:br>
              <a:rPr lang="ru-RU" dirty="0">
                <a:solidFill>
                  <a:schemeClr val="accent1">
                    <a:lumMod val="75000"/>
                  </a:schemeClr>
                </a:solidFill>
                <a:latin typeface="Arial" panose="020B0604020202020204" pitchFamily="34" charset="0"/>
                <a:cs typeface="Arial" panose="020B0604020202020204" pitchFamily="34" charset="0"/>
              </a:rPr>
            </a:br>
            <a:endParaRPr lang="ru-RU" dirty="0">
              <a:solidFill>
                <a:schemeClr val="accent1">
                  <a:lumMod val="75000"/>
                </a:schemeClr>
              </a:solidFill>
              <a:latin typeface="Arial" panose="020B0604020202020204" pitchFamily="34" charset="0"/>
              <a:cs typeface="Arial" panose="020B0604020202020204" pitchFamily="34" charset="0"/>
            </a:endParaRPr>
          </a:p>
        </p:txBody>
      </p:sp>
      <p:sp>
        <p:nvSpPr>
          <p:cNvPr id="3" name="Объект 2"/>
          <p:cNvSpPr>
            <a:spLocks noGrp="1"/>
          </p:cNvSpPr>
          <p:nvPr>
            <p:ph sz="quarter" idx="1"/>
          </p:nvPr>
        </p:nvSpPr>
        <p:spPr>
          <a:xfrm>
            <a:off x="609600" y="1231271"/>
            <a:ext cx="10879248" cy="1629624"/>
          </a:xfrm>
        </p:spPr>
        <p:txBody>
          <a:bodyPr/>
          <a:lstStyle/>
          <a:p>
            <a:pPr marL="0" indent="0">
              <a:buNone/>
            </a:pPr>
            <a:r>
              <a:rPr lang="ru-RU" sz="1800" dirty="0">
                <a:latin typeface="Arial" panose="020B0604020202020204" pitchFamily="34" charset="0"/>
                <a:cs typeface="Arial" panose="020B0604020202020204" pitchFamily="34" charset="0"/>
              </a:rPr>
              <a:t>• дата и место рождения ребенка;</a:t>
            </a:r>
          </a:p>
          <a:p>
            <a:pPr marL="0" indent="0">
              <a:buNone/>
            </a:pPr>
            <a:r>
              <a:rPr lang="ru-RU" sz="1800" dirty="0">
                <a:latin typeface="Arial" panose="020B0604020202020204" pitchFamily="34" charset="0"/>
                <a:cs typeface="Arial" panose="020B0604020202020204" pitchFamily="34" charset="0"/>
              </a:rPr>
              <a:t>• характеристики при рождении и взрослении (вес, рост, первый зуб, первые слова, первый шаг и т.п.);</a:t>
            </a:r>
          </a:p>
          <a:p>
            <a:pPr marL="0" indent="0">
              <a:buNone/>
            </a:pPr>
            <a:r>
              <a:rPr lang="ru-RU" sz="1800" dirty="0">
                <a:latin typeface="Arial" panose="020B0604020202020204" pitchFamily="34" charset="0"/>
                <a:cs typeface="Arial" panose="020B0604020202020204" pitchFamily="34" charset="0"/>
              </a:rPr>
              <a:t>• сведения (дата рождения, место рождения, фамилии, имена, отчества, род занятий и т.п.) о родителях, братьях и сестрах;</a:t>
            </a:r>
          </a:p>
          <a:p>
            <a:pPr marL="0" indent="0">
              <a:buNone/>
            </a:pPr>
            <a:r>
              <a:rPr lang="ru-RU" sz="1800" dirty="0">
                <a:latin typeface="Arial" panose="020B0604020202020204" pitchFamily="34" charset="0"/>
                <a:cs typeface="Arial" panose="020B0604020202020204" pitchFamily="34" charset="0"/>
              </a:rPr>
              <a:t>• описание причин, по которым ребенок остался без попечения родителей;</a:t>
            </a:r>
          </a:p>
          <a:p>
            <a:pPr marL="0" indent="0">
              <a:buNone/>
            </a:pPr>
            <a:r>
              <a:rPr lang="ru-RU" sz="1800" dirty="0">
                <a:latin typeface="Arial" panose="020B0604020202020204" pitchFamily="34" charset="0"/>
                <a:cs typeface="Arial" panose="020B0604020202020204" pitchFamily="34" charset="0"/>
              </a:rPr>
              <a:t>• интересные и забавные истории из его жизни;</a:t>
            </a:r>
          </a:p>
          <a:p>
            <a:pPr marL="0" indent="0">
              <a:buNone/>
            </a:pPr>
            <a:r>
              <a:rPr lang="ru-RU" sz="1800" dirty="0">
                <a:latin typeface="Arial" panose="020B0604020202020204" pitchFamily="34" charset="0"/>
                <a:cs typeface="Arial" panose="020B0604020202020204" pitchFamily="34" charset="0"/>
              </a:rPr>
              <a:t>• любимые друзья, занятия, еда;</a:t>
            </a:r>
          </a:p>
          <a:p>
            <a:pPr marL="0" indent="0">
              <a:buNone/>
            </a:pPr>
            <a:r>
              <a:rPr lang="ru-RU" sz="1800" dirty="0">
                <a:latin typeface="Arial" panose="020B0604020202020204" pitchFamily="34" charset="0"/>
                <a:cs typeface="Arial" panose="020B0604020202020204" pitchFamily="34" charset="0"/>
              </a:rPr>
              <a:t>• интересные и значимые события: поездки, праздники и другие подобные события.</a:t>
            </a:r>
          </a:p>
          <a:p>
            <a:endParaRPr lang="ru-RU" dirty="0"/>
          </a:p>
        </p:txBody>
      </p:sp>
      <p:pic>
        <p:nvPicPr>
          <p:cNvPr id="4" name="Рисунок 3"/>
          <p:cNvPicPr>
            <a:picLocks noChangeAspect="1"/>
          </p:cNvPicPr>
          <p:nvPr/>
        </p:nvPicPr>
        <p:blipFill>
          <a:blip r:embed="rId2"/>
          <a:stretch>
            <a:fillRect/>
          </a:stretch>
        </p:blipFill>
        <p:spPr>
          <a:xfrm>
            <a:off x="10566400" y="5694810"/>
            <a:ext cx="1164325" cy="597349"/>
          </a:xfrm>
          <a:prstGeom prst="rect">
            <a:avLst/>
          </a:prstGeom>
        </p:spPr>
      </p:pic>
    </p:spTree>
    <p:extLst>
      <p:ext uri="{BB962C8B-B14F-4D97-AF65-F5344CB8AC3E}">
        <p14:creationId xmlns:p14="http://schemas.microsoft.com/office/powerpoint/2010/main" val="2862606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806581"/>
            <a:ext cx="9956800" cy="624689"/>
          </a:xfrm>
        </p:spPr>
        <p:txBody>
          <a:bodyPr>
            <a:normAutofit fontScale="90000"/>
          </a:bodyPr>
          <a:lstStyle/>
          <a:p>
            <a:r>
              <a:rPr lang="ru-RU">
                <a:solidFill>
                  <a:schemeClr val="accent1">
                    <a:lumMod val="75000"/>
                  </a:schemeClr>
                </a:solidFill>
                <a:latin typeface="Arial" panose="020B0604020202020204" pitchFamily="34" charset="0"/>
                <a:cs typeface="Arial" panose="020B0604020202020204" pitchFamily="34" charset="0"/>
              </a:rPr>
              <a:t>Работая с ребенком над созданием Книги истории жизни, следует помнить:</a:t>
            </a:r>
            <a:endParaRPr lang="ru-RU" dirty="0">
              <a:solidFill>
                <a:schemeClr val="accent1">
                  <a:lumMod val="75000"/>
                </a:schemeClr>
              </a:solidFill>
              <a:latin typeface="Arial" panose="020B0604020202020204" pitchFamily="34" charset="0"/>
              <a:cs typeface="Arial" panose="020B0604020202020204" pitchFamily="34" charset="0"/>
            </a:endParaRPr>
          </a:p>
        </p:txBody>
      </p:sp>
      <p:sp>
        <p:nvSpPr>
          <p:cNvPr id="3" name="Объект 2"/>
          <p:cNvSpPr>
            <a:spLocks noGrp="1"/>
          </p:cNvSpPr>
          <p:nvPr>
            <p:ph sz="quarter" idx="1"/>
          </p:nvPr>
        </p:nvSpPr>
        <p:spPr>
          <a:xfrm>
            <a:off x="609600" y="1785452"/>
            <a:ext cx="10879248" cy="1629624"/>
          </a:xfrm>
        </p:spPr>
        <p:txBody>
          <a:bodyPr/>
          <a:lstStyle/>
          <a:p>
            <a:pPr marL="0" indent="0">
              <a:buNone/>
            </a:pPr>
            <a:r>
              <a:rPr lang="ru-RU" sz="1800" dirty="0">
                <a:latin typeface="Arial" panose="020B0604020202020204" pitchFamily="34" charset="0"/>
                <a:cs typeface="Arial" panose="020B0604020202020204" pitchFamily="34" charset="0"/>
              </a:rPr>
              <a:t>1. Никогда, ни при каких обстоятельствах не говорить плохо о кровных родителях ребенка.</a:t>
            </a:r>
          </a:p>
          <a:p>
            <a:pPr marL="0" indent="0">
              <a:buNone/>
            </a:pPr>
            <a:r>
              <a:rPr lang="ru-RU" sz="1800" dirty="0">
                <a:latin typeface="Arial" panose="020B0604020202020204" pitchFamily="34" charset="0"/>
                <a:cs typeface="Arial" panose="020B0604020202020204" pitchFamily="34" charset="0"/>
              </a:rPr>
              <a:t>2. Необходимо убедиться, что ребенок понимает, что ответственность за то, что с ним произошло и привело к разлуке с семьей, лежит не на детях, а на взрослых.</a:t>
            </a:r>
          </a:p>
          <a:p>
            <a:pPr marL="0" indent="0">
              <a:buNone/>
            </a:pPr>
            <a:r>
              <a:rPr lang="ru-RU" sz="1800" dirty="0">
                <a:latin typeface="Arial" panose="020B0604020202020204" pitchFamily="34" charset="0"/>
                <a:cs typeface="Arial" panose="020B0604020202020204" pitchFamily="34" charset="0"/>
              </a:rPr>
              <a:t>3. Информация, сочувственное объяснение и возможность высказать и обсудить свои мысли и чувства о прошлом являются для детей частью процесса реабилитации.</a:t>
            </a:r>
          </a:p>
          <a:p>
            <a:pPr marL="0" indent="0">
              <a:buNone/>
            </a:pPr>
            <a:r>
              <a:rPr lang="ru-RU" sz="1800" dirty="0">
                <a:latin typeface="Arial" panose="020B0604020202020204" pitchFamily="34" charset="0"/>
                <a:cs typeface="Arial" panose="020B0604020202020204" pitchFamily="34" charset="0"/>
              </a:rPr>
              <a:t>4. Важно научить ребенка относиться к себе не как к жертве обстоятельств, а как к личности, имеющей свою индивидуальную историю.</a:t>
            </a:r>
          </a:p>
          <a:p>
            <a:pPr marL="0" indent="0">
              <a:buNone/>
            </a:pPr>
            <a:r>
              <a:rPr lang="ru-RU" sz="1800" dirty="0">
                <a:latin typeface="Arial" panose="020B0604020202020204" pitchFamily="34" charset="0"/>
                <a:cs typeface="Arial" panose="020B0604020202020204" pitchFamily="34" charset="0"/>
              </a:rPr>
              <a:t>5. Помнить, что только положительное отношение к своим кровным родителям, отсутствие обиды на них и на жизнь может сформировать зрелую личность.</a:t>
            </a:r>
          </a:p>
          <a:p>
            <a:pPr marL="0" indent="0">
              <a:buNone/>
            </a:pPr>
            <a:r>
              <a:rPr lang="ru-RU" sz="1800" dirty="0">
                <a:latin typeface="Arial" panose="020B0604020202020204" pitchFamily="34" charset="0"/>
                <a:cs typeface="Arial" panose="020B0604020202020204" pitchFamily="34" charset="0"/>
              </a:rPr>
              <a:t>6. Важно быть открытыми к разговору с ребенком на любые темы из его жизни, поощрять и поддерживать ребенка, когда он делится своими переживаниями, подходить к процессу творчески, находиться в сотрудничестве с теми, кто принимает участие в воспитании ребенка.</a:t>
            </a:r>
          </a:p>
          <a:p>
            <a:endParaRPr lang="ru-RU" dirty="0"/>
          </a:p>
        </p:txBody>
      </p:sp>
      <p:pic>
        <p:nvPicPr>
          <p:cNvPr id="4" name="Рисунок 3"/>
          <p:cNvPicPr>
            <a:picLocks noChangeAspect="1"/>
          </p:cNvPicPr>
          <p:nvPr/>
        </p:nvPicPr>
        <p:blipFill>
          <a:blip r:embed="rId2"/>
          <a:stretch>
            <a:fillRect/>
          </a:stretch>
        </p:blipFill>
        <p:spPr>
          <a:xfrm>
            <a:off x="10566400" y="5694810"/>
            <a:ext cx="1164325" cy="597349"/>
          </a:xfrm>
          <a:prstGeom prst="rect">
            <a:avLst/>
          </a:prstGeom>
        </p:spPr>
      </p:pic>
    </p:spTree>
    <p:extLst>
      <p:ext uri="{BB962C8B-B14F-4D97-AF65-F5344CB8AC3E}">
        <p14:creationId xmlns:p14="http://schemas.microsoft.com/office/powerpoint/2010/main" val="122838397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2">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1361</TotalTime>
  <Words>1877</Words>
  <Application>Microsoft Office PowerPoint</Application>
  <PresentationFormat>Широкоэкранный</PresentationFormat>
  <Paragraphs>135</Paragraphs>
  <Slides>20</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20</vt:i4>
      </vt:variant>
    </vt:vector>
  </HeadingPairs>
  <TitlesOfParts>
    <vt:vector size="30" baseType="lpstr">
      <vt:lpstr>Arial</vt:lpstr>
      <vt:lpstr>Calibri</vt:lpstr>
      <vt:lpstr>Century Schoolbook</vt:lpstr>
      <vt:lpstr>Garamond</vt:lpstr>
      <vt:lpstr>Symbol</vt:lpstr>
      <vt:lpstr>Times New Roman</vt:lpstr>
      <vt:lpstr>Wingdings</vt:lpstr>
      <vt:lpstr>Wingdings 2</vt:lpstr>
      <vt:lpstr>Эркер</vt:lpstr>
      <vt:lpstr>Тема Office</vt:lpstr>
      <vt:lpstr>Учреждение «Национальный центр усыновления  Министерства образования Республики Беларусь»   Занятие 8.  Тайна усыновления  </vt:lpstr>
      <vt:lpstr>Проверка домашнего задания           Обсуждение 20 минут          </vt:lpstr>
      <vt:lpstr>Цель: формирование представления у кандидатов в усыновители об положительных и отрицательных сторонах сохранения тайны усыновления. </vt:lpstr>
      <vt:lpstr>Тайна усыновления в законодательстве РЕСПУБЛИКИ БЕЛАРУСЬ</vt:lpstr>
      <vt:lpstr>Мозговой штурм «Тайна усыновления: за или против?» </vt:lpstr>
      <vt:lpstr>Тайна усыновления</vt:lpstr>
      <vt:lpstr>«Книга жизни ребенка» и тайна усыновления</vt:lpstr>
      <vt:lpstr>В Книгу истории жизни могут быть включены: </vt:lpstr>
      <vt:lpstr>Работая с ребенком над созданием Книги истории жизни, следует помнить:</vt:lpstr>
      <vt:lpstr>Упражнение.  Участники делятся на три группы. Каждая предлагает как можно больше вариантов совместной работы взрослого и ребенка по наполнению Книги истории жизни. 1. С ребенком 5 лет   2. С ребенком 10 лет   3. С ребенком 14 лет</vt:lpstr>
      <vt:lpstr>В каком возрасте говорить с ребёнком об усыновлении?</vt:lpstr>
      <vt:lpstr>В каком возрасте говорить с ребёнком об усыновлении?</vt:lpstr>
      <vt:lpstr>В каком возрасте говорить с ребёнком об усыновлении?</vt:lpstr>
      <vt:lpstr>В каком возрасте говорить с ребёнком об усыновлении?</vt:lpstr>
      <vt:lpstr>«Составление сказки»</vt:lpstr>
      <vt:lpstr>АЛГОРИТ СОСТАВЛЕНИЯ СКАЗКИ  УСЫНОВЛЕННОМУ РЕБЕНКУ</vt:lpstr>
      <vt:lpstr>ПОЛЕЗНЫЕ РЕКОМЕНДАЦИИ ПРИ НАПИСАНИИ СКАЗКИ</vt:lpstr>
      <vt:lpstr>Ресурсы  официального сайта Национального центра усыновления</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Учреждение «Национальный центр усыновления  Министерства образования Республики Беларусь»   Занятие 1.  Адаптация семьи и ребенка</dc:title>
  <dc:creator>Пользователь Windows</dc:creator>
  <cp:lastModifiedBy>PESS Family</cp:lastModifiedBy>
  <cp:revision>84</cp:revision>
  <dcterms:created xsi:type="dcterms:W3CDTF">2024-08-17T14:27:29Z</dcterms:created>
  <dcterms:modified xsi:type="dcterms:W3CDTF">2025-05-24T17:45:08Z</dcterms:modified>
</cp:coreProperties>
</file>