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6" r:id="rId2"/>
    <p:sldMasterId id="2147483698" r:id="rId3"/>
  </p:sldMasterIdLst>
  <p:sldIdLst>
    <p:sldId id="276" r:id="rId4"/>
    <p:sldId id="292" r:id="rId5"/>
    <p:sldId id="279" r:id="rId6"/>
    <p:sldId id="286" r:id="rId7"/>
    <p:sldId id="282" r:id="rId8"/>
    <p:sldId id="273" r:id="rId9"/>
    <p:sldId id="259" r:id="rId10"/>
    <p:sldId id="293" r:id="rId11"/>
    <p:sldId id="294" r:id="rId12"/>
    <p:sldId id="287" r:id="rId13"/>
    <p:sldId id="289" r:id="rId14"/>
    <p:sldId id="295" r:id="rId15"/>
    <p:sldId id="288" r:id="rId16"/>
    <p:sldId id="283" r:id="rId17"/>
    <p:sldId id="277" r:id="rId18"/>
    <p:sldId id="290" r:id="rId19"/>
    <p:sldId id="267" r:id="rId20"/>
    <p:sldId id="291" r:id="rId21"/>
    <p:sldId id="296" r:id="rId22"/>
    <p:sldId id="268" r:id="rId23"/>
    <p:sldId id="281" r:id="rId24"/>
    <p:sldId id="272" r:id="rId2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3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D15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79" d="100"/>
          <a:sy n="79" d="100"/>
        </p:scale>
        <p:origin x="9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D892E-2124-41E5-B78D-B2A22F037DD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35610-0F47-4F94-A635-5642C54952E9}">
      <dgm:prSet phldrT="[Текст]"/>
      <dgm:spPr/>
      <dgm:t>
        <a:bodyPr/>
        <a:lstStyle/>
        <a:p>
          <a:r>
            <a:rPr lang="ru-RU" dirty="0"/>
            <a:t>Виды </a:t>
          </a:r>
        </a:p>
        <a:p>
          <a:r>
            <a:rPr lang="ru-RU" dirty="0"/>
            <a:t>мотивации</a:t>
          </a:r>
        </a:p>
      </dgm:t>
    </dgm:pt>
    <dgm:pt modelId="{8304B629-6D2F-4E9B-A8A1-C9B1B3CF186D}" type="parTrans" cxnId="{89ED7FDD-2074-4777-9B9D-A0DC0575DC0F}">
      <dgm:prSet/>
      <dgm:spPr/>
      <dgm:t>
        <a:bodyPr/>
        <a:lstStyle/>
        <a:p>
          <a:endParaRPr lang="ru-RU"/>
        </a:p>
      </dgm:t>
    </dgm:pt>
    <dgm:pt modelId="{FA082496-93DE-4655-8050-744FC54FF2E9}" type="sibTrans" cxnId="{89ED7FDD-2074-4777-9B9D-A0DC0575DC0F}">
      <dgm:prSet/>
      <dgm:spPr/>
      <dgm:t>
        <a:bodyPr/>
        <a:lstStyle/>
        <a:p>
          <a:endParaRPr lang="ru-RU"/>
        </a:p>
      </dgm:t>
    </dgm:pt>
    <dgm:pt modelId="{F490E733-68F7-487B-9287-15B58282B896}">
      <dgm:prSet phldrT="[Текст]"/>
      <dgm:spPr/>
      <dgm:t>
        <a:bodyPr/>
        <a:lstStyle/>
        <a:p>
          <a:r>
            <a:rPr lang="ru-RU" dirty="0"/>
            <a:t>Внешняя и внутренняя</a:t>
          </a:r>
        </a:p>
      </dgm:t>
    </dgm:pt>
    <dgm:pt modelId="{3DBD83D6-53F6-4513-84A2-DC6770B8D5FB}" type="parTrans" cxnId="{574F77BE-2F45-4E96-939D-2367F2668BE9}">
      <dgm:prSet/>
      <dgm:spPr/>
      <dgm:t>
        <a:bodyPr/>
        <a:lstStyle/>
        <a:p>
          <a:endParaRPr lang="ru-RU"/>
        </a:p>
      </dgm:t>
    </dgm:pt>
    <dgm:pt modelId="{D4E7A3F0-9F4F-452E-B548-2BBF5994886F}" type="sibTrans" cxnId="{574F77BE-2F45-4E96-939D-2367F2668BE9}">
      <dgm:prSet/>
      <dgm:spPr/>
      <dgm:t>
        <a:bodyPr/>
        <a:lstStyle/>
        <a:p>
          <a:endParaRPr lang="ru-RU"/>
        </a:p>
      </dgm:t>
    </dgm:pt>
    <dgm:pt modelId="{BF7E9D0E-6848-4C3A-B45D-3E54526042A8}">
      <dgm:prSet phldrT="[Текст]"/>
      <dgm:spPr/>
      <dgm:t>
        <a:bodyPr/>
        <a:lstStyle/>
        <a:p>
          <a:r>
            <a:rPr lang="ru-RU" dirty="0"/>
            <a:t>Положительная и отрицательная</a:t>
          </a:r>
        </a:p>
      </dgm:t>
    </dgm:pt>
    <dgm:pt modelId="{242B69DF-51AF-4BA9-9278-47CDF9F246C0}" type="parTrans" cxnId="{FCDA2855-E0DB-4C5D-AB1A-C45F9B194F64}">
      <dgm:prSet/>
      <dgm:spPr/>
      <dgm:t>
        <a:bodyPr/>
        <a:lstStyle/>
        <a:p>
          <a:endParaRPr lang="ru-RU"/>
        </a:p>
      </dgm:t>
    </dgm:pt>
    <dgm:pt modelId="{7B0A3690-9C57-4FF2-9B60-86722573C1DD}" type="sibTrans" cxnId="{FCDA2855-E0DB-4C5D-AB1A-C45F9B194F64}">
      <dgm:prSet/>
      <dgm:spPr/>
      <dgm:t>
        <a:bodyPr/>
        <a:lstStyle/>
        <a:p>
          <a:endParaRPr lang="ru-RU"/>
        </a:p>
      </dgm:t>
    </dgm:pt>
    <dgm:pt modelId="{E4F5EE1E-977E-4372-8BB6-351F1AD295CF}">
      <dgm:prSet phldrT="[Текст]"/>
      <dgm:spPr/>
      <dgm:t>
        <a:bodyPr/>
        <a:lstStyle/>
        <a:p>
          <a:r>
            <a:rPr lang="ru-RU" dirty="0"/>
            <a:t>Устойчивая и неустойчивая</a:t>
          </a:r>
        </a:p>
      </dgm:t>
    </dgm:pt>
    <dgm:pt modelId="{4757538A-1C99-4CDD-AFD6-93BB54C3DB4A}" type="parTrans" cxnId="{172CD01C-22C3-428D-B937-9F95E196B46A}">
      <dgm:prSet/>
      <dgm:spPr/>
      <dgm:t>
        <a:bodyPr/>
        <a:lstStyle/>
        <a:p>
          <a:endParaRPr lang="ru-RU"/>
        </a:p>
      </dgm:t>
    </dgm:pt>
    <dgm:pt modelId="{BD33433C-64D1-4E48-BB5B-8F44639B77BC}" type="sibTrans" cxnId="{172CD01C-22C3-428D-B937-9F95E196B46A}">
      <dgm:prSet/>
      <dgm:spPr/>
      <dgm:t>
        <a:bodyPr/>
        <a:lstStyle/>
        <a:p>
          <a:endParaRPr lang="ru-RU"/>
        </a:p>
      </dgm:t>
    </dgm:pt>
    <dgm:pt modelId="{2DC547D5-4D1B-4632-B450-33357A457FAA}" type="pres">
      <dgm:prSet presAssocID="{C5AD892E-2124-41E5-B78D-B2A22F037D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73F2DA-B016-4D93-B190-1808CDCC6CB8}" type="pres">
      <dgm:prSet presAssocID="{13435610-0F47-4F94-A635-5642C54952E9}" presName="root1" presStyleCnt="0"/>
      <dgm:spPr/>
    </dgm:pt>
    <dgm:pt modelId="{347D4E44-B78D-4A5B-A102-5257AF00486B}" type="pres">
      <dgm:prSet presAssocID="{13435610-0F47-4F94-A635-5642C54952E9}" presName="LevelOneTextNode" presStyleLbl="node0" presStyleIdx="0" presStyleCnt="1" custScaleY="66606">
        <dgm:presLayoutVars>
          <dgm:chPref val="3"/>
        </dgm:presLayoutVars>
      </dgm:prSet>
      <dgm:spPr/>
    </dgm:pt>
    <dgm:pt modelId="{C53C909C-FC03-432C-BFF9-A83BE6032CE7}" type="pres">
      <dgm:prSet presAssocID="{13435610-0F47-4F94-A635-5642C54952E9}" presName="level2hierChild" presStyleCnt="0"/>
      <dgm:spPr/>
    </dgm:pt>
    <dgm:pt modelId="{003E35FA-5282-45E0-A874-FBBB6CDF1123}" type="pres">
      <dgm:prSet presAssocID="{3DBD83D6-53F6-4513-84A2-DC6770B8D5FB}" presName="conn2-1" presStyleLbl="parChTrans1D2" presStyleIdx="0" presStyleCnt="3"/>
      <dgm:spPr/>
    </dgm:pt>
    <dgm:pt modelId="{CC08D808-F527-47F4-ACE5-D958F334866E}" type="pres">
      <dgm:prSet presAssocID="{3DBD83D6-53F6-4513-84A2-DC6770B8D5FB}" presName="connTx" presStyleLbl="parChTrans1D2" presStyleIdx="0" presStyleCnt="3"/>
      <dgm:spPr/>
    </dgm:pt>
    <dgm:pt modelId="{C32E1CA7-AB19-46B5-BC08-09E28B35CA3D}" type="pres">
      <dgm:prSet presAssocID="{F490E733-68F7-487B-9287-15B58282B896}" presName="root2" presStyleCnt="0"/>
      <dgm:spPr/>
    </dgm:pt>
    <dgm:pt modelId="{4E5F27C9-7F82-460C-BE8E-3C03D5CFB318}" type="pres">
      <dgm:prSet presAssocID="{F490E733-68F7-487B-9287-15B58282B896}" presName="LevelTwoTextNode" presStyleLbl="node2" presStyleIdx="0" presStyleCnt="3" custScaleX="216368">
        <dgm:presLayoutVars>
          <dgm:chPref val="3"/>
        </dgm:presLayoutVars>
      </dgm:prSet>
      <dgm:spPr/>
    </dgm:pt>
    <dgm:pt modelId="{08436ED8-CAFC-4B05-B512-EDBCA05EED1B}" type="pres">
      <dgm:prSet presAssocID="{F490E733-68F7-487B-9287-15B58282B896}" presName="level3hierChild" presStyleCnt="0"/>
      <dgm:spPr/>
    </dgm:pt>
    <dgm:pt modelId="{2A88D618-8B8E-46F9-A5E7-E4E208551BED}" type="pres">
      <dgm:prSet presAssocID="{242B69DF-51AF-4BA9-9278-47CDF9F246C0}" presName="conn2-1" presStyleLbl="parChTrans1D2" presStyleIdx="1" presStyleCnt="3"/>
      <dgm:spPr/>
    </dgm:pt>
    <dgm:pt modelId="{846E5291-5136-49AC-B8CD-83BD8E19CAD5}" type="pres">
      <dgm:prSet presAssocID="{242B69DF-51AF-4BA9-9278-47CDF9F246C0}" presName="connTx" presStyleLbl="parChTrans1D2" presStyleIdx="1" presStyleCnt="3"/>
      <dgm:spPr/>
    </dgm:pt>
    <dgm:pt modelId="{778727F0-FBD8-4761-8EFF-CEA1B761166B}" type="pres">
      <dgm:prSet presAssocID="{BF7E9D0E-6848-4C3A-B45D-3E54526042A8}" presName="root2" presStyleCnt="0"/>
      <dgm:spPr/>
    </dgm:pt>
    <dgm:pt modelId="{0E876414-B6C5-437A-8688-02E277150AB9}" type="pres">
      <dgm:prSet presAssocID="{BF7E9D0E-6848-4C3A-B45D-3E54526042A8}" presName="LevelTwoTextNode" presStyleLbl="node2" presStyleIdx="1" presStyleCnt="3" custScaleX="217384">
        <dgm:presLayoutVars>
          <dgm:chPref val="3"/>
        </dgm:presLayoutVars>
      </dgm:prSet>
      <dgm:spPr/>
    </dgm:pt>
    <dgm:pt modelId="{7A0C4864-BB31-4CA6-937F-C3104733C654}" type="pres">
      <dgm:prSet presAssocID="{BF7E9D0E-6848-4C3A-B45D-3E54526042A8}" presName="level3hierChild" presStyleCnt="0"/>
      <dgm:spPr/>
    </dgm:pt>
    <dgm:pt modelId="{1D1F1CBF-6945-4DED-9F6C-45217C1B5A57}" type="pres">
      <dgm:prSet presAssocID="{4757538A-1C99-4CDD-AFD6-93BB54C3DB4A}" presName="conn2-1" presStyleLbl="parChTrans1D2" presStyleIdx="2" presStyleCnt="3"/>
      <dgm:spPr/>
    </dgm:pt>
    <dgm:pt modelId="{75B607F0-1E63-4944-99B8-F35FE0939AB2}" type="pres">
      <dgm:prSet presAssocID="{4757538A-1C99-4CDD-AFD6-93BB54C3DB4A}" presName="connTx" presStyleLbl="parChTrans1D2" presStyleIdx="2" presStyleCnt="3"/>
      <dgm:spPr/>
    </dgm:pt>
    <dgm:pt modelId="{FCD8826C-9952-48C4-88CF-4F29C1D5995B}" type="pres">
      <dgm:prSet presAssocID="{E4F5EE1E-977E-4372-8BB6-351F1AD295CF}" presName="root2" presStyleCnt="0"/>
      <dgm:spPr/>
    </dgm:pt>
    <dgm:pt modelId="{958CB709-0D50-42C1-9204-D73B16FF45E6}" type="pres">
      <dgm:prSet presAssocID="{E4F5EE1E-977E-4372-8BB6-351F1AD295CF}" presName="LevelTwoTextNode" presStyleLbl="node2" presStyleIdx="2" presStyleCnt="3" custScaleX="213925">
        <dgm:presLayoutVars>
          <dgm:chPref val="3"/>
        </dgm:presLayoutVars>
      </dgm:prSet>
      <dgm:spPr/>
    </dgm:pt>
    <dgm:pt modelId="{86BD7116-B7EC-4BC0-AF56-F6FFB0AC8A49}" type="pres">
      <dgm:prSet presAssocID="{E4F5EE1E-977E-4372-8BB6-351F1AD295CF}" presName="level3hierChild" presStyleCnt="0"/>
      <dgm:spPr/>
    </dgm:pt>
  </dgm:ptLst>
  <dgm:cxnLst>
    <dgm:cxn modelId="{B44FFE02-7213-47EB-A412-319629FA5CE9}" type="presOf" srcId="{4757538A-1C99-4CDD-AFD6-93BB54C3DB4A}" destId="{1D1F1CBF-6945-4DED-9F6C-45217C1B5A57}" srcOrd="0" destOrd="0" presId="urn:microsoft.com/office/officeart/2008/layout/HorizontalMultiLevelHierarchy"/>
    <dgm:cxn modelId="{172CD01C-22C3-428D-B937-9F95E196B46A}" srcId="{13435610-0F47-4F94-A635-5642C54952E9}" destId="{E4F5EE1E-977E-4372-8BB6-351F1AD295CF}" srcOrd="2" destOrd="0" parTransId="{4757538A-1C99-4CDD-AFD6-93BB54C3DB4A}" sibTransId="{BD33433C-64D1-4E48-BB5B-8F44639B77BC}"/>
    <dgm:cxn modelId="{284C6D28-8360-4D16-ACE7-3D6149CFC606}" type="presOf" srcId="{E4F5EE1E-977E-4372-8BB6-351F1AD295CF}" destId="{958CB709-0D50-42C1-9204-D73B16FF45E6}" srcOrd="0" destOrd="0" presId="urn:microsoft.com/office/officeart/2008/layout/HorizontalMultiLevelHierarchy"/>
    <dgm:cxn modelId="{4E62EA2A-93BB-4B77-BBBD-4A649EB06811}" type="presOf" srcId="{4757538A-1C99-4CDD-AFD6-93BB54C3DB4A}" destId="{75B607F0-1E63-4944-99B8-F35FE0939AB2}" srcOrd="1" destOrd="0" presId="urn:microsoft.com/office/officeart/2008/layout/HorizontalMultiLevelHierarchy"/>
    <dgm:cxn modelId="{6379225F-67C6-49C4-A854-6AFD2FDA98F6}" type="presOf" srcId="{3DBD83D6-53F6-4513-84A2-DC6770B8D5FB}" destId="{003E35FA-5282-45E0-A874-FBBB6CDF1123}" srcOrd="0" destOrd="0" presId="urn:microsoft.com/office/officeart/2008/layout/HorizontalMultiLevelHierarchy"/>
    <dgm:cxn modelId="{66489C66-F210-4CBE-BB24-109045737BF4}" type="presOf" srcId="{BF7E9D0E-6848-4C3A-B45D-3E54526042A8}" destId="{0E876414-B6C5-437A-8688-02E277150AB9}" srcOrd="0" destOrd="0" presId="urn:microsoft.com/office/officeart/2008/layout/HorizontalMultiLevelHierarchy"/>
    <dgm:cxn modelId="{BAD94B6D-A64E-4B7C-B32D-A8D7D25EBF35}" type="presOf" srcId="{F490E733-68F7-487B-9287-15B58282B896}" destId="{4E5F27C9-7F82-460C-BE8E-3C03D5CFB318}" srcOrd="0" destOrd="0" presId="urn:microsoft.com/office/officeart/2008/layout/HorizontalMultiLevelHierarchy"/>
    <dgm:cxn modelId="{FCDA2855-E0DB-4C5D-AB1A-C45F9B194F64}" srcId="{13435610-0F47-4F94-A635-5642C54952E9}" destId="{BF7E9D0E-6848-4C3A-B45D-3E54526042A8}" srcOrd="1" destOrd="0" parTransId="{242B69DF-51AF-4BA9-9278-47CDF9F246C0}" sibTransId="{7B0A3690-9C57-4FF2-9B60-86722573C1DD}"/>
    <dgm:cxn modelId="{AF45FC78-2D26-4FB0-B395-ED867B75926D}" type="presOf" srcId="{242B69DF-51AF-4BA9-9278-47CDF9F246C0}" destId="{846E5291-5136-49AC-B8CD-83BD8E19CAD5}" srcOrd="1" destOrd="0" presId="urn:microsoft.com/office/officeart/2008/layout/HorizontalMultiLevelHierarchy"/>
    <dgm:cxn modelId="{350AFA9F-62FF-43F9-B263-68F5040DD974}" type="presOf" srcId="{13435610-0F47-4F94-A635-5642C54952E9}" destId="{347D4E44-B78D-4A5B-A102-5257AF00486B}" srcOrd="0" destOrd="0" presId="urn:microsoft.com/office/officeart/2008/layout/HorizontalMultiLevelHierarchy"/>
    <dgm:cxn modelId="{C59F6BB6-62E5-46FB-82D6-8AF018C91637}" type="presOf" srcId="{242B69DF-51AF-4BA9-9278-47CDF9F246C0}" destId="{2A88D618-8B8E-46F9-A5E7-E4E208551BED}" srcOrd="0" destOrd="0" presId="urn:microsoft.com/office/officeart/2008/layout/HorizontalMultiLevelHierarchy"/>
    <dgm:cxn modelId="{574F77BE-2F45-4E96-939D-2367F2668BE9}" srcId="{13435610-0F47-4F94-A635-5642C54952E9}" destId="{F490E733-68F7-487B-9287-15B58282B896}" srcOrd="0" destOrd="0" parTransId="{3DBD83D6-53F6-4513-84A2-DC6770B8D5FB}" sibTransId="{D4E7A3F0-9F4F-452E-B548-2BBF5994886F}"/>
    <dgm:cxn modelId="{A0F6BEC4-3B5F-415E-98B2-8AFDD87C9A51}" type="presOf" srcId="{3DBD83D6-53F6-4513-84A2-DC6770B8D5FB}" destId="{CC08D808-F527-47F4-ACE5-D958F334866E}" srcOrd="1" destOrd="0" presId="urn:microsoft.com/office/officeart/2008/layout/HorizontalMultiLevelHierarchy"/>
    <dgm:cxn modelId="{76EE0BCF-E28B-4F9A-844E-277C0126F71B}" type="presOf" srcId="{C5AD892E-2124-41E5-B78D-B2A22F037DD4}" destId="{2DC547D5-4D1B-4632-B450-33357A457FAA}" srcOrd="0" destOrd="0" presId="urn:microsoft.com/office/officeart/2008/layout/HorizontalMultiLevelHierarchy"/>
    <dgm:cxn modelId="{89ED7FDD-2074-4777-9B9D-A0DC0575DC0F}" srcId="{C5AD892E-2124-41E5-B78D-B2A22F037DD4}" destId="{13435610-0F47-4F94-A635-5642C54952E9}" srcOrd="0" destOrd="0" parTransId="{8304B629-6D2F-4E9B-A8A1-C9B1B3CF186D}" sibTransId="{FA082496-93DE-4655-8050-744FC54FF2E9}"/>
    <dgm:cxn modelId="{F7B2D2A5-CEE7-4B1B-8303-570F5A7F24D6}" type="presParOf" srcId="{2DC547D5-4D1B-4632-B450-33357A457FAA}" destId="{FC73F2DA-B016-4D93-B190-1808CDCC6CB8}" srcOrd="0" destOrd="0" presId="urn:microsoft.com/office/officeart/2008/layout/HorizontalMultiLevelHierarchy"/>
    <dgm:cxn modelId="{9D1225FD-2487-4F32-8600-495312C48530}" type="presParOf" srcId="{FC73F2DA-B016-4D93-B190-1808CDCC6CB8}" destId="{347D4E44-B78D-4A5B-A102-5257AF00486B}" srcOrd="0" destOrd="0" presId="urn:microsoft.com/office/officeart/2008/layout/HorizontalMultiLevelHierarchy"/>
    <dgm:cxn modelId="{DC2AAF7F-125F-42A8-82B6-8E10C550ECD4}" type="presParOf" srcId="{FC73F2DA-B016-4D93-B190-1808CDCC6CB8}" destId="{C53C909C-FC03-432C-BFF9-A83BE6032CE7}" srcOrd="1" destOrd="0" presId="urn:microsoft.com/office/officeart/2008/layout/HorizontalMultiLevelHierarchy"/>
    <dgm:cxn modelId="{3ED2AD52-506F-412C-A4B9-FA5892B42CCE}" type="presParOf" srcId="{C53C909C-FC03-432C-BFF9-A83BE6032CE7}" destId="{003E35FA-5282-45E0-A874-FBBB6CDF1123}" srcOrd="0" destOrd="0" presId="urn:microsoft.com/office/officeart/2008/layout/HorizontalMultiLevelHierarchy"/>
    <dgm:cxn modelId="{037F4C59-D1BA-4B24-B69A-26E553574661}" type="presParOf" srcId="{003E35FA-5282-45E0-A874-FBBB6CDF1123}" destId="{CC08D808-F527-47F4-ACE5-D958F334866E}" srcOrd="0" destOrd="0" presId="urn:microsoft.com/office/officeart/2008/layout/HorizontalMultiLevelHierarchy"/>
    <dgm:cxn modelId="{02754978-09D1-41E7-AE0C-009EB9489B39}" type="presParOf" srcId="{C53C909C-FC03-432C-BFF9-A83BE6032CE7}" destId="{C32E1CA7-AB19-46B5-BC08-09E28B35CA3D}" srcOrd="1" destOrd="0" presId="urn:microsoft.com/office/officeart/2008/layout/HorizontalMultiLevelHierarchy"/>
    <dgm:cxn modelId="{CA46E139-7EB5-4070-B07A-B30E13A81317}" type="presParOf" srcId="{C32E1CA7-AB19-46B5-BC08-09E28B35CA3D}" destId="{4E5F27C9-7F82-460C-BE8E-3C03D5CFB318}" srcOrd="0" destOrd="0" presId="urn:microsoft.com/office/officeart/2008/layout/HorizontalMultiLevelHierarchy"/>
    <dgm:cxn modelId="{CE8F29D1-48DC-4FC4-BC08-1F003819DC29}" type="presParOf" srcId="{C32E1CA7-AB19-46B5-BC08-09E28B35CA3D}" destId="{08436ED8-CAFC-4B05-B512-EDBCA05EED1B}" srcOrd="1" destOrd="0" presId="urn:microsoft.com/office/officeart/2008/layout/HorizontalMultiLevelHierarchy"/>
    <dgm:cxn modelId="{91BF5160-DF68-4501-A2B3-40AEF2CFC269}" type="presParOf" srcId="{C53C909C-FC03-432C-BFF9-A83BE6032CE7}" destId="{2A88D618-8B8E-46F9-A5E7-E4E208551BED}" srcOrd="2" destOrd="0" presId="urn:microsoft.com/office/officeart/2008/layout/HorizontalMultiLevelHierarchy"/>
    <dgm:cxn modelId="{16416B01-D6FD-4853-A6D6-69116E0D34E0}" type="presParOf" srcId="{2A88D618-8B8E-46F9-A5E7-E4E208551BED}" destId="{846E5291-5136-49AC-B8CD-83BD8E19CAD5}" srcOrd="0" destOrd="0" presId="urn:microsoft.com/office/officeart/2008/layout/HorizontalMultiLevelHierarchy"/>
    <dgm:cxn modelId="{0D3CC345-6C72-4E88-A88A-29FA079783E5}" type="presParOf" srcId="{C53C909C-FC03-432C-BFF9-A83BE6032CE7}" destId="{778727F0-FBD8-4761-8EFF-CEA1B761166B}" srcOrd="3" destOrd="0" presId="urn:microsoft.com/office/officeart/2008/layout/HorizontalMultiLevelHierarchy"/>
    <dgm:cxn modelId="{A1A83B6E-46B0-4314-A7B3-2C921FAECAED}" type="presParOf" srcId="{778727F0-FBD8-4761-8EFF-CEA1B761166B}" destId="{0E876414-B6C5-437A-8688-02E277150AB9}" srcOrd="0" destOrd="0" presId="urn:microsoft.com/office/officeart/2008/layout/HorizontalMultiLevelHierarchy"/>
    <dgm:cxn modelId="{22B61DF4-5757-4F5B-B567-8298AFF45B31}" type="presParOf" srcId="{778727F0-FBD8-4761-8EFF-CEA1B761166B}" destId="{7A0C4864-BB31-4CA6-937F-C3104733C654}" srcOrd="1" destOrd="0" presId="urn:microsoft.com/office/officeart/2008/layout/HorizontalMultiLevelHierarchy"/>
    <dgm:cxn modelId="{AFA40A76-145A-4694-9340-4C9C78FED921}" type="presParOf" srcId="{C53C909C-FC03-432C-BFF9-A83BE6032CE7}" destId="{1D1F1CBF-6945-4DED-9F6C-45217C1B5A57}" srcOrd="4" destOrd="0" presId="urn:microsoft.com/office/officeart/2008/layout/HorizontalMultiLevelHierarchy"/>
    <dgm:cxn modelId="{91415095-3794-4C4E-A1E4-99F6FC7D99FC}" type="presParOf" srcId="{1D1F1CBF-6945-4DED-9F6C-45217C1B5A57}" destId="{75B607F0-1E63-4944-99B8-F35FE0939AB2}" srcOrd="0" destOrd="0" presId="urn:microsoft.com/office/officeart/2008/layout/HorizontalMultiLevelHierarchy"/>
    <dgm:cxn modelId="{541896F3-E89F-4D85-B66E-5A8CCEB9FBEA}" type="presParOf" srcId="{C53C909C-FC03-432C-BFF9-A83BE6032CE7}" destId="{FCD8826C-9952-48C4-88CF-4F29C1D5995B}" srcOrd="5" destOrd="0" presId="urn:microsoft.com/office/officeart/2008/layout/HorizontalMultiLevelHierarchy"/>
    <dgm:cxn modelId="{320FED02-052B-4A00-AAB3-453DCC580366}" type="presParOf" srcId="{FCD8826C-9952-48C4-88CF-4F29C1D5995B}" destId="{958CB709-0D50-42C1-9204-D73B16FF45E6}" srcOrd="0" destOrd="0" presId="urn:microsoft.com/office/officeart/2008/layout/HorizontalMultiLevelHierarchy"/>
    <dgm:cxn modelId="{DECAD12E-27E0-416E-9A57-56EDC09F7474}" type="presParOf" srcId="{FCD8826C-9952-48C4-88CF-4F29C1D5995B}" destId="{86BD7116-B7EC-4BC0-AF56-F6FFB0AC8A4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F1CBF-6945-4DED-9F6C-45217C1B5A57}">
      <dsp:nvSpPr>
        <dsp:cNvPr id="0" name=""/>
        <dsp:cNvSpPr/>
      </dsp:nvSpPr>
      <dsp:spPr>
        <a:xfrm>
          <a:off x="823742" y="1799658"/>
          <a:ext cx="448618" cy="854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309" y="0"/>
              </a:lnTo>
              <a:lnTo>
                <a:pt x="224309" y="854837"/>
              </a:lnTo>
              <a:lnTo>
                <a:pt x="448618" y="854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23916" y="2202941"/>
        <a:ext cx="48270" cy="48270"/>
      </dsp:txXfrm>
    </dsp:sp>
    <dsp:sp modelId="{2A88D618-8B8E-46F9-A5E7-E4E208551BED}">
      <dsp:nvSpPr>
        <dsp:cNvPr id="0" name=""/>
        <dsp:cNvSpPr/>
      </dsp:nvSpPr>
      <dsp:spPr>
        <a:xfrm>
          <a:off x="823742" y="1753937"/>
          <a:ext cx="4486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861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36836" y="1788442"/>
        <a:ext cx="22430" cy="22430"/>
      </dsp:txXfrm>
    </dsp:sp>
    <dsp:sp modelId="{003E35FA-5282-45E0-A874-FBBB6CDF1123}">
      <dsp:nvSpPr>
        <dsp:cNvPr id="0" name=""/>
        <dsp:cNvSpPr/>
      </dsp:nvSpPr>
      <dsp:spPr>
        <a:xfrm>
          <a:off x="823742" y="944820"/>
          <a:ext cx="448618" cy="854837"/>
        </a:xfrm>
        <a:custGeom>
          <a:avLst/>
          <a:gdLst/>
          <a:ahLst/>
          <a:cxnLst/>
          <a:rect l="0" t="0" r="0" b="0"/>
          <a:pathLst>
            <a:path>
              <a:moveTo>
                <a:pt x="0" y="854837"/>
              </a:moveTo>
              <a:lnTo>
                <a:pt x="224309" y="854837"/>
              </a:lnTo>
              <a:lnTo>
                <a:pt x="224309" y="0"/>
              </a:lnTo>
              <a:lnTo>
                <a:pt x="4486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23916" y="1348104"/>
        <a:ext cx="48270" cy="48270"/>
      </dsp:txXfrm>
    </dsp:sp>
    <dsp:sp modelId="{347D4E44-B78D-4A5B-A102-5257AF00486B}">
      <dsp:nvSpPr>
        <dsp:cNvPr id="0" name=""/>
        <dsp:cNvSpPr/>
      </dsp:nvSpPr>
      <dsp:spPr>
        <a:xfrm rot="16200000">
          <a:off x="-716873" y="1457722"/>
          <a:ext cx="2397360" cy="683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Виды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мотивации</a:t>
          </a:r>
        </a:p>
      </dsp:txBody>
      <dsp:txXfrm>
        <a:off x="-716873" y="1457722"/>
        <a:ext cx="2397360" cy="683870"/>
      </dsp:txXfrm>
    </dsp:sp>
    <dsp:sp modelId="{4E5F27C9-7F82-460C-BE8E-3C03D5CFB318}">
      <dsp:nvSpPr>
        <dsp:cNvPr id="0" name=""/>
        <dsp:cNvSpPr/>
      </dsp:nvSpPr>
      <dsp:spPr>
        <a:xfrm>
          <a:off x="1272360" y="602885"/>
          <a:ext cx="4853337" cy="683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Внешняя и внутренняя</a:t>
          </a:r>
        </a:p>
      </dsp:txBody>
      <dsp:txXfrm>
        <a:off x="1272360" y="602885"/>
        <a:ext cx="4853337" cy="683870"/>
      </dsp:txXfrm>
    </dsp:sp>
    <dsp:sp modelId="{0E876414-B6C5-437A-8688-02E277150AB9}">
      <dsp:nvSpPr>
        <dsp:cNvPr id="0" name=""/>
        <dsp:cNvSpPr/>
      </dsp:nvSpPr>
      <dsp:spPr>
        <a:xfrm>
          <a:off x="1272360" y="1457722"/>
          <a:ext cx="4876126" cy="683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Положительная и отрицательная</a:t>
          </a:r>
        </a:p>
      </dsp:txBody>
      <dsp:txXfrm>
        <a:off x="1272360" y="1457722"/>
        <a:ext cx="4876126" cy="683870"/>
      </dsp:txXfrm>
    </dsp:sp>
    <dsp:sp modelId="{958CB709-0D50-42C1-9204-D73B16FF45E6}">
      <dsp:nvSpPr>
        <dsp:cNvPr id="0" name=""/>
        <dsp:cNvSpPr/>
      </dsp:nvSpPr>
      <dsp:spPr>
        <a:xfrm>
          <a:off x="1272360" y="2312560"/>
          <a:ext cx="4798538" cy="683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Устойчивая и неустойчивая</a:t>
          </a:r>
        </a:p>
      </dsp:txBody>
      <dsp:txXfrm>
        <a:off x="1272360" y="2312560"/>
        <a:ext cx="4798538" cy="68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B4A5F-59EA-466A-B3E0-BD74BC75A1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8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4326CA-A558-40F8-AB4A-14F59DDDF3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89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BF9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BF9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0095-6956-4630-A200-1A32492F8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16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C61A-EE98-4905-A211-07A1694FC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691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1D63-87C4-4B07-83D2-24D936DA31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01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CE733D-8343-4766-8D73-A08D7FD4A2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9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8198-E39F-4A68-9EE1-085E136FF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20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108354-1D26-43F1-AF27-4DBD360127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92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361C01-617D-4296-B768-C34DD4F4E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6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5780-D89B-4D28-924C-DD0D977E17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99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42852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84B3-04D4-4960-A676-93C57AB64F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6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5/24/2025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42852"/>
              </a:solidFill>
              <a:latin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242852"/>
              </a:solidFill>
              <a:latin typeface="Times New Roman" pitchFamily="18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3DCDB-FD9D-45B2-AED6-942A6F5B0BF7}" type="slidenum">
              <a:rPr lang="ru-RU" altLang="ru-RU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9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558AB8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7CCE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CC0E7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48532"/>
            <a:ext cx="7816850" cy="2571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Учреждение 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Национальный центр усыновления </a:t>
            </a:r>
            <a:br>
              <a:rPr lang="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Министерства образования Республики Беларусь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br>
              <a:rPr lang="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ru-RU" alt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b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2</a:t>
            </a:r>
            <a:b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Потребности развития ребенка-сироты и родительские компетенции усыновителей</a:t>
            </a:r>
            <a:b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pic>
        <p:nvPicPr>
          <p:cNvPr id="819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78606"/>
            <a:ext cx="6696744" cy="345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7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Упражнение «</a:t>
            </a:r>
            <a:r>
              <a:rPr lang="be-BY" b="1" dirty="0"/>
              <a:t>СОЕДИНИ ПАЗЛЫ</a:t>
            </a:r>
            <a:r>
              <a:rPr lang="ru-RU" b="1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1988840"/>
            <a:ext cx="8499648" cy="3311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661248"/>
            <a:ext cx="127417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6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855" y="1457642"/>
            <a:ext cx="4968552" cy="1584176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589240"/>
            <a:ext cx="1353429" cy="6889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4144" y="101203"/>
            <a:ext cx="7467600" cy="121014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ПОСТОЯНСТВО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370955"/>
            <a:ext cx="3960440" cy="5487045"/>
          </a:xfrm>
        </p:spPr>
        <p:txBody>
          <a:bodyPr>
            <a:normAutofit fontScale="47500" lnSpcReduction="20000"/>
          </a:bodyPr>
          <a:lstStyle/>
          <a:p>
            <a:pPr indent="0" algn="just">
              <a:buNone/>
            </a:pPr>
            <a:r>
              <a:rPr lang="ru-RU" sz="3400" dirty="0">
                <a:latin typeface="Times New Roman" panose="02020603050405020304" pitchFamily="18" charset="0"/>
              </a:rPr>
              <a:t>    Важно понимать, что именно необходимо ребенку для того, чтобы у него сформировалось устойчивое чувство стабильности и предсказуемости. Для этого нужно учесть два важных фактора.</a:t>
            </a:r>
          </a:p>
          <a:p>
            <a:pPr indent="0" algn="just">
              <a:buNone/>
            </a:pPr>
            <a:endParaRPr lang="ru-RU" sz="3400" dirty="0"/>
          </a:p>
          <a:p>
            <a:pPr indent="0" algn="just">
              <a:buNone/>
            </a:pPr>
            <a:r>
              <a:rPr lang="ru-RU" sz="3400" dirty="0">
                <a:solidFill>
                  <a:srgbClr val="C00000"/>
                </a:solidFill>
                <a:latin typeface="Times New Roman" panose="02020603050405020304" pitchFamily="18" charset="0"/>
              </a:rPr>
              <a:t>1) </a:t>
            </a:r>
            <a:r>
              <a:rPr lang="ru-RU" sz="3400" dirty="0">
                <a:latin typeface="Times New Roman" panose="02020603050405020304" pitchFamily="18" charset="0"/>
              </a:rPr>
              <a:t>Отношения. Долгосрочные отношения с людьми, изъявившими готовность воспитывать ребенка. Наличие таких отношений создает у него ощущение принадлежности и стабильности. </a:t>
            </a:r>
          </a:p>
          <a:p>
            <a:pPr marL="273050" indent="0" algn="just">
              <a:buNone/>
            </a:pPr>
            <a:r>
              <a:rPr lang="ru-RU" sz="3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Преемственность – способность ребенка понимать свое прошлое, настоящее и будущее и устанавливать существующую между ними связь. </a:t>
            </a:r>
          </a:p>
          <a:p>
            <a:pPr marL="273050" indent="0">
              <a:buNone/>
            </a:pP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73050" indent="0">
              <a:buNone/>
            </a:pP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73050" indent="0">
              <a:buNone/>
            </a:pP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73050" indent="0">
              <a:buNone/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</a:rPr>
              <a:t>Иными словами, ребенок должен знать, откуда он пришел, где находится и куда направляется. 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5055" r="11181" b="5288"/>
          <a:stretch/>
        </p:blipFill>
        <p:spPr>
          <a:xfrm>
            <a:off x="4290903" y="1457642"/>
            <a:ext cx="4104456" cy="4085111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101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980728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</a:rPr>
              <a:t>Иногда усыновленным детям тяжело сохранить чувство преемственности. Это может происходить в силу следующих причин: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916832"/>
            <a:ext cx="4392488" cy="4752528"/>
          </a:xfrm>
        </p:spPr>
        <p:txBody>
          <a:bodyPr>
            <a:normAutofit fontScale="62500" lnSpcReduction="20000"/>
          </a:bodyPr>
          <a:lstStyle/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ребенок переходил из одной семьи в другую, и ему становится сложно определить, где и с кем он жил; </a:t>
            </a:r>
            <a:endParaRPr lang="ru-RU" dirty="0"/>
          </a:p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ребенок пережил тяжелые душевные испытания, и он стремится об этом забыть;</a:t>
            </a:r>
            <a:endParaRPr lang="ru-RU" dirty="0"/>
          </a:p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ребенок размещается в семью, уклад и традиции которой чужды ему с культурной точки зрения;</a:t>
            </a:r>
            <a:endParaRPr lang="ru-RU" dirty="0"/>
          </a:p>
          <a:p>
            <a:pPr indent="450215" algn="just"/>
            <a:r>
              <a:rPr lang="ru-RU" dirty="0">
                <a:latin typeface="Times New Roman" panose="02020603050405020304" pitchFamily="18" charset="0"/>
              </a:rPr>
              <a:t>ребенок теряет дорогие ему вещи (например, альбомы с фотографиями) в ходе многочисленных переездов. Наличие положительных отношений и чувства преемственности являются важнейшими условиями формирования у детей ощущения того, что в их жизни есть «постоянство». Но это ощущение не возникает самостоятельно. Для того чтобы оно появилось, необходимо проделать большую работу, а для того, чтобы эта работа была эффективной, необходимо планирование. </a:t>
            </a:r>
            <a:endParaRPr lang="ru-RU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4008" y="2348880"/>
            <a:ext cx="3933677" cy="2947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581" y="5665854"/>
            <a:ext cx="135342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855" y="1457642"/>
            <a:ext cx="4968552" cy="1584176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589240"/>
            <a:ext cx="1353429" cy="6889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7467600" cy="156180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2">
                    <a:lumMod val="90000"/>
                  </a:schemeClr>
                </a:solidFill>
              </a:rPr>
              <a:t>«Планирование постоянства»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70955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  <a:tabLst>
                <a:tab pos="4217035" algn="l"/>
              </a:tabLs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0">
              <a:buNone/>
              <a:tabLst>
                <a:tab pos="4217035" algn="l"/>
              </a:tabLst>
            </a:pP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Что вы планируете делать завтра?</a:t>
            </a:r>
            <a:br>
              <a:rPr lang="ru-RU" dirty="0">
                <a:solidFill>
                  <a:srgbClr val="000000"/>
                </a:solidFill>
              </a:rPr>
            </a:b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Что вы планируете взять с собой завтра?</a:t>
            </a:r>
            <a:br>
              <a:rPr lang="ru-RU" dirty="0">
                <a:solidFill>
                  <a:srgbClr val="000000"/>
                </a:solidFill>
              </a:rPr>
            </a:b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Чем вы хотите заниматься через год (в личном или профессиональном плане?)</a:t>
            </a:r>
            <a:br>
              <a:rPr lang="ru-RU" dirty="0">
                <a:solidFill>
                  <a:srgbClr val="000000"/>
                </a:solidFill>
              </a:rPr>
            </a:b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 Что вы планируете иметь к этому моменту?</a:t>
            </a:r>
            <a:br>
              <a:rPr lang="ru-RU" dirty="0">
                <a:solidFill>
                  <a:srgbClr val="000000"/>
                </a:solidFill>
              </a:rPr>
            </a:br>
            <a:br>
              <a:rPr lang="ru-RU" dirty="0">
                <a:solidFill>
                  <a:srgbClr val="000000"/>
                </a:solidFill>
              </a:rPr>
            </a:b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5. Чего вы планируете добиться в течение следующих пяти лет?</a:t>
            </a:r>
            <a:br>
              <a:rPr lang="ru-RU" dirty="0">
                <a:solidFill>
                  <a:srgbClr val="000000"/>
                </a:solidFill>
              </a:rPr>
            </a:b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6. С кем бы вы хотели поделиться своими достижениями?</a:t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6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504" y="3892880"/>
            <a:ext cx="4585151" cy="296512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5589240"/>
            <a:ext cx="1353429" cy="6889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7467600" cy="121014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Упражнение «Планирование постоянства»</a:t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2005219"/>
            <a:ext cx="6552728" cy="1887661"/>
          </a:xfrm>
          <a:prstGeom prst="rect">
            <a:avLst/>
          </a:prstGeom>
        </p:spPr>
        <p:txBody>
          <a:bodyPr vert="horz" anchor="b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>
              <a:buAutoNum type="arabicPeriod"/>
            </a:pPr>
            <a:r>
              <a:rPr lang="ru-RU" sz="4800" i="1" dirty="0"/>
              <a:t>Что вы чувствуете сейчас, когда план отобран?</a:t>
            </a:r>
          </a:p>
          <a:p>
            <a:pPr marL="914400" indent="-914400">
              <a:buAutoNum type="arabicPeriod"/>
            </a:pPr>
            <a:endParaRPr lang="ru-RU" sz="4800" dirty="0"/>
          </a:p>
          <a:p>
            <a:r>
              <a:rPr lang="ru-RU" sz="4800" i="1" dirty="0"/>
              <a:t>2. Что хочется сделать в этой ситуации?</a:t>
            </a:r>
          </a:p>
          <a:p>
            <a:endParaRPr lang="ru-RU" sz="4800" dirty="0"/>
          </a:p>
          <a:p>
            <a:r>
              <a:rPr lang="ru-RU" sz="4800" i="1" dirty="0"/>
              <a:t>3. Чему вы научились, выполняя это упражнение? </a:t>
            </a:r>
            <a:endParaRPr lang="ru-RU" sz="4800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5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1484784"/>
            <a:ext cx="244569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Родительская компетентность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2276872"/>
            <a:ext cx="2445693" cy="194421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предполагает, что родитель должен обладать знаниями и навыками (компетенциями), необходимыми для успешного воспитания и развития  детей.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Clr>
                <a:srgbClr val="629DD1"/>
              </a:buClr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должен знать и уметь компетентный родитель-усыновитель</a:t>
            </a:r>
          </a:p>
          <a:p>
            <a:pPr marL="0" lvl="0" indent="0" algn="ctr">
              <a:buClr>
                <a:srgbClr val="629DD1"/>
              </a:buClr>
              <a:buNone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buClr>
                <a:srgbClr val="629DD1"/>
              </a:buClr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Понимает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что травматическое прошлое в жизни ребенка никуда не исчезнет.</a:t>
            </a:r>
          </a:p>
          <a:p>
            <a:pPr lvl="0">
              <a:buClr>
                <a:srgbClr val="629DD1"/>
              </a:buClr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Понимает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что нужно воспитывать разными методами исходя из потребности ребёнка.</a:t>
            </a:r>
          </a:p>
          <a:p>
            <a:pPr lvl="0" algn="just">
              <a:buClr>
                <a:srgbClr val="629DD1"/>
              </a:buClr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Знает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что он/она должны научиться управлять своими эмоциональными ответными реакциями.</a:t>
            </a:r>
          </a:p>
          <a:p>
            <a:pPr lvl="0" algn="just">
              <a:buClr>
                <a:srgbClr val="629DD1"/>
              </a:buClr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Может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смотреть на жизнь глазами травмированного ребенка.</a:t>
            </a:r>
          </a:p>
          <a:p>
            <a:pPr lvl="0" algn="just">
              <a:buClr>
                <a:srgbClr val="629DD1"/>
              </a:buClr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Знает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когда нужно попросить помощи.</a:t>
            </a:r>
          </a:p>
          <a:p>
            <a:pPr lvl="0" algn="just">
              <a:buClr>
                <a:srgbClr val="629DD1"/>
              </a:buClr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Осознает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свою собственную историю и ее влияние при уходе за ребенком с травматическим прошлым.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7256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4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855" y="1457642"/>
            <a:ext cx="4968552" cy="1584176"/>
          </a:xfrm>
        </p:spPr>
        <p:txBody>
          <a:bodyPr>
            <a:norm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589240"/>
            <a:ext cx="1353429" cy="6889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7467600" cy="206585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3555" y="188640"/>
            <a:ext cx="8354899" cy="4784331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u="sng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Инструментальные компетенции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знания и технологические умения в области психологии и педагогики замещающей семьи, воспитания приемного ребенка, собственного поведения в семье</a:t>
            </a:r>
            <a:endParaRPr lang="ru-RU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ru-RU" b="1" u="sng" dirty="0">
                <a:solidFill>
                  <a:schemeClr val="bg2">
                    <a:lumMod val="75000"/>
                  </a:schemeClr>
                </a:solidFill>
              </a:rPr>
              <a:t>Межличностные компетенции</a:t>
            </a:r>
          </a:p>
          <a:p>
            <a:pPr algn="just"/>
            <a:r>
              <a:rPr lang="ru-RU" sz="2300" dirty="0"/>
              <a:t>Это индивидуальные способности, связанные с умением выражать чувства и отношения, с критическим осмыслением и способностью к самокритике, а также социальные навыки, связанные с процессами социального взаимодействия и сотрудничества, с умением принимать социальные и этические обязательства</a:t>
            </a:r>
          </a:p>
          <a:p>
            <a:pPr algn="just"/>
            <a:endParaRPr lang="ru-RU" dirty="0"/>
          </a:p>
          <a:p>
            <a:pPr algn="just"/>
            <a:r>
              <a:rPr lang="ru-RU" b="1" u="sng" dirty="0">
                <a:solidFill>
                  <a:schemeClr val="bg2">
                    <a:lumMod val="75000"/>
                  </a:schemeClr>
                </a:solidFill>
              </a:rPr>
              <a:t>Системные компетенции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сочетание понимания, отношения и знания, способность планировать изменения с целью совершенствования системы (в данном случае – семейной системы).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5" y="4098134"/>
            <a:ext cx="4134354" cy="25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7"/>
          <p:cNvPicPr/>
          <p:nvPr/>
        </p:nvPicPr>
        <p:blipFill>
          <a:blip r:embed="rId2"/>
          <a:srcRect t="10060" r="75164" b="15465"/>
          <a:stretch/>
        </p:blipFill>
        <p:spPr>
          <a:xfrm>
            <a:off x="323528" y="1596539"/>
            <a:ext cx="1368000" cy="2815920"/>
          </a:xfrm>
          <a:prstGeom prst="rect">
            <a:avLst/>
          </a:prstGeom>
          <a:ln w="57240">
            <a:solidFill>
              <a:schemeClr val="tx2"/>
            </a:solidFill>
            <a:miter/>
          </a:ln>
        </p:spPr>
      </p:pic>
      <p:pic>
        <p:nvPicPr>
          <p:cNvPr id="169" name="Picture 8"/>
          <p:cNvPicPr/>
          <p:nvPr/>
        </p:nvPicPr>
        <p:blipFill>
          <a:blip r:embed="rId2"/>
          <a:srcRect l="22076" t="12073" r="57230" b="11443"/>
          <a:stretch/>
        </p:blipFill>
        <p:spPr>
          <a:xfrm>
            <a:off x="2051720" y="2377119"/>
            <a:ext cx="1332720" cy="3088440"/>
          </a:xfrm>
          <a:prstGeom prst="rect">
            <a:avLst/>
          </a:prstGeom>
          <a:ln w="57240">
            <a:solidFill>
              <a:schemeClr val="tx2"/>
            </a:solidFill>
            <a:miter/>
          </a:ln>
        </p:spPr>
      </p:pic>
      <p:pic>
        <p:nvPicPr>
          <p:cNvPr id="170" name="Picture 9"/>
          <p:cNvPicPr/>
          <p:nvPr/>
        </p:nvPicPr>
        <p:blipFill>
          <a:blip r:embed="rId2"/>
          <a:srcRect l="40013" t="10060" r="37914" b="7422"/>
          <a:stretch/>
        </p:blipFill>
        <p:spPr>
          <a:xfrm>
            <a:off x="3813932" y="3212976"/>
            <a:ext cx="1402560" cy="3217680"/>
          </a:xfrm>
          <a:prstGeom prst="rect">
            <a:avLst/>
          </a:prstGeom>
          <a:ln w="57240">
            <a:solidFill>
              <a:schemeClr val="tx2"/>
            </a:solidFill>
            <a:miter/>
          </a:ln>
        </p:spPr>
      </p:pic>
      <p:pic>
        <p:nvPicPr>
          <p:cNvPr id="171" name="Picture 10"/>
          <p:cNvPicPr/>
          <p:nvPr/>
        </p:nvPicPr>
        <p:blipFill>
          <a:blip r:embed="rId2"/>
          <a:srcRect l="64843" t="20130" r="13075" b="9435"/>
          <a:stretch/>
        </p:blipFill>
        <p:spPr>
          <a:xfrm>
            <a:off x="5965357" y="3921339"/>
            <a:ext cx="1391040" cy="2663280"/>
          </a:xfrm>
          <a:prstGeom prst="rect">
            <a:avLst/>
          </a:prstGeom>
          <a:ln w="57240">
            <a:solidFill>
              <a:schemeClr val="tx2"/>
            </a:solidFill>
            <a:miter/>
          </a:ln>
        </p:spPr>
      </p:pic>
      <p:sp>
        <p:nvSpPr>
          <p:cNvPr id="172" name="CustomShape 1"/>
          <p:cNvSpPr/>
          <p:nvPr/>
        </p:nvSpPr>
        <p:spPr>
          <a:xfrm>
            <a:off x="1925640" y="1596539"/>
            <a:ext cx="3870496" cy="61206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MS PGothic"/>
              </a:rPr>
              <a:t>Я буду очень счастлива, заботясь об этом ребенке.</a:t>
            </a:r>
            <a:endParaRPr lang="ru-RU" sz="18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3666600" y="2208600"/>
            <a:ext cx="5081864" cy="63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MS PGothic"/>
              </a:rPr>
              <a:t>Это намного тяжелее, чем я рассчитывала, но у меня все получится.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5508104" y="3068960"/>
            <a:ext cx="3240360" cy="720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MS PGothic"/>
              </a:rPr>
              <a:t>Я переутомляюсь, злюсь и разочаровываюсь.</a:t>
            </a:r>
            <a:endParaRPr lang="ru-RU" sz="18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7525416" y="3834674"/>
            <a:ext cx="1469160" cy="7920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MS PGothic"/>
              </a:rPr>
              <a:t>Я больше так не могу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2472352" y="968152"/>
            <a:ext cx="46144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chemeClr val="bg2">
                    <a:lumMod val="75000"/>
                  </a:schemeClr>
                </a:solidFill>
                <a:latin typeface="Arial"/>
                <a:ea typeface="DejaVu Sans"/>
              </a:rPr>
              <a:t>Забота о себе</a:t>
            </a:r>
            <a:endParaRPr lang="ru-RU" sz="2000" b="0" i="1" strike="noStrike" spc="-1" dirty="0">
              <a:solidFill>
                <a:schemeClr val="bg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412" y="195334"/>
            <a:ext cx="837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объективной оценки кандидатами в усыновители имеющихся у них родительских компетенций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16" y="5708222"/>
            <a:ext cx="1345615" cy="740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174" grpId="0"/>
      <p:bldP spid="1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255"/>
            <a:ext cx="807524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Упражнение «Родительская семья»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661248"/>
            <a:ext cx="1274174" cy="64623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59812" y="1340768"/>
            <a:ext cx="679250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2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" y="0"/>
            <a:ext cx="9076144" cy="68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50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Приветствие: </a:t>
            </a:r>
            <a:br>
              <a:rPr lang="ru-RU" sz="2200" dirty="0"/>
            </a:br>
            <a:r>
              <a:rPr lang="ru-RU" sz="4400" b="1" dirty="0">
                <a:solidFill>
                  <a:schemeClr val="bg2">
                    <a:lumMod val="90000"/>
                  </a:schemeClr>
                </a:solidFill>
              </a:rPr>
              <a:t>Я чувствую себя как…</a:t>
            </a:r>
            <a:br>
              <a:rPr lang="ru-RU" sz="2200" dirty="0"/>
            </a:br>
            <a:r>
              <a:rPr lang="ru-RU" sz="2200" dirty="0"/>
              <a:t>Закончите предложение, используя любой образ природы, растения и т.п.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1248"/>
            <a:ext cx="1100029" cy="60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0" y="1340768"/>
            <a:ext cx="7472869" cy="5290621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44104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76000" y="1303560"/>
            <a:ext cx="8213040" cy="3087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302106" y="236990"/>
            <a:ext cx="8393400" cy="460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Понятие о мотивации усыновителей</a:t>
            </a:r>
            <a:endParaRPr lang="ru-RU" sz="24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315360" y="908640"/>
            <a:ext cx="8592480" cy="2060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/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Мотивация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(от латинского "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movere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") – побуждение к действию; динамический процесс физиологического и психологического плана, управляющий поведением человека, определяющий его направленность, организованность, активность и устойчивость; способность человека через труд удовлетворять свои </a:t>
            </a:r>
            <a:r>
              <a:rPr lang="ru-RU" sz="1600" spc="-1" dirty="0">
                <a:solidFill>
                  <a:srgbClr val="000000"/>
                </a:solidFill>
                <a:latin typeface="Arial"/>
                <a:ea typeface="DejaVu Sans"/>
              </a:rPr>
              <a:t>потребности. Пока существует потребность, человек может испытывать дискомфорт, и именно поэтому будет стремиться найти средства удовлетворения существующей потребности (то есть снять стресс).</a:t>
            </a:r>
            <a:endParaRPr lang="ru-RU" sz="16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09" y="5589240"/>
            <a:ext cx="1302459" cy="67131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6974893"/>
              </p:ext>
            </p:extLst>
          </p:nvPr>
        </p:nvGraphicFramePr>
        <p:xfrm>
          <a:off x="1467420" y="2590902"/>
          <a:ext cx="6288360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777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«Мотивация»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4" t="9176" r="-1563" b="17287"/>
          <a:stretch/>
        </p:blipFill>
        <p:spPr bwMode="auto">
          <a:xfrm>
            <a:off x="1187624" y="854737"/>
            <a:ext cx="6341118" cy="5436848"/>
          </a:xfrm>
          <a:prstGeom prst="rect">
            <a:avLst/>
          </a:prstGeom>
          <a:noFill/>
          <a:ln>
            <a:noFill/>
          </a:ln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61248"/>
            <a:ext cx="14811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4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2123728" y="237032"/>
            <a:ext cx="4535280" cy="583321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Домашнее задание</a:t>
            </a:r>
            <a:endParaRPr lang="ru-RU" sz="3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23528" y="810045"/>
            <a:ext cx="5616624" cy="5076859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/>
              <a:t>Просмотр художественного фильма «Моя лучшая мама»(</a:t>
            </a:r>
            <a:r>
              <a:rPr lang="arn-CL" dirty="0"/>
              <a:t>Äideistä parhain</a:t>
            </a:r>
            <a:r>
              <a:rPr lang="ru-RU" dirty="0"/>
              <a:t>), 2005. </a:t>
            </a:r>
          </a:p>
          <a:p>
            <a:pPr lvl="0"/>
            <a:r>
              <a:rPr lang="ru-RU" dirty="0"/>
              <a:t>Написать небольшое эссе-отзыв, опираясь на следующие вопросы:</a:t>
            </a:r>
          </a:p>
          <a:p>
            <a:pPr lvl="0"/>
            <a:r>
              <a:rPr lang="ru-RU" dirty="0"/>
              <a:t>- какова, на Ваш взгляд, главная идея фильма?</a:t>
            </a:r>
          </a:p>
          <a:p>
            <a:pPr lvl="0"/>
            <a:r>
              <a:rPr lang="ru-RU" dirty="0"/>
              <a:t>- по каким причинам, на Ваш взгляд, изначально не сложились отношения между   приемной матерью и ребенком?</a:t>
            </a:r>
          </a:p>
          <a:p>
            <a:pPr lvl="0"/>
            <a:r>
              <a:rPr lang="ru-RU" dirty="0"/>
              <a:t>- какие вопросы «рождались» у Вас во время просмотра фильма?</a:t>
            </a:r>
          </a:p>
          <a:p>
            <a:pPr lvl="0"/>
            <a:r>
              <a:rPr lang="ru-RU" dirty="0"/>
              <a:t>- простил ли, на Ваш взгляд, </a:t>
            </a:r>
            <a:r>
              <a:rPr lang="ru-RU" dirty="0" err="1"/>
              <a:t>Ээро</a:t>
            </a:r>
            <a:r>
              <a:rPr lang="ru-RU" dirty="0"/>
              <a:t> свою мать?</a:t>
            </a:r>
          </a:p>
          <a:p>
            <a:pPr lvl="0"/>
            <a:r>
              <a:rPr lang="ru-RU" dirty="0"/>
              <a:t>как пережитые события повлияли на характер и жизнь </a:t>
            </a:r>
            <a:r>
              <a:rPr lang="ru-RU" dirty="0" err="1"/>
              <a:t>Ээро</a:t>
            </a:r>
            <a:r>
              <a:rPr lang="ru-RU" dirty="0"/>
              <a:t>?</a:t>
            </a:r>
          </a:p>
          <a:p>
            <a:pPr lvl="0">
              <a:buFontTx/>
              <a:buChar char="-"/>
            </a:pPr>
            <a:r>
              <a:rPr lang="ru-RU" dirty="0"/>
              <a:t>какие чувства Вы испытали при просмотре фильма?</a:t>
            </a:r>
          </a:p>
          <a:p>
            <a:pPr marL="285750" lvl="0" indent="-285750">
              <a:buFontTx/>
              <a:buChar char="-"/>
            </a:pPr>
            <a:endParaRPr lang="ru-RU" dirty="0"/>
          </a:p>
          <a:p>
            <a:pPr lvl="0"/>
            <a:r>
              <a:rPr lang="ru-RU" dirty="0"/>
              <a:t>Рекомендованная литература: А.М. Прихожан, Н.Н. Толстых «Психология сиротства»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61248"/>
            <a:ext cx="1373956" cy="631035"/>
          </a:xfrm>
          <a:prstGeom prst="rect">
            <a:avLst/>
          </a:prstGeom>
        </p:spPr>
      </p:pic>
      <p:pic>
        <p:nvPicPr>
          <p:cNvPr id="6" name="Picture 2" descr="E:\92810.jpg"/>
          <p:cNvPicPr/>
          <p:nvPr/>
        </p:nvPicPr>
        <p:blipFill>
          <a:blip r:embed="rId3"/>
          <a:stretch/>
        </p:blipFill>
        <p:spPr>
          <a:xfrm>
            <a:off x="6315515" y="985811"/>
            <a:ext cx="2142325" cy="3059424"/>
          </a:xfrm>
          <a:prstGeom prst="rect">
            <a:avLst/>
          </a:prstGeom>
          <a:ln w="88920" cap="sq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51" y="476672"/>
            <a:ext cx="7467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/>
              <a:t>«Ошибки замечать не много стоит: дать нечто лучшее – вот что приличествует достойному человеку»        					            </a:t>
            </a:r>
            <a:r>
              <a:rPr lang="ru-RU" sz="2200" dirty="0" err="1"/>
              <a:t>М.Ломоносов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1632"/>
            <a:ext cx="7347427" cy="4928152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701332"/>
            <a:ext cx="1100029" cy="60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9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73140"/>
            <a:ext cx="8424936" cy="1728192"/>
          </a:xfrm>
        </p:spPr>
        <p:txBody>
          <a:bodyPr>
            <a:normAutofit fontScale="90000"/>
          </a:bodyPr>
          <a:lstStyle/>
          <a:p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297F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развития ребенка-сироты и родительские компетенции усыновителей»</a:t>
            </a:r>
            <a:br>
              <a:rPr lang="ru-RU" altLang="ru-RU" sz="2400" b="1" dirty="0">
                <a:solidFill>
                  <a:srgbClr val="297F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br>
              <a:rPr lang="ru-RU" dirty="0"/>
            </a:br>
            <a:r>
              <a:rPr lang="ru-RU" sz="2000" b="1" dirty="0"/>
              <a:t>Цель: </a:t>
            </a:r>
            <a:r>
              <a:rPr lang="ru-RU" sz="1800" dirty="0"/>
              <a:t>формирование у кандидатов в усыновители понятий о потребностях развития ребенка-сироты и родительских компетенциях усыновителей.</a:t>
            </a:r>
            <a:br>
              <a:rPr lang="ru-RU" sz="1800" dirty="0"/>
            </a:br>
            <a:br>
              <a:rPr lang="ru-RU" sz="1800" dirty="0"/>
            </a:br>
            <a:r>
              <a:rPr lang="ru-RU" sz="2000" b="1" dirty="0"/>
              <a:t>Задачи:</a:t>
            </a:r>
            <a:br>
              <a:rPr lang="ru-RU" sz="1800" dirty="0"/>
            </a:br>
            <a:r>
              <a:rPr lang="ru-RU" sz="1800" dirty="0"/>
              <a:t>•	познакомить с категориями потребностей ребенка и условиями их удовлетворения;</a:t>
            </a:r>
            <a:br>
              <a:rPr lang="ru-RU" sz="1800" dirty="0"/>
            </a:br>
            <a:r>
              <a:rPr lang="ru-RU" sz="1800" dirty="0"/>
              <a:t>•	рассмотреть вопрос постоянства в жизни ребенка;</a:t>
            </a:r>
            <a:br>
              <a:rPr lang="ru-RU" sz="1800" dirty="0"/>
            </a:br>
            <a:r>
              <a:rPr lang="ru-RU" sz="1800" dirty="0"/>
              <a:t>•	познакомить с личностными качествами, знаниями и навыками, которые необходимы для развития родительской компетенции.</a:t>
            </a:r>
            <a:br>
              <a:rPr lang="ru-RU" sz="1800" dirty="0"/>
            </a:br>
            <a:r>
              <a:rPr lang="ru-RU" sz="1800" dirty="0"/>
              <a:t>•	рассмотреть понятие о мотивации усыновителей (</a:t>
            </a:r>
            <a:r>
              <a:rPr lang="ru-RU" sz="1800" dirty="0" err="1"/>
              <a:t>удочерителей</a:t>
            </a:r>
            <a:r>
              <a:rPr lang="ru-RU" sz="1800" dirty="0"/>
              <a:t>). Виды мотивации;</a:t>
            </a:r>
            <a:br>
              <a:rPr lang="ru-RU" sz="1800" dirty="0"/>
            </a:br>
            <a:r>
              <a:rPr lang="ru-RU" sz="1800" dirty="0"/>
              <a:t>•	разобрать  мифы и стереотипы усыновления (удочерения).</a:t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701332"/>
            <a:ext cx="1100029" cy="60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1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52" y="116632"/>
            <a:ext cx="7296811" cy="2079104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— это не желание ребенка владеть всеми игрушками магазина, а то, что необходимо для выживания, ощущения безопасности, чувства уважения, возможности развития.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5752" y="1916832"/>
            <a:ext cx="7296811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563" y="5661248"/>
            <a:ext cx="1218508" cy="6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5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26733"/>
            <a:ext cx="8075240" cy="11381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Пирамида потребностей человека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Маслоу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4" y="890540"/>
            <a:ext cx="7538834" cy="559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61248"/>
            <a:ext cx="1403648" cy="757996"/>
          </a:xfrm>
          <a:prstGeom prst="rect">
            <a:avLst/>
          </a:prstGeom>
        </p:spPr>
      </p:pic>
      <p:sp>
        <p:nvSpPr>
          <p:cNvPr id="5" name="CustomShape 6"/>
          <p:cNvSpPr/>
          <p:nvPr/>
        </p:nvSpPr>
        <p:spPr>
          <a:xfrm>
            <a:off x="178751" y="6276525"/>
            <a:ext cx="85924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Потребности</a:t>
            </a:r>
            <a:r>
              <a:rPr lang="ru-RU" sz="1600" b="0" strike="noStrike" spc="-1" dirty="0">
                <a:solidFill>
                  <a:srgbClr val="3063F6"/>
                </a:solidFill>
                <a:latin typeface="Arial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это основной источник активности человека, как в практической, так и познавательной деятельности.</a:t>
            </a:r>
            <a:endParaRPr lang="ru-RU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5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23528" y="60127"/>
            <a:ext cx="8424698" cy="829543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«Последствия  неудовлетворения потребностей»</a:t>
            </a:r>
            <a:endParaRPr lang="ru-RU" sz="24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461425" y="902035"/>
            <a:ext cx="8200896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4760" algn="just">
              <a:buClr>
                <a:srgbClr val="3063F6"/>
              </a:buClr>
              <a:buFont typeface="Arial"/>
              <a:buChar char="•"/>
            </a:pPr>
            <a:r>
              <a:rPr lang="ru-RU" sz="1600" b="1" spc="-1" dirty="0">
                <a:solidFill>
                  <a:srgbClr val="C00000"/>
                </a:solidFill>
                <a:latin typeface="Arial"/>
                <a:ea typeface="DejaVu Sans"/>
              </a:rPr>
              <a:t>Здоровье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 (</a:t>
            </a:r>
            <a:r>
              <a:rPr lang="ru-RU" sz="1600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подразумевает сохранение телесной и духовной гармонии</a:t>
            </a:r>
            <a:r>
              <a:rPr lang="ru-RU" sz="1600" b="1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).</a:t>
            </a:r>
          </a:p>
          <a:p>
            <a:pPr marL="285840" indent="-284760" algn="just">
              <a:buClr>
                <a:srgbClr val="3063F6"/>
              </a:buClr>
              <a:buFont typeface="Arial"/>
              <a:buChar char="•"/>
            </a:pPr>
            <a:endParaRPr lang="ru-RU" sz="1600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Безопасности</a:t>
            </a:r>
            <a:r>
              <a:rPr lang="en-US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является базовой и основана на инстинкте самосохранения</a:t>
            </a:r>
            <a:r>
              <a:rPr lang="en-US" sz="16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)</a:t>
            </a: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.</a:t>
            </a: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Умственном развитии и образовании 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(</a:t>
            </a: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подразумевает необходимость изучать окружающий мир,  формировать о нем определенное представление  и получать соответствующее образование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).</a:t>
            </a: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Привязанности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стремление к близости с другим человеком и старание эту близость сохранить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).</a:t>
            </a: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Эмоциональном развитии 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(</a:t>
            </a: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потребность в хорошем отношении, во взаимодействии с окружающими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).</a:t>
            </a: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Идентичности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 (</a:t>
            </a: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потребность чувствовать свою уникальность, неповторимость, принадлежность к семье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).</a:t>
            </a: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Социальной  адаптации 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(</a:t>
            </a: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социализация ребёнка в обществе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).</a:t>
            </a: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marL="285840" indent="-284760" algn="just">
              <a:lnSpc>
                <a:spcPct val="100000"/>
              </a:lnSpc>
              <a:buClr>
                <a:srgbClr val="3063F6"/>
              </a:buClr>
              <a:buFont typeface="Arial"/>
              <a:buChar char="•"/>
            </a:pPr>
            <a:r>
              <a:rPr lang="ru-RU" sz="16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Стабильных отношения в семье </a:t>
            </a: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(</a:t>
            </a: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позитивные отношения со значимым взрослым и ближайшим окружением</a:t>
            </a:r>
            <a:r>
              <a:rPr lang="ru-RU" sz="16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  <a:ea typeface="DejaVu Sans"/>
              </a:rPr>
              <a:t>)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98" y="5805264"/>
            <a:ext cx="1727954" cy="820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23528" y="60127"/>
            <a:ext cx="8424698" cy="829543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«Последствия  неудовлетворения потребностей»</a:t>
            </a:r>
            <a:endParaRPr lang="ru-RU" sz="24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547330" y="1589871"/>
            <a:ext cx="8200896" cy="43381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</a:rPr>
              <a:t>-неврозы, фобии, патологическая боязливость;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-ощущение одиночества;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-стремление любой ценой заслужить хорошее отношение окружающих,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неразборчивость в знакомствах, во взрослом возрасте – в сексуальных контактах;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-эмоциональная холодность;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-уход с головой в учебу или работу;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-стремление реализоваться в любой области, кроме сферы человеческих взаимоотношений;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-чрезмерная привязанность к вещам в качестве компенсации теплого человеческого общения;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-узкий кругозор, примитивность мышления;</a:t>
            </a:r>
            <a:endParaRPr lang="ru-RU" sz="2000" dirty="0"/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-отсутствие стремления к личностному росту и развитию. </a:t>
            </a:r>
            <a:endParaRPr lang="ru-RU" sz="2000" dirty="0"/>
          </a:p>
          <a:p>
            <a:pPr marL="285840" indent="-284760" algn="just">
              <a:buClr>
                <a:srgbClr val="3063F6"/>
              </a:buClr>
              <a:buFont typeface="Arial"/>
              <a:buChar char="•"/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35650"/>
            <a:ext cx="1727954" cy="8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332000" y="4221000"/>
            <a:ext cx="7125840" cy="194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23528" y="60127"/>
            <a:ext cx="8424698" cy="829543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«Последствия  неудовлетворения потребностей»</a:t>
            </a:r>
            <a:endParaRPr lang="ru-RU" sz="2400" b="0" strike="noStrike" spc="-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435429" y="1031935"/>
            <a:ext cx="8200896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4760" algn="just">
              <a:buClr>
                <a:srgbClr val="3063F6"/>
              </a:buClr>
              <a:buFont typeface="Arial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«Потребности»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35650"/>
            <a:ext cx="1727954" cy="82032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69345"/>
              </p:ext>
            </p:extLst>
          </p:nvPr>
        </p:nvGraphicFramePr>
        <p:xfrm>
          <a:off x="1041614" y="1511300"/>
          <a:ext cx="6320874" cy="4252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468">
                  <a:extLst>
                    <a:ext uri="{9D8B030D-6E8A-4147-A177-3AD203B41FA5}">
                      <a16:colId xmlns:a16="http://schemas.microsoft.com/office/drawing/2014/main" val="1627298002"/>
                    </a:ext>
                  </a:extLst>
                </a:gridCol>
                <a:gridCol w="4586406">
                  <a:extLst>
                    <a:ext uri="{9D8B030D-6E8A-4147-A177-3AD203B41FA5}">
                      <a16:colId xmlns:a16="http://schemas.microsoft.com/office/drawing/2014/main" val="3991087012"/>
                    </a:ext>
                  </a:extLst>
                </a:gridCol>
              </a:tblGrid>
              <a:tr h="107214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Потребности ребенка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Способы удовлетворения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185394"/>
                  </a:ext>
                </a:extLst>
              </a:tr>
              <a:tr h="5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Биологические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225449"/>
                  </a:ext>
                </a:extLst>
              </a:tr>
              <a:tr h="517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621534"/>
                  </a:ext>
                </a:extLst>
              </a:tr>
              <a:tr h="1072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Эмоциональные (внимание)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544636"/>
                  </a:ext>
                </a:extLst>
              </a:tr>
              <a:tr h="1072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Когнитивные (развитие)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2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1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Эрке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Words>1268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1_Эркер</vt:lpstr>
      <vt:lpstr>2_Эркер</vt:lpstr>
      <vt:lpstr>Учреждение «Национальный центр усыновления  Министерства образования Республики Беларусь»    Тема 2 Потребности развития ребенка-сироты и родительские компетенции усыновителей </vt:lpstr>
      <vt:lpstr>Приветствие:  Я чувствую себя как… Закончите предложение, используя любой образ природы, растения и т.п.</vt:lpstr>
      <vt:lpstr>«Ошибки замечать не много стоит: дать нечто лучшее – вот что приличествует достойному человеку»                         М.Ломоносов </vt:lpstr>
      <vt:lpstr>        «Потребности развития ребенка-сироты и родительские компетенции усыновителей»  Цель: формирование у кандидатов в усыновители понятий о потребностях развития ребенка-сироты и родительских компетенциях усыновителей.  Задачи: • познакомить с категориями потребностей ребенка и условиями их удовлетворения; • рассмотреть вопрос постоянства в жизни ребенка; • познакомить с личностными качествами, знаниями и навыками, которые необходимы для развития родительской компетенции. • рассмотреть понятие о мотивации усыновителей (удочерителей). Виды мотивации; • разобрать  мифы и стереотипы усыновления (удочерения). </vt:lpstr>
      <vt:lpstr>Потребность — это не желание ребенка владеть всеми игрушками магазина, а то, что необходимо для выживания, ощущения безопасности, чувства уважения, возможности развития. </vt:lpstr>
      <vt:lpstr>Пирамида потребностей человека  по Маслоу</vt:lpstr>
      <vt:lpstr>Презентация PowerPoint</vt:lpstr>
      <vt:lpstr>Презентация PowerPoint</vt:lpstr>
      <vt:lpstr>Презентация PowerPoint</vt:lpstr>
      <vt:lpstr>Упражнение «СОЕДИНИ ПАЗЛЫ»</vt:lpstr>
      <vt:lpstr> </vt:lpstr>
      <vt:lpstr>Иногда усыновленным детям тяжело сохранить чувство преемственности. Это может происходить в силу следующих причин:  </vt:lpstr>
      <vt:lpstr> </vt:lpstr>
      <vt:lpstr>Презентация PowerPoint</vt:lpstr>
      <vt:lpstr>Родительская компетентность</vt:lpstr>
      <vt:lpstr>  </vt:lpstr>
      <vt:lpstr>Презентация PowerPoint</vt:lpstr>
      <vt:lpstr>Упражнение «Родительская семья»</vt:lpstr>
      <vt:lpstr>Презентация PowerPoint</vt:lpstr>
      <vt:lpstr>Презентация PowerPoint</vt:lpstr>
      <vt:lpstr>Упражнение «Мотивация»</vt:lpstr>
      <vt:lpstr>Презентация PowerPoint</vt:lpstr>
    </vt:vector>
  </TitlesOfParts>
  <Company>BelHuntClub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Попков</dc:creator>
  <cp:lastModifiedBy>PESS Family</cp:lastModifiedBy>
  <cp:revision>500</cp:revision>
  <dcterms:created xsi:type="dcterms:W3CDTF">2005-06-10T15:00:28Z</dcterms:created>
  <dcterms:modified xsi:type="dcterms:W3CDTF">2025-05-24T13:20:43Z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BelHuntClub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